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78" r:id="rId10"/>
    <p:sldId id="269" r:id="rId11"/>
    <p:sldId id="270" r:id="rId12"/>
    <p:sldId id="272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595" autoAdjust="0"/>
    <p:restoredTop sz="94660"/>
  </p:normalViewPr>
  <p:slideViewPr>
    <p:cSldViewPr>
      <p:cViewPr varScale="1">
        <p:scale>
          <a:sx n="75" d="100"/>
          <a:sy n="75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7408C-3662-4E9F-B9DD-53B146C746C8}" type="datetimeFigureOut">
              <a:rPr kumimoji="1" lang="ja-JP" altLang="en-US" smtClean="0"/>
              <a:pPr/>
              <a:t>2007/10/18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51196-7708-44CD-BEAF-810C07AA885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F54EDB-49D4-49BB-B021-DCFB1DE4B95F}" type="slidenum">
              <a:rPr lang="ja-JP" altLang="en-US"/>
              <a:pPr/>
              <a:t>9</a:t>
            </a:fld>
            <a:endParaRPr lang="en-US" altLang="ja-JP"/>
          </a:p>
        </p:txBody>
      </p:sp>
      <p:sp>
        <p:nvSpPr>
          <p:cNvPr id="379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3920F0-06AF-4E50-821E-B75222557DD2}" type="slidenum">
              <a:rPr lang="ja-JP" altLang="en-US"/>
              <a:pPr/>
              <a:t>12</a:t>
            </a:fld>
            <a:endParaRPr lang="en-US" altLang="ja-JP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 marL="538163" indent="-273050">
              <a:buSzPct val="80000"/>
              <a:defRPr>
                <a:latin typeface="+mn-lt"/>
              </a:defRPr>
            </a:lvl2pPr>
            <a:lvl3pPr marL="984250" indent="-265113">
              <a:tabLst/>
              <a:defRPr>
                <a:latin typeface="+mn-lt"/>
              </a:defRPr>
            </a:lvl3pPr>
            <a:lvl4pPr marL="1438275" indent="-182563">
              <a:defRPr>
                <a:latin typeface="+mn-lt"/>
              </a:defRPr>
            </a:lvl4pPr>
            <a:lvl5pPr marL="1884363" indent="-180975">
              <a:defRPr>
                <a:latin typeface="+mn-lt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-32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492899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1000"/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67251460-1A66-497B-9619-48B833F9A30D}" type="slidenum">
              <a:rPr lang="ja-JP" altLang="en-US" smtClean="0"/>
              <a:pPr algn="r"/>
              <a:t>&lt;#&gt;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58016" y="6492899"/>
            <a:ext cx="2133600" cy="365125"/>
          </a:xfrm>
          <a:prstGeom prst="rect">
            <a:avLst/>
          </a:prstGeom>
        </p:spPr>
        <p:txBody>
          <a:bodyPr/>
          <a:lstStyle/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+mn-lt"/>
              </a:defRPr>
            </a:lvl1pPr>
            <a:lvl2pPr>
              <a:defRPr sz="2400">
                <a:latin typeface="+mn-lt"/>
              </a:defRPr>
            </a:lvl2pPr>
            <a:lvl3pPr>
              <a:defRPr sz="20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tx1">
                <a:lumMod val="75000"/>
                <a:lumOff val="25000"/>
              </a:schemeClr>
            </a:gs>
            <a:gs pos="100000">
              <a:schemeClr val="tx1">
                <a:lumMod val="95000"/>
                <a:lumOff val="5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271490" y="203200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1357298"/>
            <a:ext cx="8715436" cy="5072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2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867556" y="6492899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fld id="{67251460-1A66-497B-9619-48B833F9A30D}" type="slidenum">
              <a:rPr lang="ja-JP" altLang="en-US" smtClean="0"/>
              <a:pPr/>
              <a:t>&lt;#&gt;</a:t>
            </a:fld>
            <a:endParaRPr lang="ja-JP" altLang="en-US" dirty="0"/>
          </a:p>
        </p:txBody>
      </p:sp>
      <p:pic>
        <p:nvPicPr>
          <p:cNvPr id="2050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テキスト ボックス 8"/>
          <p:cNvSpPr txBox="1"/>
          <p:nvPr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Picture 2" descr="C:\Documents and Settings\kmura\デスクトップ\geanttiny.gi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3" name="テキスト ボックス 12"/>
          <p:cNvSpPr txBox="1"/>
          <p:nvPr userDrawn="1"/>
        </p:nvSpPr>
        <p:spPr>
          <a:xfrm>
            <a:off x="82165" y="6540365"/>
            <a:ext cx="10214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17-19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Oct,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 userDrawn="1"/>
        </p:nvSpPr>
        <p:spPr>
          <a:xfrm>
            <a:off x="3690990" y="6540365"/>
            <a:ext cx="17620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solidFill>
                  <a:schemeClr val="bg1">
                    <a:lumMod val="95000"/>
                  </a:schemeClr>
                </a:solidFill>
              </a:rPr>
              <a:t>Geant4 Tutorial</a:t>
            </a:r>
            <a:r>
              <a:rPr kumimoji="1" lang="en-US" altLang="ja-JP" sz="1000" baseline="0" dirty="0" smtClean="0">
                <a:solidFill>
                  <a:schemeClr val="bg1">
                    <a:lumMod val="95000"/>
                  </a:schemeClr>
                </a:solidFill>
              </a:rPr>
              <a:t> @ Japan 2007</a:t>
            </a:r>
            <a:endParaRPr kumimoji="1" lang="ja-JP" altLang="en-US" sz="10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5" name="Picture 2" descr="C:\Documents and Settings\kmura\デスクトップ\geanttiny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858148" y="71414"/>
            <a:ext cx="1171583" cy="2857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bg1">
              <a:lumMod val="95000"/>
            </a:schemeClr>
          </a:solidFill>
          <a:effectLst>
            <a:reflection blurRad="6350" stA="50000" endA="300" endPos="50000" dist="29997" dir="5400000" sy="-100000" algn="bl" rotWithShape="0"/>
          </a:effectLst>
          <a:latin typeface="+mj-lt"/>
          <a:ea typeface="ヒラギノ丸ゴ Pro W4" pitchFamily="34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32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1pPr>
      <a:lvl2pPr marL="719138" indent="-454025" algn="l" defTabSz="914400" rtl="0" eaLnBrk="1" latinLnBrk="0" hangingPunct="1">
        <a:spcBef>
          <a:spcPct val="20000"/>
        </a:spcBef>
        <a:buFont typeface="Wingdings" pitchFamily="2" charset="2"/>
        <a:buChar char="l"/>
        <a:defRPr kumimoji="1" sz="28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2pPr>
      <a:lvl3pPr marL="1143000" indent="-423863" algn="l" defTabSz="914400" rtl="0" eaLnBrk="1" latinLnBrk="0" hangingPunct="1">
        <a:spcBef>
          <a:spcPct val="20000"/>
        </a:spcBef>
        <a:buFont typeface="Wingdings" pitchFamily="2" charset="2"/>
        <a:buChar char="ü"/>
        <a:defRPr kumimoji="1" sz="24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3pPr>
      <a:lvl4pPr marL="1600200" indent="-344488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4pPr>
      <a:lvl5pPr marL="2057400" indent="-354013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bg1">
              <a:lumMod val="95000"/>
            </a:schemeClr>
          </a:solidFill>
          <a:latin typeface="+mj-lt"/>
          <a:ea typeface="ヒラギノ丸ゴ Pro W4" pitchFamily="34" charset="-128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UI Command and Messenger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>
                <a:latin typeface="+mj-lt"/>
              </a:rPr>
              <a:t>Geant4 Collaboration</a:t>
            </a:r>
          </a:p>
          <a:p>
            <a:r>
              <a:rPr lang="en-US" altLang="ja-JP" dirty="0" smtClean="0">
                <a:latin typeface="+mj-lt"/>
              </a:rPr>
              <a:t>KEK/CRC</a:t>
            </a:r>
            <a:endParaRPr lang="ja-JP" altLang="en-US" dirty="0">
              <a:latin typeface="+mj-lt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51460-1A66-497B-9619-48B833F9A30D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5072074"/>
            <a:ext cx="791281" cy="500066"/>
          </a:xfrm>
          <a:prstGeom prst="ellipse">
            <a:avLst/>
          </a:prstGeom>
          <a:ln>
            <a:noFill/>
          </a:ln>
          <a:effectLst>
            <a:reflection blurRad="6350" stA="50000" endA="300" endPos="55500" dist="50800" dir="5400000" sy="-100000" algn="bl" rotWithShape="0"/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Converting between string and values</a:t>
            </a:r>
            <a:endParaRPr lang="en-US" altLang="ja-JP"/>
          </a:p>
        </p:txBody>
      </p:sp>
      <p:sp>
        <p:nvSpPr>
          <p:cNvPr id="3624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Derivatives of </a:t>
            </a:r>
            <a:r>
              <a:rPr lang="en-US" altLang="ja-JP" i="1" dirty="0" smtClean="0">
                <a:solidFill>
                  <a:srgbClr val="FFC000"/>
                </a:solidFill>
              </a:rPr>
              <a:t>G4UIcommand</a:t>
            </a:r>
            <a:r>
              <a:rPr lang="en-US" altLang="ja-JP" dirty="0" smtClean="0"/>
              <a:t> with numeric and </a:t>
            </a:r>
            <a:r>
              <a:rPr lang="en-US" altLang="ja-JP" dirty="0" err="1" smtClean="0"/>
              <a:t>boolean</a:t>
            </a:r>
            <a:r>
              <a:rPr lang="en-US" altLang="ja-JP" dirty="0" smtClean="0"/>
              <a:t> parameters have corresponding conversion methods.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From a string to value</a:t>
            </a:r>
          </a:p>
          <a:p>
            <a:pPr lvl="1"/>
            <a:r>
              <a:rPr lang="en-US" altLang="ja-JP" dirty="0" smtClean="0"/>
              <a:t>used in </a:t>
            </a:r>
            <a:r>
              <a:rPr lang="en-US" altLang="ja-JP" i="1" dirty="0" err="1" smtClean="0">
                <a:solidFill>
                  <a:srgbClr val="FFC000"/>
                </a:solidFill>
              </a:rPr>
              <a:t>SetNewValue</a:t>
            </a:r>
            <a:r>
              <a:rPr lang="en-US" altLang="ja-JP" i="1" dirty="0" smtClean="0">
                <a:solidFill>
                  <a:srgbClr val="FFC000"/>
                </a:solidFill>
              </a:rPr>
              <a:t>()</a:t>
            </a:r>
            <a:r>
              <a:rPr lang="en-US" altLang="ja-JP" dirty="0" smtClean="0"/>
              <a:t> method in a messenger</a:t>
            </a:r>
          </a:p>
          <a:p>
            <a:pPr lvl="1"/>
            <a:r>
              <a:rPr lang="en-US" altLang="ja-JP" i="1" dirty="0" smtClean="0"/>
              <a:t>G4bool </a:t>
            </a:r>
            <a:r>
              <a:rPr lang="en-US" altLang="ja-JP" i="1" dirty="0" err="1" smtClean="0"/>
              <a:t>GetNewBoolValue</a:t>
            </a:r>
            <a:r>
              <a:rPr lang="en-US" altLang="ja-JP" i="1" dirty="0" smtClean="0"/>
              <a:t>(const char*)</a:t>
            </a:r>
          </a:p>
          <a:p>
            <a:pPr lvl="1"/>
            <a:r>
              <a:rPr lang="en-US" altLang="ja-JP" i="1" dirty="0" smtClean="0"/>
              <a:t>G4int </a:t>
            </a:r>
            <a:r>
              <a:rPr lang="en-US" altLang="ja-JP" i="1" dirty="0" err="1" smtClean="0"/>
              <a:t>GetNewIntValue</a:t>
            </a:r>
            <a:r>
              <a:rPr lang="en-US" altLang="ja-JP" i="1" dirty="0" smtClean="0"/>
              <a:t>(const char*)</a:t>
            </a:r>
          </a:p>
          <a:p>
            <a:pPr lvl="1"/>
            <a:r>
              <a:rPr lang="en-US" altLang="ja-JP" i="1" dirty="0" smtClean="0"/>
              <a:t>G4double </a:t>
            </a:r>
            <a:r>
              <a:rPr lang="en-US" altLang="ja-JP" i="1" dirty="0" err="1" smtClean="0"/>
              <a:t>GetNewDoubleValue</a:t>
            </a:r>
            <a:r>
              <a:rPr lang="en-US" altLang="ja-JP" i="1" dirty="0" smtClean="0"/>
              <a:t>(const char*)</a:t>
            </a:r>
          </a:p>
          <a:p>
            <a:pPr lvl="1"/>
            <a:r>
              <a:rPr lang="en-US" altLang="ja-JP" i="1" dirty="0" smtClean="0"/>
              <a:t>G4ThreeVector GetNew3VectorValue(const char*)</a:t>
            </a:r>
          </a:p>
          <a:p>
            <a:pPr lvl="1"/>
            <a:r>
              <a:rPr lang="en-US" altLang="ja-JP" dirty="0" smtClean="0"/>
              <a:t>U</a:t>
            </a:r>
            <a:r>
              <a:rPr lang="en-US" altLang="ja-JP" dirty="0" smtClean="0"/>
              <a:t>nit is taken into account automatically.</a:t>
            </a:r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From a value to string</a:t>
            </a:r>
          </a:p>
          <a:p>
            <a:pPr lvl="1"/>
            <a:r>
              <a:rPr lang="en-US" altLang="ja-JP" dirty="0" smtClean="0"/>
              <a:t>used in</a:t>
            </a:r>
            <a:r>
              <a:rPr lang="en-US" altLang="ja-JP" i="1" dirty="0" smtClean="0">
                <a:solidFill>
                  <a:srgbClr val="FFC000"/>
                </a:solidFill>
              </a:rPr>
              <a:t> </a:t>
            </a:r>
            <a:r>
              <a:rPr lang="en-US" altLang="ja-JP" i="1" dirty="0" err="1" smtClean="0">
                <a:solidFill>
                  <a:srgbClr val="FFC000"/>
                </a:solidFill>
              </a:rPr>
              <a:t>GetCurrentValue</a:t>
            </a:r>
            <a:r>
              <a:rPr lang="en-US" altLang="ja-JP" i="1" dirty="0" smtClean="0">
                <a:solidFill>
                  <a:srgbClr val="FFC000"/>
                </a:solidFill>
              </a:rPr>
              <a:t>()</a:t>
            </a:r>
            <a:r>
              <a:rPr lang="en-US" altLang="ja-JP" dirty="0" smtClean="0"/>
              <a:t> method in a messenger</a:t>
            </a:r>
          </a:p>
          <a:p>
            <a:pPr lvl="1"/>
            <a:r>
              <a:rPr lang="en-US" altLang="ja-JP" i="1" dirty="0" smtClean="0"/>
              <a:t>G4String </a:t>
            </a:r>
            <a:r>
              <a:rPr lang="en-US" altLang="ja-JP" i="1" dirty="0" err="1" smtClean="0"/>
              <a:t>ConvertToString</a:t>
            </a:r>
            <a:r>
              <a:rPr lang="en-US" altLang="ja-JP" i="1" dirty="0" smtClean="0"/>
              <a:t>(...)</a:t>
            </a:r>
          </a:p>
          <a:p>
            <a:pPr lvl="1"/>
            <a:r>
              <a:rPr lang="en-US" altLang="ja-JP" i="1" dirty="0" smtClean="0"/>
              <a:t>G4String </a:t>
            </a:r>
            <a:r>
              <a:rPr lang="en-US" altLang="ja-JP" i="1" dirty="0" err="1" smtClean="0"/>
              <a:t>ConvertToString</a:t>
            </a:r>
            <a:r>
              <a:rPr lang="en-US" altLang="ja-JP" i="1" dirty="0" smtClean="0"/>
              <a:t>(...,const char* unit)</a:t>
            </a:r>
          </a:p>
          <a:p>
            <a:pPr lvl="1"/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7714F-E2CB-4048-81DF-FCF46E983519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SetNewValue() and GetCurrentValue()</a:t>
            </a:r>
            <a:endParaRPr lang="en-US" altLang="ja-JP"/>
          </a:p>
        </p:txBody>
      </p:sp>
      <p:sp>
        <p:nvSpPr>
          <p:cNvPr id="36352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715436" cy="5000660"/>
          </a:xfrm>
        </p:spPr>
        <p:txBody>
          <a:bodyPr>
            <a:normAutofit fontScale="55000" lnSpcReduction="20000"/>
          </a:bodyPr>
          <a:lstStyle/>
          <a:p>
            <a:r>
              <a:rPr lang="en-US" altLang="ja-JP" dirty="0" smtClean="0">
                <a:latin typeface="Consolas" pitchFamily="49" charset="0"/>
              </a:rPr>
              <a:t>void A01DetectorConstMessenger</a:t>
            </a:r>
          </a:p>
          <a:p>
            <a:r>
              <a:rPr lang="en-US" altLang="ja-JP" dirty="0" smtClean="0">
                <a:latin typeface="Consolas" pitchFamily="49" charset="0"/>
              </a:rPr>
              <a:t>::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SetNewValue</a:t>
            </a:r>
            <a:r>
              <a:rPr lang="en-US" altLang="ja-JP" dirty="0" smtClean="0">
                <a:latin typeface="Consolas" pitchFamily="49" charset="0"/>
              </a:rPr>
              <a:t>(G4UIcommand* command,G4String </a:t>
            </a:r>
            <a:r>
              <a:rPr lang="en-US" altLang="ja-JP" dirty="0" err="1" smtClean="0">
                <a:latin typeface="Consolas" pitchFamily="49" charset="0"/>
              </a:rPr>
              <a:t>newValue</a:t>
            </a:r>
            <a:r>
              <a:rPr lang="en-US" altLang="ja-JP" dirty="0" smtClean="0">
                <a:latin typeface="Consolas" pitchFamily="49" charset="0"/>
              </a:rPr>
              <a:t>)</a:t>
            </a:r>
          </a:p>
          <a:p>
            <a:r>
              <a:rPr lang="en-US" altLang="ja-JP" dirty="0" smtClean="0">
                <a:latin typeface="Consolas" pitchFamily="49" charset="0"/>
              </a:rPr>
              <a:t>{</a:t>
            </a:r>
          </a:p>
          <a:p>
            <a:r>
              <a:rPr lang="en-US" altLang="ja-JP" dirty="0" smtClean="0">
                <a:latin typeface="Consolas" pitchFamily="49" charset="0"/>
              </a:rPr>
              <a:t>  if( command==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 )</a:t>
            </a:r>
          </a:p>
          <a:p>
            <a:r>
              <a:rPr lang="en-US" altLang="ja-JP" dirty="0" smtClean="0">
                <a:latin typeface="Consolas" pitchFamily="49" charset="0"/>
              </a:rPr>
              <a:t>  { target-&gt;</a:t>
            </a:r>
            <a:r>
              <a:rPr lang="en-US" altLang="ja-JP" dirty="0" err="1" smtClean="0">
                <a:latin typeface="Consolas" pitchFamily="49" charset="0"/>
              </a:rPr>
              <a:t>SetArmAngle</a:t>
            </a:r>
            <a:r>
              <a:rPr lang="en-US" altLang="ja-JP" dirty="0" smtClean="0">
                <a:latin typeface="Consolas" pitchFamily="49" charset="0"/>
              </a:rPr>
              <a:t>(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armCmd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-&gt;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GetNewDoubleValue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(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newValue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)</a:t>
            </a:r>
            <a:r>
              <a:rPr lang="en-US" altLang="ja-JP" dirty="0" smtClean="0">
                <a:latin typeface="Consolas" pitchFamily="49" charset="0"/>
              </a:rPr>
              <a:t>); }</a:t>
            </a:r>
          </a:p>
          <a:p>
            <a:r>
              <a:rPr lang="en-US" altLang="ja-JP" dirty="0" smtClean="0">
                <a:latin typeface="Consolas" pitchFamily="49" charset="0"/>
              </a:rPr>
              <a:t>}</a:t>
            </a:r>
          </a:p>
          <a:p>
            <a:endParaRPr lang="en-US" altLang="ja-JP" dirty="0" smtClean="0">
              <a:latin typeface="Consolas" pitchFamily="49" charset="0"/>
            </a:endParaRPr>
          </a:p>
          <a:p>
            <a:endParaRPr lang="en-US" altLang="ja-JP" dirty="0" smtClean="0">
              <a:latin typeface="Consolas" pitchFamily="49" charset="0"/>
            </a:endParaRPr>
          </a:p>
          <a:p>
            <a:r>
              <a:rPr lang="en-US" altLang="ja-JP" dirty="0" smtClean="0">
                <a:latin typeface="Consolas" pitchFamily="49" charset="0"/>
              </a:rPr>
              <a:t>G4String A01DetectorConstMessenger</a:t>
            </a:r>
          </a:p>
          <a:p>
            <a:r>
              <a:rPr lang="en-US" altLang="ja-JP" dirty="0" smtClean="0">
                <a:latin typeface="Consolas" pitchFamily="49" charset="0"/>
              </a:rPr>
              <a:t>::</a:t>
            </a:r>
            <a:r>
              <a:rPr lang="en-US" altLang="ja-JP" dirty="0" err="1" smtClean="0">
                <a:latin typeface="Consolas" pitchFamily="49" charset="0"/>
              </a:rPr>
              <a:t>GetCurrentValue</a:t>
            </a:r>
            <a:r>
              <a:rPr lang="en-US" altLang="ja-JP" dirty="0" smtClean="0">
                <a:latin typeface="Consolas" pitchFamily="49" charset="0"/>
              </a:rPr>
              <a:t>(G4UIcommand* command)</a:t>
            </a:r>
          </a:p>
          <a:p>
            <a:r>
              <a:rPr lang="en-US" altLang="ja-JP" dirty="0" smtClean="0">
                <a:latin typeface="Consolas" pitchFamily="49" charset="0"/>
              </a:rPr>
              <a:t>{</a:t>
            </a:r>
          </a:p>
          <a:p>
            <a:r>
              <a:rPr lang="en-US" altLang="ja-JP" dirty="0" smtClean="0">
                <a:latin typeface="Consolas" pitchFamily="49" charset="0"/>
              </a:rPr>
              <a:t>  G4String </a:t>
            </a:r>
            <a:r>
              <a:rPr lang="en-US" altLang="ja-JP" dirty="0" err="1" smtClean="0">
                <a:latin typeface="Consolas" pitchFamily="49" charset="0"/>
              </a:rPr>
              <a:t>cv</a:t>
            </a:r>
            <a:r>
              <a:rPr lang="en-US" altLang="ja-JP" dirty="0" smtClean="0">
                <a:latin typeface="Consolas" pitchFamily="49" charset="0"/>
              </a:rPr>
              <a:t>;</a:t>
            </a:r>
          </a:p>
          <a:p>
            <a:r>
              <a:rPr lang="en-US" altLang="ja-JP" dirty="0" smtClean="0">
                <a:latin typeface="Consolas" pitchFamily="49" charset="0"/>
              </a:rPr>
              <a:t>  if( command==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 ){ </a:t>
            </a:r>
          </a:p>
          <a:p>
            <a:r>
              <a:rPr lang="en-US" altLang="ja-JP" dirty="0" smtClean="0">
                <a:latin typeface="Consolas" pitchFamily="49" charset="0"/>
              </a:rPr>
              <a:t>    </a:t>
            </a:r>
            <a:r>
              <a:rPr lang="en-US" altLang="ja-JP" dirty="0" err="1" smtClean="0">
                <a:latin typeface="Consolas" pitchFamily="49" charset="0"/>
              </a:rPr>
              <a:t>cv</a:t>
            </a:r>
            <a:r>
              <a:rPr lang="en-US" altLang="ja-JP" dirty="0" smtClean="0">
                <a:latin typeface="Consolas" pitchFamily="49" charset="0"/>
              </a:rPr>
              <a:t> =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armCmd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-&gt;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ConvertToString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(target-&gt;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GetArmAngle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(),"deg"); </a:t>
            </a:r>
          </a:p>
          <a:p>
            <a:r>
              <a:rPr lang="en-US" altLang="ja-JP" dirty="0" smtClean="0">
                <a:latin typeface="Consolas" pitchFamily="49" charset="0"/>
              </a:rPr>
              <a:t>  }</a:t>
            </a:r>
          </a:p>
          <a:p>
            <a:r>
              <a:rPr lang="en-US" altLang="ja-JP" dirty="0" smtClean="0">
                <a:latin typeface="Consolas" pitchFamily="49" charset="0"/>
              </a:rPr>
              <a:t>  return </a:t>
            </a:r>
            <a:r>
              <a:rPr lang="en-US" altLang="ja-JP" dirty="0" err="1" smtClean="0">
                <a:latin typeface="Consolas" pitchFamily="49" charset="0"/>
              </a:rPr>
              <a:t>cv</a:t>
            </a:r>
            <a:r>
              <a:rPr lang="en-US" altLang="ja-JP" dirty="0" smtClean="0">
                <a:latin typeface="Consolas" pitchFamily="49" charset="0"/>
              </a:rPr>
              <a:t>; </a:t>
            </a:r>
          </a:p>
          <a:p>
            <a:r>
              <a:rPr lang="en-US" altLang="ja-JP" dirty="0" smtClean="0">
                <a:latin typeface="Consolas" pitchFamily="49" charset="0"/>
              </a:rPr>
              <a:t>}</a:t>
            </a:r>
            <a:endParaRPr lang="en-US" altLang="ja-JP" dirty="0">
              <a:latin typeface="Consolas" pitchFamily="49" charset="0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F4F04-7AB0-4B18-825F-C4E59963DB20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Complicated UI command</a:t>
            </a:r>
            <a:endParaRPr lang="en-US" altLang="ja-JP" dirty="0"/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715436" cy="4929222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“</a:t>
            </a:r>
            <a:r>
              <a:rPr lang="en-US" altLang="ja-JP" i="1" dirty="0" smtClean="0"/>
              <a:t>Complicated</a:t>
            </a:r>
            <a:r>
              <a:rPr lang="en-US" altLang="ja-JP" dirty="0" smtClean="0"/>
              <a:t>” UI command means a UI command with parameters which is not provided as the delivered classes.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 UI command with other type of parameters can be directly defined by </a:t>
            </a:r>
            <a:r>
              <a:rPr lang="en-US" altLang="ja-JP" i="1" dirty="0" smtClean="0"/>
              <a:t>G4UIcommand</a:t>
            </a:r>
            <a:r>
              <a:rPr lang="en-US" altLang="ja-JP" dirty="0" smtClean="0"/>
              <a:t> and </a:t>
            </a:r>
            <a:r>
              <a:rPr lang="en-US" altLang="ja-JP" i="1" dirty="0" smtClean="0"/>
              <a:t>G4UIparameter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G4UIparameter(const char *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parName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, </a:t>
            </a:r>
            <a:b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</a:b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              char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theType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,</a:t>
            </a:r>
            <a:b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</a:b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              G4bool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theOmittable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);</a:t>
            </a:r>
          </a:p>
          <a:p>
            <a:pPr lvl="1"/>
            <a:r>
              <a:rPr lang="en-US" altLang="ja-JP" dirty="0" smtClean="0"/>
              <a:t>"</a:t>
            </a:r>
            <a:r>
              <a:rPr lang="en-US" altLang="ja-JP" i="1" dirty="0" err="1" smtClean="0">
                <a:solidFill>
                  <a:srgbClr val="FFC000"/>
                </a:solidFill>
              </a:rPr>
              <a:t>theType</a:t>
            </a:r>
            <a:r>
              <a:rPr lang="en-US" altLang="ja-JP" dirty="0" smtClean="0"/>
              <a:t>" is the type of the parameter.</a:t>
            </a:r>
          </a:p>
          <a:p>
            <a:pPr lvl="2"/>
            <a:r>
              <a:rPr lang="en-US" altLang="ja-JP" dirty="0" smtClean="0">
                <a:solidFill>
                  <a:srgbClr val="66FFFF"/>
                </a:solidFill>
              </a:rPr>
              <a:t>‘b’ (</a:t>
            </a:r>
            <a:r>
              <a:rPr lang="en-US" altLang="ja-JP" dirty="0" err="1" smtClean="0">
                <a:solidFill>
                  <a:srgbClr val="66FFFF"/>
                </a:solidFill>
              </a:rPr>
              <a:t>boolean</a:t>
            </a:r>
            <a:r>
              <a:rPr lang="en-US" altLang="ja-JP" dirty="0" smtClean="0">
                <a:solidFill>
                  <a:srgbClr val="66FFFF"/>
                </a:solidFill>
              </a:rPr>
              <a:t>), ‘</a:t>
            </a:r>
            <a:r>
              <a:rPr lang="en-US" altLang="ja-JP" dirty="0" err="1" smtClean="0">
                <a:solidFill>
                  <a:srgbClr val="66FFFF"/>
                </a:solidFill>
              </a:rPr>
              <a:t>i</a:t>
            </a:r>
            <a:r>
              <a:rPr lang="en-US" altLang="ja-JP" dirty="0" smtClean="0">
                <a:solidFill>
                  <a:srgbClr val="66FFFF"/>
                </a:solidFill>
              </a:rPr>
              <a:t>’ (integer), ‘d’ (double), and ‘s’ (string)</a:t>
            </a:r>
          </a:p>
          <a:p>
            <a:pPr lvl="1"/>
            <a:r>
              <a:rPr lang="en-US" altLang="ja-JP" dirty="0" smtClean="0"/>
              <a:t>Each </a:t>
            </a:r>
            <a:r>
              <a:rPr lang="en-US" altLang="ja-JP" i="1" dirty="0" smtClean="0"/>
              <a:t>parameter</a:t>
            </a:r>
            <a:r>
              <a:rPr lang="en-US" altLang="ja-JP" dirty="0" smtClean="0"/>
              <a:t> can take </a:t>
            </a:r>
            <a:r>
              <a:rPr lang="en-US" altLang="ja-JP" i="1" dirty="0" smtClean="0">
                <a:solidFill>
                  <a:srgbClr val="FFC000"/>
                </a:solidFill>
              </a:rPr>
              <a:t>guidance</a:t>
            </a:r>
            <a:r>
              <a:rPr lang="en-US" altLang="ja-JP" dirty="0" smtClean="0"/>
              <a:t>, </a:t>
            </a:r>
            <a:r>
              <a:rPr lang="en-US" altLang="ja-JP" dirty="0" smtClean="0">
                <a:solidFill>
                  <a:srgbClr val="FFC000"/>
                </a:solidFill>
              </a:rPr>
              <a:t>a default value </a:t>
            </a:r>
            <a:r>
              <a:rPr lang="en-US" altLang="ja-JP" dirty="0" smtClean="0"/>
              <a:t>in case “</a:t>
            </a:r>
            <a:r>
              <a:rPr lang="en-US" altLang="ja-JP" i="1" dirty="0" err="1" smtClean="0"/>
              <a:t>theOmittable</a:t>
            </a:r>
            <a:r>
              <a:rPr lang="en-US" altLang="ja-JP" dirty="0" smtClean="0"/>
              <a:t>” is true, </a:t>
            </a:r>
            <a:r>
              <a:rPr lang="en-US" altLang="ja-JP" dirty="0" smtClean="0">
                <a:solidFill>
                  <a:srgbClr val="FFC000"/>
                </a:solidFill>
              </a:rPr>
              <a:t>parameter</a:t>
            </a:r>
            <a:r>
              <a:rPr lang="en-US" altLang="ja-JP" dirty="0" smtClean="0">
                <a:solidFill>
                  <a:srgbClr val="FFC000"/>
                </a:solidFill>
              </a:rPr>
              <a:t> range </a:t>
            </a:r>
            <a:r>
              <a:rPr lang="en-US" altLang="ja-JP" dirty="0" smtClean="0"/>
              <a:t>, and </a:t>
            </a:r>
            <a:r>
              <a:rPr lang="en-US" altLang="ja-JP" dirty="0" smtClean="0">
                <a:solidFill>
                  <a:srgbClr val="FFC000"/>
                </a:solidFill>
              </a:rPr>
              <a:t>a candidate list</a:t>
            </a:r>
            <a:r>
              <a:rPr lang="en-US" altLang="ja-JP" dirty="0" smtClean="0"/>
              <a:t> .</a:t>
            </a:r>
          </a:p>
          <a:p>
            <a:pPr lvl="1"/>
            <a:r>
              <a:rPr lang="en-US" altLang="ja-JP" dirty="0" smtClean="0"/>
              <a:t>Parameters can be added to a command by </a:t>
            </a:r>
            <a:r>
              <a:rPr lang="en-US" altLang="ja-JP" dirty="0" smtClean="0">
                <a:solidFill>
                  <a:srgbClr val="FFFF00"/>
                </a:solidFill>
              </a:rPr>
              <a:t>G4UIcommand::</a:t>
            </a:r>
            <a:r>
              <a:rPr lang="en-US" altLang="ja-JP" dirty="0" err="1" smtClean="0">
                <a:solidFill>
                  <a:srgbClr val="FFFF00"/>
                </a:solidFill>
              </a:rPr>
              <a:t>SetParameter</a:t>
            </a:r>
            <a:r>
              <a:rPr lang="en-US" altLang="ja-JP" dirty="0" smtClean="0">
                <a:solidFill>
                  <a:srgbClr val="FFFF00"/>
                </a:solidFill>
              </a:rPr>
              <a:t>(G4UIparameter* const)</a:t>
            </a:r>
            <a:endParaRPr lang="en-US" altLang="ja-JP" dirty="0" smtClean="0">
              <a:solidFill>
                <a:srgbClr val="FFFF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802B4-1504-4924-A30F-8911B7D3C60C}" type="slidenum">
              <a:rPr lang="ja-JP" altLang="en-US" smtClean="0"/>
              <a:pPr/>
              <a:t>12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User-defined Commands</a:t>
            </a:r>
            <a:endParaRPr lang="en-US" altLang="ja-JP"/>
          </a:p>
        </p:txBody>
      </p:sp>
      <p:sp>
        <p:nvSpPr>
          <p:cNvPr id="353283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357298"/>
            <a:ext cx="8715436" cy="4500594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If built-in commands are not enough, you can make your own command.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Geant4 provides several command classes, all derived from </a:t>
            </a:r>
            <a:r>
              <a:rPr lang="en-US" altLang="ja-JP" i="1" dirty="0" smtClean="0">
                <a:solidFill>
                  <a:srgbClr val="FFC000"/>
                </a:solidFill>
              </a:rPr>
              <a:t>G4UIcommand</a:t>
            </a:r>
            <a:r>
              <a:rPr lang="en-US" altLang="ja-JP" dirty="0" smtClean="0"/>
              <a:t>:</a:t>
            </a:r>
          </a:p>
          <a:p>
            <a:pPr lvl="1"/>
            <a:r>
              <a:rPr lang="en-US" altLang="ja-JP" i="1" dirty="0" smtClean="0"/>
              <a:t>G4UIcmdWithoutParameter</a:t>
            </a:r>
          </a:p>
          <a:p>
            <a:pPr lvl="1"/>
            <a:r>
              <a:rPr lang="en-US" altLang="ja-JP" i="1" dirty="0" smtClean="0"/>
              <a:t>G4UIcmdWithABool</a:t>
            </a:r>
          </a:p>
          <a:p>
            <a:pPr lvl="1"/>
            <a:r>
              <a:rPr lang="en-US" altLang="ja-JP" i="1" dirty="0" smtClean="0"/>
              <a:t>G4UIcmdWithADouble</a:t>
            </a:r>
          </a:p>
          <a:p>
            <a:pPr lvl="1"/>
            <a:r>
              <a:rPr lang="en-US" altLang="ja-JP" i="1" dirty="0" smtClean="0"/>
              <a:t>and many more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See also Application Developers Guide, Chapter 7.2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3E991-D096-44BE-9F5F-E3C657BFA35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3214678" y="928670"/>
            <a:ext cx="4143404" cy="5929330"/>
          </a:xfrm>
          <a:prstGeom prst="round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softEdge rad="635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>
                <a:latin typeface="+mn-lt"/>
              </a:rPr>
              <a:t>Mechanism of UI command</a:t>
            </a:r>
            <a:endParaRPr lang="en-US" altLang="ja-JP">
              <a:latin typeface="+mn-lt"/>
            </a:endParaRPr>
          </a:p>
        </p:txBody>
      </p:sp>
      <p:sp>
        <p:nvSpPr>
          <p:cNvPr id="24" name="スライド番号プレースホルダ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2C7C4CB-7DC5-445D-8E96-D6A596112C10}" type="slidenum">
              <a:rPr lang="en-US" altLang="ja-JP" smtClean="0"/>
              <a:pPr/>
              <a:t>3</a:t>
            </a:fld>
            <a:endParaRPr lang="en-US" altLang="ja-JP"/>
          </a:p>
        </p:txBody>
      </p:sp>
      <p:sp>
        <p:nvSpPr>
          <p:cNvPr id="355331" name="Rectangle 3"/>
          <p:cNvSpPr>
            <a:spLocks noChangeArrowheads="1"/>
          </p:cNvSpPr>
          <p:nvPr/>
        </p:nvSpPr>
        <p:spPr bwMode="auto">
          <a:xfrm>
            <a:off x="785786" y="1319198"/>
            <a:ext cx="1233472" cy="46672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/>
              <a:t>(G)UI</a:t>
            </a:r>
          </a:p>
        </p:txBody>
      </p:sp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428596" y="3571876"/>
            <a:ext cx="2000264" cy="50006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/>
              <a:t>G4UImanager</a:t>
            </a:r>
          </a:p>
        </p:txBody>
      </p:sp>
      <p:sp>
        <p:nvSpPr>
          <p:cNvPr id="355333" name="Rectangle 5"/>
          <p:cNvSpPr>
            <a:spLocks noChangeArrowheads="1"/>
          </p:cNvSpPr>
          <p:nvPr/>
        </p:nvSpPr>
        <p:spPr bwMode="auto">
          <a:xfrm>
            <a:off x="3643322" y="1785926"/>
            <a:ext cx="2286000" cy="85725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/>
              <a:t>M</a:t>
            </a:r>
            <a:r>
              <a:rPr lang="en-US" altLang="ja-JP" sz="2400" dirty="0" smtClean="0"/>
              <a:t>essenger</a:t>
            </a:r>
            <a:endParaRPr lang="en-US" altLang="ja-JP" sz="2400" dirty="0"/>
          </a:p>
          <a:p>
            <a:pPr algn="ctr"/>
            <a:r>
              <a:rPr lang="en-US" altLang="ja-JP" sz="2400" dirty="0"/>
              <a:t>(G4UImessenger)</a:t>
            </a:r>
          </a:p>
        </p:txBody>
      </p:sp>
      <p:sp>
        <p:nvSpPr>
          <p:cNvPr id="355334" name="Rectangle 6"/>
          <p:cNvSpPr>
            <a:spLocks noChangeArrowheads="1"/>
          </p:cNvSpPr>
          <p:nvPr/>
        </p:nvSpPr>
        <p:spPr bwMode="auto">
          <a:xfrm>
            <a:off x="3786182" y="3714752"/>
            <a:ext cx="2209800" cy="914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/>
              <a:t>C</a:t>
            </a:r>
            <a:r>
              <a:rPr lang="en-US" altLang="ja-JP" sz="2400" dirty="0" smtClean="0"/>
              <a:t>ommand</a:t>
            </a:r>
            <a:endParaRPr lang="en-US" altLang="ja-JP" sz="2400" dirty="0"/>
          </a:p>
          <a:p>
            <a:pPr algn="ctr"/>
            <a:r>
              <a:rPr lang="en-US" altLang="ja-JP" sz="2400" dirty="0"/>
              <a:t>(G4UIcommand)</a:t>
            </a:r>
          </a:p>
        </p:txBody>
      </p:sp>
      <p:sp>
        <p:nvSpPr>
          <p:cNvPr id="355335" name="Rectangle 7"/>
          <p:cNvSpPr>
            <a:spLocks noChangeArrowheads="1"/>
          </p:cNvSpPr>
          <p:nvPr/>
        </p:nvSpPr>
        <p:spPr bwMode="auto">
          <a:xfrm>
            <a:off x="4500562" y="5429264"/>
            <a:ext cx="2286000" cy="785818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 smtClean="0"/>
              <a:t>Parameter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en-US" altLang="ja-JP" sz="2400" dirty="0" smtClean="0"/>
              <a:t>(</a:t>
            </a:r>
            <a:r>
              <a:rPr lang="en-US" altLang="ja-JP" sz="2400" dirty="0" smtClean="0"/>
              <a:t>G4UIparameter)</a:t>
            </a:r>
            <a:endParaRPr lang="en-US" altLang="ja-JP" sz="2400" dirty="0"/>
          </a:p>
        </p:txBody>
      </p:sp>
      <p:sp>
        <p:nvSpPr>
          <p:cNvPr id="355336" name="Rectangle 8"/>
          <p:cNvSpPr>
            <a:spLocks noChangeArrowheads="1"/>
          </p:cNvSpPr>
          <p:nvPr/>
        </p:nvSpPr>
        <p:spPr bwMode="auto">
          <a:xfrm>
            <a:off x="7072330" y="3286124"/>
            <a:ext cx="1714512" cy="500066"/>
          </a:xfrm>
          <a:prstGeom prst="rect">
            <a:avLst/>
          </a:prstGeom>
          <a:ln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400" dirty="0">
                <a:solidFill>
                  <a:schemeClr val="bg2"/>
                </a:solidFill>
              </a:rPr>
              <a:t>Target </a:t>
            </a:r>
            <a:r>
              <a:rPr lang="en-US" altLang="ja-JP" sz="2400" dirty="0" smtClean="0">
                <a:solidFill>
                  <a:schemeClr val="bg2"/>
                </a:solidFill>
              </a:rPr>
              <a:t>Class</a:t>
            </a:r>
            <a:endParaRPr lang="en-US" altLang="ja-JP" sz="2400" dirty="0">
              <a:solidFill>
                <a:schemeClr val="bg2"/>
              </a:solidFill>
            </a:endParaRPr>
          </a:p>
        </p:txBody>
      </p:sp>
      <p:sp>
        <p:nvSpPr>
          <p:cNvPr id="355339" name="Line 11"/>
          <p:cNvSpPr>
            <a:spLocks noChangeShapeType="1"/>
          </p:cNvSpPr>
          <p:nvPr/>
        </p:nvSpPr>
        <p:spPr bwMode="auto">
          <a:xfrm flipH="1">
            <a:off x="2071670" y="2362200"/>
            <a:ext cx="1447800" cy="1066800"/>
          </a:xfrm>
          <a:prstGeom prst="line">
            <a:avLst/>
          </a:prstGeom>
          <a:ln>
            <a:headEnd/>
            <a:tailEnd type="triangle" w="lg" len="lg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wrap="none"/>
          <a:lstStyle/>
          <a:p>
            <a:endParaRPr lang="ja-JP" altLang="en-US"/>
          </a:p>
        </p:txBody>
      </p:sp>
      <p:sp>
        <p:nvSpPr>
          <p:cNvPr id="355340" name="Text Box 12"/>
          <p:cNvSpPr txBox="1">
            <a:spLocks noChangeArrowheads="1"/>
          </p:cNvSpPr>
          <p:nvPr/>
        </p:nvSpPr>
        <p:spPr bwMode="auto">
          <a:xfrm>
            <a:off x="1857356" y="2285992"/>
            <a:ext cx="15716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i="1" dirty="0" smtClean="0">
                <a:solidFill>
                  <a:schemeClr val="bg1">
                    <a:lumMod val="95000"/>
                  </a:schemeClr>
                </a:solidFill>
              </a:rPr>
              <a:t>1. register</a:t>
            </a:r>
            <a:br>
              <a:rPr lang="en-US" altLang="ja-JP" sz="2000" i="1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altLang="ja-JP" sz="2000" i="1" dirty="0" smtClean="0">
                <a:solidFill>
                  <a:schemeClr val="bg1">
                    <a:lumMod val="95000"/>
                  </a:schemeClr>
                </a:solidFill>
              </a:rPr>
              <a:t>    command</a:t>
            </a:r>
            <a:endParaRPr lang="en-US" altLang="ja-JP" sz="20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55341" name="Line 13"/>
          <p:cNvSpPr>
            <a:spLocks noChangeShapeType="1"/>
          </p:cNvSpPr>
          <p:nvPr/>
        </p:nvSpPr>
        <p:spPr bwMode="auto">
          <a:xfrm>
            <a:off x="1428728" y="1928802"/>
            <a:ext cx="0" cy="1371600"/>
          </a:xfrm>
          <a:prstGeom prst="line">
            <a:avLst/>
          </a:prstGeom>
          <a:ln>
            <a:headEnd/>
            <a:tailEnd type="triangle" w="lg" len="lg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/>
          <a:lstStyle/>
          <a:p>
            <a:endParaRPr lang="ja-JP" altLang="en-US"/>
          </a:p>
        </p:txBody>
      </p:sp>
      <p:sp>
        <p:nvSpPr>
          <p:cNvPr id="355342" name="Text Box 14"/>
          <p:cNvSpPr txBox="1">
            <a:spLocks noChangeArrowheads="1"/>
          </p:cNvSpPr>
          <p:nvPr/>
        </p:nvSpPr>
        <p:spPr bwMode="auto">
          <a:xfrm>
            <a:off x="285720" y="2243072"/>
            <a:ext cx="121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i="1" dirty="0">
                <a:solidFill>
                  <a:schemeClr val="bg1">
                    <a:lumMod val="95000"/>
                  </a:schemeClr>
                </a:solidFill>
              </a:rPr>
              <a:t>2. apply</a:t>
            </a:r>
          </a:p>
        </p:txBody>
      </p:sp>
      <p:sp>
        <p:nvSpPr>
          <p:cNvPr id="355343" name="Line 15"/>
          <p:cNvSpPr>
            <a:spLocks noChangeShapeType="1"/>
          </p:cNvSpPr>
          <p:nvPr/>
        </p:nvSpPr>
        <p:spPr bwMode="auto">
          <a:xfrm flipV="1">
            <a:off x="2662230" y="2914636"/>
            <a:ext cx="838200" cy="609600"/>
          </a:xfrm>
          <a:prstGeom prst="line">
            <a:avLst/>
          </a:prstGeom>
          <a:ln>
            <a:headEnd/>
            <a:tailEnd type="triangle" w="lg" len="lg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wrap="none"/>
          <a:lstStyle/>
          <a:p>
            <a:endParaRPr lang="ja-JP" altLang="en-US"/>
          </a:p>
        </p:txBody>
      </p:sp>
      <p:sp>
        <p:nvSpPr>
          <p:cNvPr id="355344" name="Text Box 16"/>
          <p:cNvSpPr txBox="1">
            <a:spLocks noChangeArrowheads="1"/>
          </p:cNvSpPr>
          <p:nvPr/>
        </p:nvSpPr>
        <p:spPr bwMode="auto">
          <a:xfrm>
            <a:off x="3252788" y="3143236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i="1" dirty="0">
                <a:solidFill>
                  <a:schemeClr val="bg1">
                    <a:lumMod val="95000"/>
                  </a:schemeClr>
                </a:solidFill>
              </a:rPr>
              <a:t>3. do it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6572264" y="2500306"/>
            <a:ext cx="152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i="1" dirty="0">
                <a:solidFill>
                  <a:schemeClr val="bg1">
                    <a:lumMod val="95000"/>
                  </a:schemeClr>
                </a:solidFill>
              </a:rPr>
              <a:t>4. invoke</a:t>
            </a:r>
          </a:p>
        </p:txBody>
      </p:sp>
      <p:sp>
        <p:nvSpPr>
          <p:cNvPr id="355354" name="Text Box 26"/>
          <p:cNvSpPr txBox="1">
            <a:spLocks noChangeArrowheads="1"/>
          </p:cNvSpPr>
          <p:nvPr/>
        </p:nvSpPr>
        <p:spPr bwMode="auto">
          <a:xfrm>
            <a:off x="4572000" y="1142984"/>
            <a:ext cx="28253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 i="1" dirty="0">
                <a:solidFill>
                  <a:srgbClr val="FFC000"/>
                </a:solidFill>
              </a:rPr>
              <a:t>You have to implement </a:t>
            </a:r>
            <a:r>
              <a:rPr lang="en-US" altLang="ja-JP" sz="2000" i="1" dirty="0" smtClean="0">
                <a:solidFill>
                  <a:srgbClr val="FFC000"/>
                </a:solidFill>
              </a:rPr>
              <a:t>it.</a:t>
            </a:r>
            <a:endParaRPr lang="en-US" altLang="ja-JP" sz="2000" i="1" dirty="0">
              <a:solidFill>
                <a:srgbClr val="FFC000"/>
              </a:solidFill>
            </a:endParaRPr>
          </a:p>
        </p:txBody>
      </p:sp>
      <p:sp>
        <p:nvSpPr>
          <p:cNvPr id="30" name="円/楕円 29"/>
          <p:cNvSpPr/>
          <p:nvPr/>
        </p:nvSpPr>
        <p:spPr>
          <a:xfrm>
            <a:off x="7000892" y="3429000"/>
            <a:ext cx="142876" cy="142876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5857884" y="2214554"/>
            <a:ext cx="142876" cy="1428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>
            <a:endCxn id="30" idx="1"/>
          </p:cNvCxnSpPr>
          <p:nvPr/>
        </p:nvCxnSpPr>
        <p:spPr>
          <a:xfrm>
            <a:off x="6000760" y="2428869"/>
            <a:ext cx="1021056" cy="1021055"/>
          </a:xfrm>
          <a:prstGeom prst="straightConnector1">
            <a:avLst/>
          </a:prstGeom>
          <a:ln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>
          <a:xfrm>
            <a:off x="4643438" y="2571744"/>
            <a:ext cx="142876" cy="1428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4857752" y="4572008"/>
            <a:ext cx="142876" cy="142876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stCxn id="35" idx="6"/>
            <a:endCxn id="355335" idx="0"/>
          </p:cNvCxnSpPr>
          <p:nvPr/>
        </p:nvCxnSpPr>
        <p:spPr>
          <a:xfrm>
            <a:off x="5000628" y="4643446"/>
            <a:ext cx="642934" cy="785818"/>
          </a:xfrm>
          <a:prstGeom prst="lin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34" idx="4"/>
            <a:endCxn id="355334" idx="0"/>
          </p:cNvCxnSpPr>
          <p:nvPr/>
        </p:nvCxnSpPr>
        <p:spPr>
          <a:xfrm rot="16200000" flipH="1">
            <a:off x="4302913" y="3126583"/>
            <a:ext cx="1000132" cy="176206"/>
          </a:xfrm>
          <a:prstGeom prst="lin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215206" y="3988362"/>
            <a:ext cx="1803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i="1" dirty="0" smtClean="0">
                <a:solidFill>
                  <a:srgbClr val="FFFF00"/>
                </a:solidFill>
              </a:rPr>
              <a:t>single object</a:t>
            </a:r>
          </a:p>
          <a:p>
            <a:r>
              <a:rPr lang="en-US" altLang="ja-JP" i="1" dirty="0" smtClean="0">
                <a:solidFill>
                  <a:srgbClr val="FFFF00"/>
                </a:solidFill>
              </a:rPr>
              <a:t>e.g. </a:t>
            </a:r>
            <a:r>
              <a:rPr lang="en-US" altLang="ja-JP" i="1" dirty="0" err="1" smtClean="0">
                <a:solidFill>
                  <a:srgbClr val="FFFF00"/>
                </a:solidFill>
              </a:rPr>
              <a:t>XXXManager</a:t>
            </a:r>
            <a:endParaRPr kumimoji="1" lang="ja-JP" altLang="en-US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Messenger class</a:t>
            </a:r>
            <a:endParaRPr lang="en-US" altLang="ja-JP" dirty="0"/>
          </a:p>
        </p:txBody>
      </p:sp>
      <p:sp>
        <p:nvSpPr>
          <p:cNvPr id="366595" name="Rectangle 3"/>
          <p:cNvSpPr>
            <a:spLocks noGrp="1" noChangeArrowheads="1"/>
          </p:cNvSpPr>
          <p:nvPr>
            <p:ph idx="1"/>
          </p:nvPr>
        </p:nvSpPr>
        <p:spPr>
          <a:xfrm>
            <a:off x="142844" y="1285860"/>
            <a:ext cx="8858280" cy="471490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You have to implement your UI commands which handle the corresponding G4 class.</a:t>
            </a:r>
          </a:p>
          <a:p>
            <a:pPr lvl="1"/>
            <a:r>
              <a:rPr lang="en-US" altLang="ja-JP" dirty="0" smtClean="0"/>
              <a:t>Each concrete messenger class is derived from </a:t>
            </a:r>
            <a:r>
              <a:rPr lang="en-US" altLang="ja-JP" i="1" dirty="0" smtClean="0"/>
              <a:t>G4UImessenger</a:t>
            </a:r>
            <a:r>
              <a:rPr lang="en-US" altLang="ja-JP" dirty="0" smtClean="0"/>
              <a:t> base class.</a:t>
            </a:r>
          </a:p>
          <a:p>
            <a:pPr lvl="1"/>
            <a:r>
              <a:rPr lang="en-US" altLang="ja-JP" dirty="0" smtClean="0"/>
              <a:t>A messenger class should be instantiated </a:t>
            </a:r>
            <a:r>
              <a:rPr lang="en-US" altLang="ja-JP" dirty="0" smtClean="0">
                <a:solidFill>
                  <a:srgbClr val="FFC000"/>
                </a:solidFill>
              </a:rPr>
              <a:t>in </a:t>
            </a:r>
            <a:r>
              <a:rPr lang="en-US" altLang="ja-JP" dirty="0" smtClean="0">
                <a:solidFill>
                  <a:srgbClr val="FFC000"/>
                </a:solidFill>
              </a:rPr>
              <a:t>the constructor of the target class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Target class should be </a:t>
            </a:r>
            <a:r>
              <a:rPr lang="en-US" altLang="ja-JP" i="1" dirty="0" smtClean="0">
                <a:solidFill>
                  <a:srgbClr val="FFC000"/>
                </a:solidFill>
              </a:rPr>
              <a:t>a single-object (singleton) class</a:t>
            </a:r>
          </a:p>
          <a:p>
            <a:pPr lvl="2"/>
            <a:r>
              <a:rPr lang="en-US" altLang="ja-JP" i="1" dirty="0" smtClean="0">
                <a:solidFill>
                  <a:srgbClr val="FFC000"/>
                </a:solidFill>
              </a:rPr>
              <a:t>e.g. </a:t>
            </a:r>
            <a:r>
              <a:rPr lang="en-US" altLang="ja-JP" i="1" dirty="0" err="1" smtClean="0">
                <a:solidFill>
                  <a:srgbClr val="FFC000"/>
                </a:solidFill>
              </a:rPr>
              <a:t>XXXManager</a:t>
            </a:r>
            <a:endParaRPr lang="en-US" altLang="ja-JP" i="1" dirty="0" smtClean="0">
              <a:solidFill>
                <a:srgbClr val="FFC000"/>
              </a:solidFill>
            </a:endParaRPr>
          </a:p>
          <a:p>
            <a:pPr lvl="2"/>
            <a:endParaRPr lang="en-US" altLang="ja-JP" i="1" dirty="0" smtClean="0">
              <a:solidFill>
                <a:srgbClr val="FFC000"/>
              </a:solidFill>
            </a:endParaRPr>
          </a:p>
          <a:p>
            <a:r>
              <a:rPr lang="en-US" altLang="ja-JP" dirty="0" smtClean="0"/>
              <a:t>Implementation of your </a:t>
            </a:r>
            <a:r>
              <a:rPr lang="en-US" altLang="ja-JP" dirty="0" smtClean="0"/>
              <a:t>messenger classes</a:t>
            </a:r>
          </a:p>
          <a:p>
            <a:pPr lvl="1"/>
            <a:r>
              <a:rPr lang="en-US" altLang="ja-JP" dirty="0" smtClean="0"/>
              <a:t>Define command </a:t>
            </a:r>
            <a:r>
              <a:rPr lang="en-US" altLang="ja-JP" i="1" dirty="0" smtClean="0">
                <a:solidFill>
                  <a:srgbClr val="FFC000"/>
                </a:solidFill>
              </a:rPr>
              <a:t>directories</a:t>
            </a:r>
            <a:r>
              <a:rPr lang="en-US" altLang="ja-JP" dirty="0" smtClean="0"/>
              <a:t> / </a:t>
            </a:r>
            <a:r>
              <a:rPr lang="en-US" altLang="ja-JP" i="1" dirty="0" smtClean="0">
                <a:solidFill>
                  <a:srgbClr val="FFC000"/>
                </a:solidFill>
              </a:rPr>
              <a:t>commands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>
                <a:latin typeface="Consolas" pitchFamily="49" charset="0"/>
              </a:rPr>
              <a:t>void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SetNewValue</a:t>
            </a:r>
            <a:r>
              <a:rPr lang="en-US" altLang="ja-JP" dirty="0" smtClean="0">
                <a:latin typeface="Consolas" pitchFamily="49" charset="0"/>
              </a:rPr>
              <a:t>(G4UIcommand* command,</a:t>
            </a:r>
            <a:r>
              <a:rPr lang="en-US" altLang="ja-JP" dirty="0" smtClean="0">
                <a:latin typeface="Consolas" pitchFamily="49" charset="0"/>
              </a:rPr>
              <a:t> </a:t>
            </a:r>
            <a:r>
              <a:rPr lang="en-US" altLang="ja-JP" dirty="0" smtClean="0">
                <a:latin typeface="Consolas" pitchFamily="49" charset="0"/>
              </a:rPr>
              <a:t>G4String </a:t>
            </a:r>
            <a:r>
              <a:rPr lang="en-US" altLang="ja-JP" dirty="0" err="1" smtClean="0">
                <a:latin typeface="Consolas" pitchFamily="49" charset="0"/>
              </a:rPr>
              <a:t>newValue</a:t>
            </a:r>
            <a:r>
              <a:rPr lang="en-US" altLang="ja-JP" dirty="0" smtClean="0">
                <a:latin typeface="Consolas" pitchFamily="49" charset="0"/>
              </a:rPr>
              <a:t>)</a:t>
            </a:r>
          </a:p>
          <a:p>
            <a:pPr lvl="2"/>
            <a:r>
              <a:rPr lang="en-US" altLang="ja-JP" dirty="0" smtClean="0"/>
              <a:t>Convert "</a:t>
            </a:r>
            <a:r>
              <a:rPr lang="en-US" altLang="ja-JP" i="1" dirty="0" err="1" smtClean="0"/>
              <a:t>newValue</a:t>
            </a:r>
            <a:r>
              <a:rPr lang="en-US" altLang="ja-JP" dirty="0" smtClean="0"/>
              <a:t>" parameter string to appropriate value(s) and invoke a method of the target class</a:t>
            </a:r>
          </a:p>
          <a:p>
            <a:pPr lvl="1"/>
            <a:r>
              <a:rPr lang="en-US" altLang="ja-JP" dirty="0" smtClean="0">
                <a:latin typeface="Consolas" pitchFamily="49" charset="0"/>
              </a:rPr>
              <a:t>G4String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GetCurrentValue</a:t>
            </a:r>
            <a:r>
              <a:rPr lang="en-US" altLang="ja-JP" dirty="0" smtClean="0">
                <a:latin typeface="Consolas" pitchFamily="49" charset="0"/>
              </a:rPr>
              <a:t>(G4UIcommand* command)</a:t>
            </a:r>
          </a:p>
          <a:p>
            <a:pPr lvl="2"/>
            <a:r>
              <a:rPr lang="en-US" altLang="ja-JP" dirty="0" smtClean="0"/>
              <a:t>Access to a get-method of the target class and convert the current values to a string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6D034-1BE0-428F-8142-ACB2FC8861A4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An example of command </a:t>
            </a:r>
            <a:r>
              <a:rPr lang="en-US" altLang="ja-JP" dirty="0" smtClean="0"/>
              <a:t>d</a:t>
            </a:r>
            <a:r>
              <a:rPr lang="en-US" altLang="ja-JP" dirty="0" smtClean="0"/>
              <a:t>efinition</a:t>
            </a:r>
            <a:endParaRPr lang="en-US" altLang="ja-JP" dirty="0"/>
          </a:p>
        </p:txBody>
      </p:sp>
      <p:sp>
        <p:nvSpPr>
          <p:cNvPr id="3573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 smtClean="0">
                <a:latin typeface="Consolas" pitchFamily="49" charset="0"/>
              </a:rPr>
              <a:t>A01DetectorConstMessenger::A01DetectorConstMessenger</a:t>
            </a:r>
          </a:p>
          <a:p>
            <a:r>
              <a:rPr lang="en-US" altLang="ja-JP" dirty="0" smtClean="0">
                <a:latin typeface="Consolas" pitchFamily="49" charset="0"/>
              </a:rPr>
              <a:t>  (A01DetectorConstruction* </a:t>
            </a:r>
            <a:r>
              <a:rPr lang="en-US" altLang="ja-JP" dirty="0" err="1" smtClean="0">
                <a:latin typeface="Consolas" pitchFamily="49" charset="0"/>
              </a:rPr>
              <a:t>tgt</a:t>
            </a:r>
            <a:r>
              <a:rPr lang="en-US" altLang="ja-JP" dirty="0" smtClean="0">
                <a:latin typeface="Consolas" pitchFamily="49" charset="0"/>
              </a:rPr>
              <a:t>):target(</a:t>
            </a:r>
            <a:r>
              <a:rPr lang="en-US" altLang="ja-JP" dirty="0" err="1" smtClean="0">
                <a:latin typeface="Consolas" pitchFamily="49" charset="0"/>
              </a:rPr>
              <a:t>tgt</a:t>
            </a:r>
            <a:r>
              <a:rPr lang="en-US" altLang="ja-JP" dirty="0" smtClean="0">
                <a:latin typeface="Consolas" pitchFamily="49" charset="0"/>
              </a:rPr>
              <a:t>)</a:t>
            </a:r>
          </a:p>
          <a:p>
            <a:r>
              <a:rPr lang="en-US" altLang="ja-JP" dirty="0" smtClean="0">
                <a:latin typeface="Consolas" pitchFamily="49" charset="0"/>
              </a:rPr>
              <a:t>{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mydetDir</a:t>
            </a:r>
            <a:r>
              <a:rPr lang="en-US" altLang="ja-JP" dirty="0" smtClean="0">
                <a:latin typeface="Consolas" pitchFamily="49" charset="0"/>
              </a:rPr>
              <a:t> = new G4UIdirectory("/</a:t>
            </a:r>
            <a:r>
              <a:rPr lang="en-US" altLang="ja-JP" dirty="0" err="1" smtClean="0">
                <a:latin typeface="Consolas" pitchFamily="49" charset="0"/>
              </a:rPr>
              <a:t>mydet</a:t>
            </a:r>
            <a:r>
              <a:rPr lang="en-US" altLang="ja-JP" dirty="0" smtClean="0">
                <a:latin typeface="Consolas" pitchFamily="49" charset="0"/>
              </a:rPr>
              <a:t>/");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mydetDir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SetGuidance</a:t>
            </a:r>
            <a:r>
              <a:rPr lang="en-US" altLang="ja-JP" dirty="0" smtClean="0">
                <a:latin typeface="Consolas" pitchFamily="49" charset="0"/>
              </a:rPr>
              <a:t>("A01 detector setup commands.");</a:t>
            </a:r>
          </a:p>
          <a:p>
            <a:endParaRPr lang="en-US" altLang="ja-JP" dirty="0" smtClean="0">
              <a:latin typeface="Consolas" pitchFamily="49" charset="0"/>
            </a:endParaRP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 = new G4UIcmdWithADoubleAndUnit("/</a:t>
            </a:r>
            <a:r>
              <a:rPr lang="en-US" altLang="ja-JP" dirty="0" err="1" smtClean="0">
                <a:latin typeface="Consolas" pitchFamily="49" charset="0"/>
              </a:rPr>
              <a:t>mydet</a:t>
            </a:r>
            <a:r>
              <a:rPr lang="en-US" altLang="ja-JP" dirty="0" smtClean="0">
                <a:latin typeface="Consolas" pitchFamily="49" charset="0"/>
              </a:rPr>
              <a:t>/</a:t>
            </a:r>
            <a:r>
              <a:rPr lang="en-US" altLang="ja-JP" dirty="0" err="1" smtClean="0">
                <a:latin typeface="Consolas" pitchFamily="49" charset="0"/>
              </a:rPr>
              <a:t>armAngle",this</a:t>
            </a:r>
            <a:r>
              <a:rPr lang="en-US" altLang="ja-JP" dirty="0" smtClean="0">
                <a:latin typeface="Consolas" pitchFamily="49" charset="0"/>
              </a:rPr>
              <a:t>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SetGuidance</a:t>
            </a:r>
            <a:r>
              <a:rPr lang="en-US" altLang="ja-JP" dirty="0" smtClean="0">
                <a:latin typeface="Consolas" pitchFamily="49" charset="0"/>
              </a:rPr>
              <a:t>("Rotation angle of the second arm.");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SetParameterName</a:t>
            </a:r>
            <a:r>
              <a:rPr lang="en-US" altLang="ja-JP" dirty="0" smtClean="0">
                <a:latin typeface="Consolas" pitchFamily="49" charset="0"/>
              </a:rPr>
              <a:t>("</a:t>
            </a:r>
            <a:r>
              <a:rPr lang="en-US" altLang="ja-JP" dirty="0" err="1" smtClean="0">
                <a:latin typeface="Consolas" pitchFamily="49" charset="0"/>
              </a:rPr>
              <a:t>angle",true</a:t>
            </a:r>
            <a:r>
              <a:rPr lang="en-US" altLang="ja-JP" dirty="0" smtClean="0">
                <a:latin typeface="Consolas" pitchFamily="49" charset="0"/>
              </a:rPr>
              <a:t>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SetRange</a:t>
            </a:r>
            <a:r>
              <a:rPr lang="en-US" altLang="ja-JP" dirty="0" smtClean="0">
                <a:latin typeface="Consolas" pitchFamily="49" charset="0"/>
              </a:rPr>
              <a:t>("angle&gt;=0. &amp;&amp; angle&lt;180.");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SetDefaultValue</a:t>
            </a:r>
            <a:r>
              <a:rPr lang="en-US" altLang="ja-JP" dirty="0" smtClean="0">
                <a:latin typeface="Consolas" pitchFamily="49" charset="0"/>
              </a:rPr>
              <a:t>(30.);</a:t>
            </a:r>
          </a:p>
          <a:p>
            <a:r>
              <a:rPr lang="en-US" altLang="ja-JP" dirty="0" smtClean="0">
                <a:latin typeface="Consolas" pitchFamily="49" charset="0"/>
              </a:rPr>
              <a:t>  </a:t>
            </a:r>
            <a:r>
              <a:rPr lang="en-US" altLang="ja-JP" dirty="0" err="1" smtClean="0">
                <a:latin typeface="Consolas" pitchFamily="49" charset="0"/>
              </a:rPr>
              <a:t>armCmd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SetDefaultUnit</a:t>
            </a:r>
            <a:r>
              <a:rPr lang="en-US" altLang="ja-JP" dirty="0" smtClean="0">
                <a:latin typeface="Consolas" pitchFamily="49" charset="0"/>
              </a:rPr>
              <a:t>("deg");</a:t>
            </a:r>
          </a:p>
          <a:p>
            <a:r>
              <a:rPr lang="en-US" altLang="ja-JP" dirty="0" smtClean="0">
                <a:latin typeface="Consolas" pitchFamily="49" charset="0"/>
              </a:rPr>
              <a:t>}</a:t>
            </a:r>
          </a:p>
          <a:p>
            <a:endParaRPr lang="en-US" altLang="ja-JP" dirty="0">
              <a:latin typeface="Consolas" pitchFamily="49" charset="0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3FECA-846D-4C83-A183-83B7013283C5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G4UIcommand and its derivatives</a:t>
            </a:r>
            <a:endParaRPr lang="en-US" altLang="ja-JP"/>
          </a:p>
        </p:txBody>
      </p:sp>
      <p:sp>
        <p:nvSpPr>
          <p:cNvPr id="358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ja-JP" i="1" dirty="0" smtClean="0">
                <a:solidFill>
                  <a:srgbClr val="FFC000"/>
                </a:solidFill>
              </a:rPr>
              <a:t>G4UIcommand</a:t>
            </a:r>
            <a:r>
              <a:rPr lang="en-US" altLang="ja-JP" dirty="0" smtClean="0"/>
              <a:t> is a class which represents a UI command.</a:t>
            </a:r>
          </a:p>
          <a:p>
            <a:r>
              <a:rPr lang="en-US" altLang="ja-JP" i="1" dirty="0" smtClean="0">
                <a:solidFill>
                  <a:srgbClr val="FFC000"/>
                </a:solidFill>
              </a:rPr>
              <a:t>G4UIparameter</a:t>
            </a:r>
            <a:r>
              <a:rPr lang="en-US" altLang="ja-JP" dirty="0" smtClean="0"/>
              <a:t> represents a parameter.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Geant4 provides derived classes according to the types of associated parameters.</a:t>
            </a:r>
          </a:p>
          <a:p>
            <a:pPr lvl="1"/>
            <a:r>
              <a:rPr lang="en-US" altLang="ja-JP" i="1" dirty="0" smtClean="0"/>
              <a:t>G4UIcmdWithoutParameter</a:t>
            </a:r>
          </a:p>
          <a:p>
            <a:pPr lvl="1"/>
            <a:r>
              <a:rPr lang="en-US" altLang="ja-JP" i="1" dirty="0" smtClean="0"/>
              <a:t>G4UIcmdWithAString</a:t>
            </a:r>
          </a:p>
          <a:p>
            <a:pPr lvl="1"/>
            <a:r>
              <a:rPr lang="en-US" altLang="ja-JP" i="1" dirty="0" smtClean="0"/>
              <a:t>G4UIcmdWithABool          </a:t>
            </a:r>
          </a:p>
          <a:p>
            <a:pPr lvl="1"/>
            <a:r>
              <a:rPr lang="en-US" altLang="ja-JP" i="1" dirty="0" smtClean="0"/>
              <a:t>G4UIcmdWithAnInteger</a:t>
            </a:r>
          </a:p>
          <a:p>
            <a:pPr lvl="1"/>
            <a:r>
              <a:rPr lang="en-US" altLang="ja-JP" i="1" dirty="0" smtClean="0"/>
              <a:t>G4UIcmdWithADouble, G4UIcmdWithADoubleAndUnit  </a:t>
            </a:r>
          </a:p>
          <a:p>
            <a:pPr lvl="1"/>
            <a:r>
              <a:rPr lang="en-US" altLang="ja-JP" i="1" dirty="0" smtClean="0"/>
              <a:t>G4UIcmdWith3Vector, G4UIcmdWith3VectorAndUnit</a:t>
            </a:r>
          </a:p>
          <a:p>
            <a:pPr lvl="1"/>
            <a:r>
              <a:rPr lang="en-US" altLang="ja-JP" i="1" dirty="0" smtClean="0"/>
              <a:t>G4UIdirectory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A UI command with other type of parameters can be also defined.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EC4D5-62DC-41E2-96BD-510F452CB807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Parameters</a:t>
            </a:r>
            <a:endParaRPr lang="en-US" altLang="ja-JP"/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357298"/>
            <a:ext cx="8715436" cy="4500594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void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SetParameterName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(const char*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parName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,</a:t>
            </a:r>
            <a:b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</a:b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                    G4bool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omittable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, </a:t>
            </a:r>
            <a:b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</a:b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            G4bool </a:t>
            </a:r>
            <a:r>
              <a:rPr lang="en-US" altLang="ja-JP" dirty="0" err="1" smtClean="0">
                <a:solidFill>
                  <a:srgbClr val="FFC000"/>
                </a:solidFill>
                <a:latin typeface="Consolas" pitchFamily="49" charset="0"/>
              </a:rPr>
              <a:t>currentAsDefault</a:t>
            </a:r>
            <a:r>
              <a:rPr lang="en-US" altLang="ja-JP" dirty="0" smtClean="0">
                <a:solidFill>
                  <a:srgbClr val="FFC000"/>
                </a:solidFill>
                <a:latin typeface="Consolas" pitchFamily="49" charset="0"/>
              </a:rPr>
              <a:t>=false); 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If "</a:t>
            </a:r>
            <a:r>
              <a:rPr lang="en-US" altLang="ja-JP" i="1" dirty="0" err="1" smtClean="0">
                <a:solidFill>
                  <a:srgbClr val="FFC000"/>
                </a:solidFill>
              </a:rPr>
              <a:t>omittable</a:t>
            </a:r>
            <a:r>
              <a:rPr lang="en-US" altLang="ja-JP" dirty="0" smtClean="0"/>
              <a:t>" is true, the command can be issued without specifying a parameter value.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If "</a:t>
            </a:r>
            <a:r>
              <a:rPr lang="en-US" altLang="ja-JP" i="1" dirty="0" err="1" smtClean="0">
                <a:solidFill>
                  <a:srgbClr val="FFC000"/>
                </a:solidFill>
              </a:rPr>
              <a:t>currentAsDefalult</a:t>
            </a:r>
            <a:r>
              <a:rPr lang="en-US" altLang="ja-JP" dirty="0" smtClean="0"/>
              <a:t>" is true, the current value of the parameter is used as a default value.</a:t>
            </a:r>
          </a:p>
          <a:p>
            <a:pPr lvl="1"/>
            <a:r>
              <a:rPr lang="en-US" altLang="ja-JP" dirty="0" smtClean="0"/>
              <a:t>The default value must be defined with </a:t>
            </a:r>
            <a:r>
              <a:rPr lang="en-US" altLang="ja-JP" i="1" dirty="0" err="1" smtClean="0"/>
              <a:t>SetDefaultValue</a:t>
            </a:r>
            <a:r>
              <a:rPr lang="en-US" altLang="ja-JP" i="1" dirty="0" smtClean="0"/>
              <a:t>()</a:t>
            </a:r>
            <a:r>
              <a:rPr lang="en-US" altLang="ja-JP" dirty="0" smtClean="0"/>
              <a:t> method.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91CF3-4724-4380-A196-974276C08FCA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Range, unit and candidates</a:t>
            </a:r>
            <a:endParaRPr lang="en-US" altLang="ja-JP" dirty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285860"/>
            <a:ext cx="8715436" cy="5072098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void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SetRange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(const char*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rangeString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)</a:t>
            </a:r>
          </a:p>
          <a:p>
            <a:pPr lvl="1"/>
            <a:r>
              <a:rPr lang="en-US" altLang="ja-JP" dirty="0" smtClean="0"/>
              <a:t>Available for a command with numeric-type parameters.</a:t>
            </a:r>
          </a:p>
          <a:p>
            <a:pPr lvl="1"/>
            <a:r>
              <a:rPr lang="en-US" altLang="ja-JP" dirty="0" smtClean="0"/>
              <a:t>Range of parameter(s) must be given in C++ syntax.</a:t>
            </a:r>
          </a:p>
          <a:p>
            <a:pPr lvl="2"/>
            <a:r>
              <a:rPr lang="en-US" altLang="ja-JP" dirty="0" err="1" smtClean="0">
                <a:latin typeface="Consolas" pitchFamily="49" charset="0"/>
              </a:rPr>
              <a:t>aCmd</a:t>
            </a:r>
            <a:r>
              <a:rPr lang="en-US" altLang="ja-JP" dirty="0" smtClean="0">
                <a:latin typeface="Consolas" pitchFamily="49" charset="0"/>
              </a:rPr>
              <a:t>-&gt; </a:t>
            </a:r>
            <a:r>
              <a:rPr lang="en-US" altLang="ja-JP" dirty="0" err="1" smtClean="0">
                <a:latin typeface="Consolas" pitchFamily="49" charset="0"/>
              </a:rPr>
              <a:t>SetRange</a:t>
            </a:r>
            <a:r>
              <a:rPr lang="en-US" altLang="ja-JP" dirty="0" smtClean="0">
                <a:latin typeface="Consolas" pitchFamily="49" charset="0"/>
              </a:rPr>
              <a:t>("x&gt;0. &amp;&amp; y&gt;z &amp;&amp; z&gt;(</a:t>
            </a:r>
            <a:r>
              <a:rPr lang="en-US" altLang="ja-JP" dirty="0" err="1" smtClean="0">
                <a:latin typeface="Consolas" pitchFamily="49" charset="0"/>
              </a:rPr>
              <a:t>x+y</a:t>
            </a:r>
            <a:r>
              <a:rPr lang="en-US" altLang="ja-JP" dirty="0" smtClean="0">
                <a:latin typeface="Consolas" pitchFamily="49" charset="0"/>
              </a:rPr>
              <a:t>)");</a:t>
            </a:r>
          </a:p>
          <a:p>
            <a:pPr lvl="1"/>
            <a:r>
              <a:rPr lang="en-US" altLang="ja-JP" dirty="0" smtClean="0"/>
              <a:t>Names of variables must be defined by </a:t>
            </a:r>
            <a:r>
              <a:rPr lang="en-US" altLang="ja-JP" i="1" dirty="0" err="1" smtClean="0"/>
              <a:t>SetParameterName</a:t>
            </a:r>
            <a:r>
              <a:rPr lang="en-US" altLang="ja-JP" i="1" dirty="0" smtClean="0"/>
              <a:t>()</a:t>
            </a:r>
            <a:r>
              <a:rPr lang="en-US" altLang="ja-JP" dirty="0" smtClean="0"/>
              <a:t> method.</a:t>
            </a:r>
          </a:p>
          <a:p>
            <a:endParaRPr lang="en-US" altLang="ja-JP" dirty="0" smtClean="0">
              <a:solidFill>
                <a:srgbClr val="FFC000"/>
              </a:solidFill>
              <a:latin typeface="Consolas" pitchFamily="49" charset="0"/>
            </a:endParaRPr>
          </a:p>
          <a:p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void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SetDefaultUnit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(const char*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defUnit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)</a:t>
            </a:r>
          </a:p>
          <a:p>
            <a:pPr lvl="1"/>
            <a:r>
              <a:rPr lang="en-US" altLang="ja-JP" dirty="0" smtClean="0"/>
              <a:t>Available for a command which takes unit.</a:t>
            </a:r>
          </a:p>
          <a:p>
            <a:pPr lvl="1"/>
            <a:r>
              <a:rPr lang="en-US" altLang="ja-JP" dirty="0" smtClean="0"/>
              <a:t>Once the default unit is defined, no other unit of different dimension will be accepted.</a:t>
            </a:r>
          </a:p>
          <a:p>
            <a:pPr lvl="1"/>
            <a:r>
              <a:rPr lang="en-US" altLang="ja-JP" dirty="0" smtClean="0"/>
              <a:t>Y</a:t>
            </a:r>
            <a:r>
              <a:rPr lang="en-US" altLang="ja-JP" dirty="0" smtClean="0"/>
              <a:t>ou can also define a dimension (</a:t>
            </a:r>
            <a:r>
              <a:rPr lang="en-US" altLang="ja-JP" i="1" dirty="0" smtClean="0">
                <a:solidFill>
                  <a:srgbClr val="FFC000"/>
                </a:solidFill>
              </a:rPr>
              <a:t>unit category</a:t>
            </a:r>
            <a:r>
              <a:rPr lang="en-US" altLang="ja-JP" dirty="0" smtClean="0"/>
              <a:t>) without setting a default unit.</a:t>
            </a:r>
          </a:p>
          <a:p>
            <a:pPr lvl="2"/>
            <a:r>
              <a:rPr lang="en-US" altLang="ja-JP" dirty="0" smtClean="0">
                <a:latin typeface="Consolas" pitchFamily="49" charset="0"/>
              </a:rPr>
              <a:t>void </a:t>
            </a:r>
            <a:r>
              <a:rPr lang="en-US" altLang="ja-JP" dirty="0" err="1" smtClean="0">
                <a:latin typeface="Consolas" pitchFamily="49" charset="0"/>
              </a:rPr>
              <a:t>SetUnitCategory</a:t>
            </a:r>
            <a:r>
              <a:rPr lang="en-US" altLang="ja-JP" dirty="0" smtClean="0">
                <a:latin typeface="Consolas" pitchFamily="49" charset="0"/>
              </a:rPr>
              <a:t>(const char* </a:t>
            </a:r>
            <a:r>
              <a:rPr lang="en-US" altLang="ja-JP" dirty="0" err="1" smtClean="0">
                <a:latin typeface="Consolas" pitchFamily="49" charset="0"/>
              </a:rPr>
              <a:t>unitCategory</a:t>
            </a:r>
            <a:r>
              <a:rPr lang="en-US" altLang="ja-JP" dirty="0" smtClean="0">
                <a:latin typeface="Consolas" pitchFamily="49" charset="0"/>
              </a:rPr>
              <a:t>)</a:t>
            </a:r>
          </a:p>
          <a:p>
            <a:endParaRPr lang="en-US" altLang="ja-JP" dirty="0" smtClean="0">
              <a:solidFill>
                <a:srgbClr val="FFC000"/>
              </a:solidFill>
              <a:latin typeface="Consolas" pitchFamily="49" charset="0"/>
            </a:endParaRPr>
          </a:p>
          <a:p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void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SetCandidates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(const char*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</a:rPr>
              <a:t>candidateList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</a:rPr>
              <a:t>)</a:t>
            </a:r>
          </a:p>
          <a:p>
            <a:pPr lvl="1"/>
            <a:r>
              <a:rPr lang="en-US" altLang="ja-JP" dirty="0" smtClean="0"/>
              <a:t>Available for a command with string type parameter</a:t>
            </a:r>
          </a:p>
          <a:p>
            <a:pPr lvl="1"/>
            <a:r>
              <a:rPr lang="en-US" altLang="ja-JP" dirty="0" smtClean="0"/>
              <a:t>Candidates must be </a:t>
            </a:r>
            <a:r>
              <a:rPr lang="en-US" altLang="ja-JP" i="1" dirty="0" smtClean="0">
                <a:solidFill>
                  <a:srgbClr val="FFC000"/>
                </a:solidFill>
              </a:rPr>
              <a:t>delimited by a space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9F994-0E89-4E20-B54D-641B1B9AE3DC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85728"/>
            <a:ext cx="8229600" cy="654032"/>
          </a:xfrm>
        </p:spPr>
        <p:txBody>
          <a:bodyPr/>
          <a:lstStyle/>
          <a:p>
            <a:r>
              <a:rPr lang="en-US" altLang="ja-JP" dirty="0" smtClean="0"/>
              <a:t>Available state</a:t>
            </a:r>
            <a:endParaRPr lang="en-US" altLang="ja-JP" dirty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212568" y="1298777"/>
            <a:ext cx="4973909" cy="507209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  <a:ea typeface="ＭＳ Ｐゴシック" charset="-128"/>
              </a:rPr>
              <a:t>void </a:t>
            </a:r>
            <a:r>
              <a:rPr lang="en-US" altLang="ja-JP" dirty="0" err="1" smtClean="0">
                <a:solidFill>
                  <a:srgbClr val="FFFF00"/>
                </a:solidFill>
                <a:latin typeface="Consolas" pitchFamily="49" charset="0"/>
                <a:ea typeface="ＭＳ Ｐゴシック" charset="-128"/>
              </a:rPr>
              <a:t>AvailableForStates</a:t>
            </a: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  <a:ea typeface="ＭＳ Ｐゴシック" charset="-128"/>
              </a:rPr>
              <a:t>(</a:t>
            </a:r>
          </a:p>
          <a:p>
            <a:pPr>
              <a:lnSpc>
                <a:spcPct val="90000"/>
              </a:lnSpc>
            </a:pPr>
            <a:r>
              <a:rPr lang="en-US" altLang="ja-JP" dirty="0" smtClean="0">
                <a:solidFill>
                  <a:srgbClr val="FFFF00"/>
                </a:solidFill>
                <a:latin typeface="Consolas" pitchFamily="49" charset="0"/>
                <a:ea typeface="ＭＳ Ｐゴシック" charset="-128"/>
              </a:rPr>
              <a:t>         G4ApplicationState s1,…)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Geant4 </a:t>
            </a:r>
            <a:r>
              <a:rPr lang="en-US" altLang="ja-JP" dirty="0" smtClean="0"/>
              <a:t>has </a:t>
            </a:r>
            <a:r>
              <a:rPr lang="en-US" altLang="ja-JP" i="1" dirty="0" smtClean="0">
                <a:solidFill>
                  <a:srgbClr val="FFFF00"/>
                </a:solidFill>
              </a:rPr>
              <a:t>6 application states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G4State_PreInit</a:t>
            </a:r>
          </a:p>
          <a:p>
            <a:pPr lvl="2"/>
            <a:r>
              <a:rPr lang="en-US" altLang="ja-JP" dirty="0" smtClean="0"/>
              <a:t>Material, Geometry, Particle and/or Physics Process need to be initialized/defined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G4State_Idle</a:t>
            </a:r>
          </a:p>
          <a:p>
            <a:pPr lvl="2"/>
            <a:r>
              <a:rPr lang="en-US" altLang="ja-JP" dirty="0" smtClean="0"/>
              <a:t>Ready to start a run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G4State_GeomClosed</a:t>
            </a:r>
          </a:p>
          <a:p>
            <a:pPr lvl="2"/>
            <a:r>
              <a:rPr lang="en-US" altLang="ja-JP" dirty="0" smtClean="0"/>
              <a:t>Geometry is optimized and ready to process an event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G4State_EventProc</a:t>
            </a:r>
          </a:p>
          <a:p>
            <a:pPr lvl="2"/>
            <a:r>
              <a:rPr lang="en-US" altLang="ja-JP" dirty="0" smtClean="0"/>
              <a:t>An event is processing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G4State_Quit</a:t>
            </a:r>
          </a:p>
          <a:p>
            <a:pPr lvl="2"/>
            <a:r>
              <a:rPr lang="en-US" altLang="ja-JP" dirty="0" smtClean="0"/>
              <a:t>(Normal) termination</a:t>
            </a:r>
          </a:p>
          <a:p>
            <a:pPr lvl="1"/>
            <a:r>
              <a:rPr lang="en-US" altLang="ja-JP" dirty="0" smtClean="0">
                <a:solidFill>
                  <a:srgbClr val="FFC000"/>
                </a:solidFill>
              </a:rPr>
              <a:t>G4State_Abort</a:t>
            </a:r>
          </a:p>
          <a:p>
            <a:pPr lvl="2"/>
            <a:r>
              <a:rPr lang="en-US" altLang="ja-JP" dirty="0" smtClean="0"/>
              <a:t>A fatal exception occurred and program is aborting</a:t>
            </a:r>
            <a:endParaRPr lang="en-US" altLang="ja-JP" dirty="0"/>
          </a:p>
        </p:txBody>
      </p:sp>
      <p:sp>
        <p:nvSpPr>
          <p:cNvPr id="22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AB2EF-6A1C-413F-A361-4CB635F04471}" type="slidenum">
              <a:rPr lang="ja-JP" altLang="en-US" smtClean="0"/>
              <a:pPr/>
              <a:t>9</a:t>
            </a:fld>
            <a:endParaRPr lang="en-US" altLang="ja-JP"/>
          </a:p>
        </p:txBody>
      </p:sp>
      <p:sp>
        <p:nvSpPr>
          <p:cNvPr id="378884" name="Rectangle 4"/>
          <p:cNvSpPr>
            <a:spLocks noChangeArrowheads="1"/>
          </p:cNvSpPr>
          <p:nvPr/>
        </p:nvSpPr>
        <p:spPr bwMode="auto">
          <a:xfrm>
            <a:off x="6781800" y="1524000"/>
            <a:ext cx="12192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PreInit</a:t>
            </a:r>
          </a:p>
        </p:txBody>
      </p:sp>
      <p:sp>
        <p:nvSpPr>
          <p:cNvPr id="378885" name="Rectangle 5"/>
          <p:cNvSpPr>
            <a:spLocks noChangeArrowheads="1"/>
          </p:cNvSpPr>
          <p:nvPr/>
        </p:nvSpPr>
        <p:spPr bwMode="auto">
          <a:xfrm>
            <a:off x="7162800" y="2514600"/>
            <a:ext cx="12192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Idle</a:t>
            </a:r>
          </a:p>
        </p:txBody>
      </p:sp>
      <p:sp>
        <p:nvSpPr>
          <p:cNvPr id="378886" name="Rectangle 6"/>
          <p:cNvSpPr>
            <a:spLocks noChangeArrowheads="1"/>
          </p:cNvSpPr>
          <p:nvPr/>
        </p:nvSpPr>
        <p:spPr bwMode="auto">
          <a:xfrm>
            <a:off x="6248400" y="4572000"/>
            <a:ext cx="12192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EventProc</a:t>
            </a:r>
          </a:p>
        </p:txBody>
      </p:sp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6096000" y="3581400"/>
            <a:ext cx="13716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GeomClosed</a:t>
            </a: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7696200" y="4038600"/>
            <a:ext cx="12192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Quit</a:t>
            </a:r>
          </a:p>
        </p:txBody>
      </p:sp>
      <p:sp>
        <p:nvSpPr>
          <p:cNvPr id="378889" name="Rectangle 9"/>
          <p:cNvSpPr>
            <a:spLocks noChangeArrowheads="1"/>
          </p:cNvSpPr>
          <p:nvPr/>
        </p:nvSpPr>
        <p:spPr bwMode="auto">
          <a:xfrm>
            <a:off x="6629400" y="5562600"/>
            <a:ext cx="121920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>
                <a:ea typeface="ＭＳ Ｐゴシック" charset="-128"/>
              </a:rPr>
              <a:t>Abort</a:t>
            </a:r>
          </a:p>
        </p:txBody>
      </p:sp>
      <p:sp>
        <p:nvSpPr>
          <p:cNvPr id="378890" name="Line 10"/>
          <p:cNvSpPr>
            <a:spLocks noChangeShapeType="1"/>
          </p:cNvSpPr>
          <p:nvPr/>
        </p:nvSpPr>
        <p:spPr bwMode="auto">
          <a:xfrm>
            <a:off x="7391400" y="1981200"/>
            <a:ext cx="381000" cy="533400"/>
          </a:xfrm>
          <a:prstGeom prst="line">
            <a:avLst/>
          </a:prstGeom>
          <a:ln>
            <a:headEnd/>
            <a:tailEnd type="triangle" w="med" len="med"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78891" name="Line 11"/>
          <p:cNvSpPr>
            <a:spLocks noChangeShapeType="1"/>
          </p:cNvSpPr>
          <p:nvPr/>
        </p:nvSpPr>
        <p:spPr bwMode="auto">
          <a:xfrm flipH="1">
            <a:off x="6934200" y="2971800"/>
            <a:ext cx="838200" cy="609600"/>
          </a:xfrm>
          <a:prstGeom prst="line">
            <a:avLst/>
          </a:prstGeom>
          <a:ln>
            <a:headEnd type="triangle" w="med" len="med"/>
            <a:tailEnd type="triangle" w="med" len="med"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78892" name="Line 12"/>
          <p:cNvSpPr>
            <a:spLocks noChangeShapeType="1"/>
          </p:cNvSpPr>
          <p:nvPr/>
        </p:nvSpPr>
        <p:spPr bwMode="auto">
          <a:xfrm>
            <a:off x="6934200" y="4038600"/>
            <a:ext cx="76200" cy="533400"/>
          </a:xfrm>
          <a:prstGeom prst="line">
            <a:avLst/>
          </a:prstGeom>
          <a:ln>
            <a:headEnd type="triangle" w="med" len="med"/>
            <a:tailEnd type="triangle" w="med" len="med"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78893" name="Line 13"/>
          <p:cNvSpPr>
            <a:spLocks noChangeShapeType="1"/>
          </p:cNvSpPr>
          <p:nvPr/>
        </p:nvSpPr>
        <p:spPr bwMode="auto">
          <a:xfrm>
            <a:off x="7848600" y="2971800"/>
            <a:ext cx="457200" cy="1066800"/>
          </a:xfrm>
          <a:prstGeom prst="line">
            <a:avLst/>
          </a:prstGeom>
          <a:ln>
            <a:headEnd/>
            <a:tailEnd type="triangle" w="med" len="med"/>
          </a:ln>
          <a:effectLst>
            <a:glow rad="101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78894" name="AutoShape 14"/>
          <p:cNvSpPr>
            <a:spLocks noChangeArrowheads="1"/>
          </p:cNvSpPr>
          <p:nvPr/>
        </p:nvSpPr>
        <p:spPr bwMode="auto">
          <a:xfrm rot="-756969">
            <a:off x="7620000" y="5029200"/>
            <a:ext cx="1012825" cy="762000"/>
          </a:xfrm>
          <a:custGeom>
            <a:avLst/>
            <a:gdLst>
              <a:gd name="G0" fmla="+- 7780209 0 0"/>
              <a:gd name="G1" fmla="+- -1460620 0 0"/>
              <a:gd name="G2" fmla="+- 7780209 0 -1460620"/>
              <a:gd name="G3" fmla="+- 10800 0 0"/>
              <a:gd name="G4" fmla="+- 0 0 7780209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10256 0 0"/>
              <a:gd name="G9" fmla="+- 0 0 -1460620"/>
              <a:gd name="G10" fmla="+- 10256 0 2700"/>
              <a:gd name="G11" fmla="cos G10 7780209"/>
              <a:gd name="G12" fmla="sin G10 7780209"/>
              <a:gd name="G13" fmla="cos 13500 7780209"/>
              <a:gd name="G14" fmla="sin 13500 7780209"/>
              <a:gd name="G15" fmla="+- G11 10800 0"/>
              <a:gd name="G16" fmla="+- G12 10800 0"/>
              <a:gd name="G17" fmla="+- G13 10800 0"/>
              <a:gd name="G18" fmla="+- G14 10800 0"/>
              <a:gd name="G19" fmla="*/ 10256 1 2"/>
              <a:gd name="G20" fmla="+- G19 5400 0"/>
              <a:gd name="G21" fmla="cos G20 7780209"/>
              <a:gd name="G22" fmla="sin G20 7780209"/>
              <a:gd name="G23" fmla="+- G21 10800 0"/>
              <a:gd name="G24" fmla="+- G12 G23 G22"/>
              <a:gd name="G25" fmla="+- G22 G23 G11"/>
              <a:gd name="G26" fmla="cos 10800 7780209"/>
              <a:gd name="G27" fmla="sin 10800 7780209"/>
              <a:gd name="G28" fmla="cos 10256 7780209"/>
              <a:gd name="G29" fmla="sin 10256 7780209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460620"/>
              <a:gd name="G36" fmla="sin G34 -1460620"/>
              <a:gd name="G37" fmla="+/ -1460620 7780209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10256 G39"/>
              <a:gd name="G43" fmla="sin 10256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7996 w 21600"/>
              <a:gd name="T5" fmla="*/ 18852 h 21600"/>
              <a:gd name="T6" fmla="*/ 20541 w 21600"/>
              <a:gd name="T7" fmla="*/ 6807 h 21600"/>
              <a:gd name="T8" fmla="*/ 17634 w 21600"/>
              <a:gd name="T9" fmla="*/ 18447 h 21600"/>
              <a:gd name="T10" fmla="*/ 4313 w 21600"/>
              <a:gd name="T11" fmla="*/ 22639 h 21600"/>
              <a:gd name="T12" fmla="*/ 3134 w 21600"/>
              <a:gd name="T13" fmla="*/ 18605 h 21600"/>
              <a:gd name="T14" fmla="*/ 7169 w 21600"/>
              <a:gd name="T15" fmla="*/ 17426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5872" y="19794"/>
                </a:moveTo>
                <a:cubicBezTo>
                  <a:pt x="7382" y="20622"/>
                  <a:pt x="9077" y="21056"/>
                  <a:pt x="10800" y="21056"/>
                </a:cubicBezTo>
                <a:cubicBezTo>
                  <a:pt x="16464" y="21056"/>
                  <a:pt x="21056" y="16464"/>
                  <a:pt x="21056" y="10800"/>
                </a:cubicBezTo>
                <a:cubicBezTo>
                  <a:pt x="21056" y="9465"/>
                  <a:pt x="20795" y="8144"/>
                  <a:pt x="20289" y="6910"/>
                </a:cubicBezTo>
                <a:lnTo>
                  <a:pt x="20793" y="6704"/>
                </a:lnTo>
                <a:cubicBezTo>
                  <a:pt x="21325" y="8003"/>
                  <a:pt x="21600" y="9395"/>
                  <a:pt x="21600" y="10800"/>
                </a:cubicBezTo>
                <a:cubicBezTo>
                  <a:pt x="21600" y="16764"/>
                  <a:pt x="16764" y="21600"/>
                  <a:pt x="10800" y="21600"/>
                </a:cubicBezTo>
                <a:cubicBezTo>
                  <a:pt x="8986" y="21600"/>
                  <a:pt x="7201" y="21143"/>
                  <a:pt x="5610" y="20271"/>
                </a:cubicBezTo>
                <a:lnTo>
                  <a:pt x="4313" y="22639"/>
                </a:lnTo>
                <a:lnTo>
                  <a:pt x="3134" y="18605"/>
                </a:lnTo>
                <a:lnTo>
                  <a:pt x="7169" y="17426"/>
                </a:lnTo>
                <a:lnTo>
                  <a:pt x="5872" y="19794"/>
                </a:lnTo>
                <a:close/>
              </a:path>
            </a:pathLst>
          </a:custGeom>
          <a:solidFill>
            <a:srgbClr val="7030A0"/>
          </a:solidFill>
          <a:ln w="9525">
            <a:solidFill>
              <a:schemeClr val="accent4">
                <a:lumMod val="50000"/>
              </a:schemeClr>
            </a:solidFill>
            <a:miter lim="800000"/>
            <a:headEnd/>
            <a:tailEnd/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895" name="Rectangle 15"/>
          <p:cNvSpPr>
            <a:spLocks noChangeArrowheads="1"/>
          </p:cNvSpPr>
          <p:nvPr/>
        </p:nvSpPr>
        <p:spPr bwMode="auto">
          <a:xfrm>
            <a:off x="5334000" y="1295400"/>
            <a:ext cx="3733800" cy="3886200"/>
          </a:xfrm>
          <a:prstGeom prst="rect">
            <a:avLst/>
          </a:prstGeom>
          <a:noFill/>
          <a:ln>
            <a:headEnd/>
            <a:tailEnd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378896" name="Text Box 16"/>
          <p:cNvSpPr txBox="1">
            <a:spLocks noChangeArrowheads="1"/>
          </p:cNvSpPr>
          <p:nvPr/>
        </p:nvSpPr>
        <p:spPr bwMode="auto">
          <a:xfrm>
            <a:off x="6248400" y="2057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initialize</a:t>
            </a:r>
          </a:p>
        </p:txBody>
      </p:sp>
      <p:sp>
        <p:nvSpPr>
          <p:cNvPr id="378897" name="Text Box 17"/>
          <p:cNvSpPr txBox="1">
            <a:spLocks noChangeArrowheads="1"/>
          </p:cNvSpPr>
          <p:nvPr/>
        </p:nvSpPr>
        <p:spPr bwMode="auto">
          <a:xfrm>
            <a:off x="6019800" y="2971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 err="1">
                <a:solidFill>
                  <a:schemeClr val="bg1"/>
                </a:solidFill>
                <a:ea typeface="ＭＳ Ｐゴシック" charset="-128"/>
              </a:rPr>
              <a:t>beamOn</a:t>
            </a:r>
            <a:endParaRPr lang="en-US" altLang="ja-JP" sz="2000" dirty="0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8898" name="Text Box 18"/>
          <p:cNvSpPr txBox="1">
            <a:spLocks noChangeArrowheads="1"/>
          </p:cNvSpPr>
          <p:nvPr/>
        </p:nvSpPr>
        <p:spPr bwMode="auto">
          <a:xfrm>
            <a:off x="8001000" y="3124200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dirty="0">
                <a:solidFill>
                  <a:schemeClr val="bg1"/>
                </a:solidFill>
                <a:ea typeface="ＭＳ Ｐゴシック" charset="-128"/>
              </a:rPr>
              <a:t>exit</a:t>
            </a:r>
          </a:p>
        </p:txBody>
      </p:sp>
      <p:sp>
        <p:nvSpPr>
          <p:cNvPr id="378899" name="Rectangle 19"/>
          <p:cNvSpPr>
            <a:spLocks noChangeArrowheads="1"/>
          </p:cNvSpPr>
          <p:nvPr/>
        </p:nvSpPr>
        <p:spPr bwMode="auto">
          <a:xfrm>
            <a:off x="6019800" y="3429000"/>
            <a:ext cx="1524000" cy="1676400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ja-JP" altLang="en-US"/>
          </a:p>
        </p:txBody>
      </p:sp>
      <p:sp>
        <p:nvSpPr>
          <p:cNvPr id="378900" name="Text Box 20"/>
          <p:cNvSpPr txBox="1">
            <a:spLocks noChangeArrowheads="1"/>
          </p:cNvSpPr>
          <p:nvPr/>
        </p:nvSpPr>
        <p:spPr bwMode="auto">
          <a:xfrm rot="16200000">
            <a:off x="4726782" y="3799628"/>
            <a:ext cx="2055812" cy="54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ja-JP" dirty="0">
                <a:solidFill>
                  <a:schemeClr val="bg1"/>
                </a:solidFill>
                <a:ea typeface="ＭＳ Ｐゴシック" charset="-128"/>
              </a:rPr>
              <a:t>Run</a:t>
            </a:r>
            <a:br>
              <a:rPr lang="en-US" altLang="ja-JP" dirty="0">
                <a:solidFill>
                  <a:schemeClr val="bg1"/>
                </a:solidFill>
                <a:ea typeface="ＭＳ Ｐゴシック" charset="-128"/>
              </a:rPr>
            </a:br>
            <a:r>
              <a:rPr lang="en-US" altLang="ja-JP" dirty="0">
                <a:solidFill>
                  <a:schemeClr val="bg1"/>
                </a:solidFill>
                <a:ea typeface="ＭＳ Ｐゴシック" charset="-128"/>
              </a:rPr>
              <a:t>(event loop)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eav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ple">
      <a:majorFont>
        <a:latin typeface="Calibri"/>
        <a:ea typeface="ヒラギノ丸ゴ Pro W4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steave2</Template>
  <TotalTime>135</TotalTime>
  <Words>764</Words>
  <Application>Microsoft Office PowerPoint</Application>
  <PresentationFormat>画面に合わせる (4:3)</PresentationFormat>
  <Paragraphs>175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steave2</vt:lpstr>
      <vt:lpstr>UI Command and Messenger</vt:lpstr>
      <vt:lpstr>User-defined Commands</vt:lpstr>
      <vt:lpstr>Mechanism of UI command</vt:lpstr>
      <vt:lpstr>Messenger class</vt:lpstr>
      <vt:lpstr>An example of command definition</vt:lpstr>
      <vt:lpstr>G4UIcommand and its derivatives</vt:lpstr>
      <vt:lpstr>Parameters</vt:lpstr>
      <vt:lpstr>Range, unit and candidates</vt:lpstr>
      <vt:lpstr>Available state</vt:lpstr>
      <vt:lpstr>Converting between string and values</vt:lpstr>
      <vt:lpstr>SetNewValue() and GetCurrentValue()</vt:lpstr>
      <vt:lpstr>Complicated UI command</vt:lpstr>
    </vt:vector>
  </TitlesOfParts>
  <Company>KEK/CRC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Koichi Murakami</dc:creator>
  <cp:lastModifiedBy>Koichi Murakami </cp:lastModifiedBy>
  <cp:revision>104</cp:revision>
  <dcterms:created xsi:type="dcterms:W3CDTF">2007-10-04T06:43:14Z</dcterms:created>
  <dcterms:modified xsi:type="dcterms:W3CDTF">2007-10-17T19:48:47Z</dcterms:modified>
</cp:coreProperties>
</file>