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2" r:id="rId5"/>
    <p:sldId id="261" r:id="rId6"/>
  </p:sldIdLst>
  <p:sldSz cx="9144000" cy="6858000" type="screen4x3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Tahoma" pitchFamily="34" charset="0"/>
      <p:regular r:id="rId12"/>
      <p:bold r:id="rId1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95" autoAdjust="0"/>
    <p:restoredTop sz="94660"/>
  </p:normalViewPr>
  <p:slideViewPr>
    <p:cSldViewPr>
      <p:cViewPr varScale="1">
        <p:scale>
          <a:sx n="130" d="100"/>
          <a:sy n="130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7F334-4541-47F8-91DA-DBC888F2A376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51196-7708-44CD-BEAF-810C07AA885B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58909"/>
            <a:ext cx="7772400" cy="1470025"/>
          </a:xfrm>
        </p:spPr>
        <p:txBody>
          <a:bodyPr/>
          <a:lstStyle/>
          <a:p>
            <a:r>
              <a:rPr lang="en-US" altLang="ja-JP" dirty="0" smtClean="0"/>
              <a:t>Tutorial Overview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48036"/>
            <a:ext cx="6400800" cy="1752600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Geant4 Tutorial @ Japan 2007</a:t>
            </a:r>
          </a:p>
          <a:p>
            <a:r>
              <a:rPr lang="en-US" altLang="ja-JP" dirty="0" smtClean="0">
                <a:latin typeface="+mj-lt"/>
              </a:rPr>
              <a:t>Geant4 Collaboration</a:t>
            </a:r>
          </a:p>
          <a:p>
            <a:r>
              <a:rPr lang="en-US" altLang="ja-JP" dirty="0" smtClean="0">
                <a:latin typeface="+mj-lt"/>
              </a:rPr>
              <a:t>KEK/CRC</a:t>
            </a:r>
            <a:endParaRPr lang="ja-JP" altLang="en-US" dirty="0">
              <a:latin typeface="+mj-lt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4857760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Tutorial Structure</a:t>
            </a:r>
            <a:endParaRPr lang="en-US" altLang="ja-JP" dirty="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72560" cy="5000660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2 afternoon sessions + 60 min. session on the last day</a:t>
            </a:r>
          </a:p>
          <a:p>
            <a:r>
              <a:rPr lang="en-US" altLang="ja-JP" dirty="0" smtClean="0"/>
              <a:t>Based of the latest release, </a:t>
            </a:r>
            <a:r>
              <a:rPr lang="en-US" altLang="ja-JP" dirty="0" smtClean="0">
                <a:solidFill>
                  <a:srgbClr val="FFFF00"/>
                </a:solidFill>
              </a:rPr>
              <a:t>Geant4 9.0 patch01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Lectures</a:t>
            </a:r>
          </a:p>
          <a:p>
            <a:pPr lvl="1"/>
            <a:r>
              <a:rPr lang="en-US" altLang="ja-JP" dirty="0" smtClean="0"/>
              <a:t>covering major aspects Geant4</a:t>
            </a:r>
          </a:p>
          <a:p>
            <a:pPr lvl="1"/>
            <a:r>
              <a:rPr lang="en-US" altLang="ja-JP" dirty="0" smtClean="0"/>
              <a:t>mainly for novice users</a:t>
            </a:r>
          </a:p>
          <a:p>
            <a:pPr lvl="1"/>
            <a:r>
              <a:rPr lang="en-US" altLang="ja-JP" dirty="0" smtClean="0"/>
              <a:t>better(expected) to have a reasonable knowledge of C++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Topics</a:t>
            </a:r>
          </a:p>
          <a:p>
            <a:pPr lvl="1"/>
            <a:r>
              <a:rPr lang="en-US" altLang="ja-JP" dirty="0" smtClean="0"/>
              <a:t>advanced/new features</a:t>
            </a:r>
          </a:p>
          <a:p>
            <a:pPr lvl="1"/>
            <a:r>
              <a:rPr lang="en-US" altLang="ja-JP" dirty="0" smtClean="0"/>
              <a:t>topics from recent development</a:t>
            </a:r>
          </a:p>
          <a:p>
            <a:pPr lvl="1"/>
            <a:r>
              <a:rPr lang="en-US" altLang="ja-JP" dirty="0" smtClean="0"/>
              <a:t>user applications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Hands-on work</a:t>
            </a:r>
          </a:p>
          <a:p>
            <a:pPr lvl="1"/>
            <a:r>
              <a:rPr lang="en-US" altLang="ja-JP" dirty="0" smtClean="0"/>
              <a:t>installation as home work</a:t>
            </a:r>
          </a:p>
          <a:p>
            <a:pPr lvl="1"/>
            <a:r>
              <a:rPr lang="en-US" altLang="ja-JP" dirty="0" smtClean="0"/>
              <a:t>3 sets of exercises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14277"/>
            <a:ext cx="3000396" cy="600079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Time Table, Day-1 (Wed)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Geant4 Overview and Kernel</a:t>
            </a:r>
          </a:p>
          <a:p>
            <a:pPr lvl="1"/>
            <a:r>
              <a:rPr lang="en-US" altLang="ja-JP" dirty="0" smtClean="0"/>
              <a:t>Introduction</a:t>
            </a:r>
          </a:p>
          <a:p>
            <a:pPr lvl="1"/>
            <a:r>
              <a:rPr lang="en-US" altLang="ja-JP" dirty="0" smtClean="0"/>
              <a:t>Kernel structure</a:t>
            </a:r>
          </a:p>
          <a:p>
            <a:pPr lvl="1"/>
            <a:r>
              <a:rPr lang="en-US" altLang="ja-JP" dirty="0" smtClean="0"/>
              <a:t>User support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Programming Guide for Geant4 users</a:t>
            </a:r>
          </a:p>
          <a:p>
            <a:pPr lvl="1"/>
            <a:r>
              <a:rPr lang="en-US" altLang="ja-JP" dirty="0" smtClean="0"/>
              <a:t>G4-types</a:t>
            </a:r>
          </a:p>
          <a:p>
            <a:pPr lvl="1"/>
            <a:r>
              <a:rPr lang="en-US" altLang="ja-JP" dirty="0" smtClean="0"/>
              <a:t>CLHEP staffs</a:t>
            </a:r>
          </a:p>
          <a:p>
            <a:pPr lvl="1"/>
            <a:r>
              <a:rPr lang="en-US" altLang="ja-JP" dirty="0" smtClean="0"/>
              <a:t>C++ features in Geant4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How to build/run user applications</a:t>
            </a:r>
          </a:p>
          <a:p>
            <a:pPr lvl="1"/>
            <a:r>
              <a:rPr lang="en-US" altLang="ja-JP" dirty="0" smtClean="0"/>
              <a:t>User classes/actions</a:t>
            </a:r>
          </a:p>
          <a:p>
            <a:pPr lvl="1"/>
            <a:r>
              <a:rPr lang="en-US" altLang="ja-JP" dirty="0" smtClean="0"/>
              <a:t>How to write main()</a:t>
            </a:r>
          </a:p>
          <a:p>
            <a:pPr lvl="1"/>
            <a:r>
              <a:rPr lang="en-US" altLang="ja-JP" dirty="0" smtClean="0"/>
              <a:t>How to configure/build user applications</a:t>
            </a:r>
          </a:p>
          <a:p>
            <a:pPr lvl="1"/>
            <a:r>
              <a:rPr lang="en-US" altLang="ja-JP" dirty="0" smtClean="0"/>
              <a:t>How to run user applications</a:t>
            </a:r>
          </a:p>
          <a:p>
            <a:pPr lvl="1"/>
            <a:r>
              <a:rPr lang="en-US" altLang="ja-JP" dirty="0" smtClean="0"/>
              <a:t>How to visualize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 smtClean="0">
                <a:solidFill>
                  <a:srgbClr val="FFC000"/>
                </a:solidFill>
              </a:rPr>
              <a:t>Material and Geometry I</a:t>
            </a:r>
          </a:p>
          <a:p>
            <a:pPr lvl="1"/>
            <a:r>
              <a:rPr lang="en-US" altLang="ja-JP" dirty="0" smtClean="0"/>
              <a:t>Material definition</a:t>
            </a:r>
          </a:p>
          <a:p>
            <a:pPr lvl="1"/>
            <a:r>
              <a:rPr lang="en-US" altLang="ja-JP" dirty="0" smtClean="0"/>
              <a:t>NIST material DB</a:t>
            </a:r>
          </a:p>
          <a:p>
            <a:pPr lvl="1"/>
            <a:r>
              <a:rPr lang="en-US" altLang="ja-JP" dirty="0" smtClean="0"/>
              <a:t>G4VUserDetectorConstruction class</a:t>
            </a:r>
          </a:p>
          <a:p>
            <a:pPr lvl="1"/>
            <a:r>
              <a:rPr lang="en-US" altLang="ja-JP" dirty="0" smtClean="0"/>
              <a:t>Geometry definition</a:t>
            </a:r>
          </a:p>
          <a:p>
            <a:pPr lvl="1"/>
            <a:r>
              <a:rPr lang="en-US" altLang="ja-JP" dirty="0" smtClean="0"/>
              <a:t>Solid, Logical volume, Physical volume (placement),  World volume</a:t>
            </a:r>
          </a:p>
          <a:p>
            <a:pPr lvl="1"/>
            <a:r>
              <a:rPr lang="en-US" altLang="ja-JP" dirty="0" smtClean="0"/>
              <a:t>Geometry collision detection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66FFFF"/>
                </a:solidFill>
              </a:rPr>
              <a:t>Hands-on work 1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66FFFF"/>
                </a:solidFill>
              </a:rPr>
              <a:t>Hands-on work2</a:t>
            </a:r>
          </a:p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Time Table, Day-2 (Thu)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Particle and Physics Processes</a:t>
            </a:r>
            <a:endParaRPr kumimoji="1" lang="en-US" altLang="ja-JP" dirty="0" smtClean="0">
              <a:solidFill>
                <a:srgbClr val="FFFF00"/>
              </a:solidFill>
            </a:endParaRPr>
          </a:p>
          <a:p>
            <a:pPr lvl="1"/>
            <a:r>
              <a:rPr lang="en-US" altLang="ja-JP" dirty="0" smtClean="0"/>
              <a:t>Particles</a:t>
            </a:r>
          </a:p>
          <a:p>
            <a:pPr lvl="1"/>
            <a:r>
              <a:rPr lang="en-US" altLang="ja-JP" dirty="0" smtClean="0"/>
              <a:t>Processes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Range cuts</a:t>
            </a:r>
          </a:p>
          <a:p>
            <a:pPr lvl="1"/>
            <a:r>
              <a:rPr lang="en-US" altLang="ja-JP" dirty="0" smtClean="0"/>
              <a:t>User limits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>
                <a:solidFill>
                  <a:srgbClr val="FFFF00"/>
                </a:solidFill>
              </a:rPr>
              <a:t>Geant4 Physics</a:t>
            </a:r>
          </a:p>
          <a:p>
            <a:pPr lvl="1"/>
            <a:r>
              <a:rPr lang="en-US" altLang="ja-JP" dirty="0" smtClean="0"/>
              <a:t>Inventory of Geant4 Physics</a:t>
            </a:r>
          </a:p>
          <a:p>
            <a:pPr lvl="1"/>
            <a:r>
              <a:rPr lang="en-US" altLang="ja-JP" dirty="0" smtClean="0"/>
              <a:t>EM, Hadron, Neutron, Ion, …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Physics List</a:t>
            </a:r>
          </a:p>
          <a:p>
            <a:pPr lvl="1"/>
            <a:r>
              <a:rPr lang="en-US" altLang="ja-JP" dirty="0" smtClean="0"/>
              <a:t>G4VUserPhysicsList class</a:t>
            </a:r>
          </a:p>
          <a:p>
            <a:pPr lvl="1"/>
            <a:r>
              <a:rPr lang="en-US" altLang="ja-JP" dirty="0" smtClean="0"/>
              <a:t>How to define physics list</a:t>
            </a:r>
          </a:p>
          <a:p>
            <a:pPr lvl="1"/>
            <a:r>
              <a:rPr lang="en-US" altLang="ja-JP" dirty="0" smtClean="0"/>
              <a:t>Modular physics list</a:t>
            </a:r>
          </a:p>
          <a:p>
            <a:pPr lvl="1"/>
            <a:r>
              <a:rPr lang="en-US" altLang="ja-JP" dirty="0" smtClean="0"/>
              <a:t>Packaged physics list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Primary Particle</a:t>
            </a:r>
          </a:p>
          <a:p>
            <a:pPr lvl="1"/>
            <a:r>
              <a:rPr lang="en-US" altLang="ja-JP" dirty="0" smtClean="0"/>
              <a:t>G4VPrimaryGeneratorAction class</a:t>
            </a:r>
          </a:p>
          <a:p>
            <a:pPr lvl="1"/>
            <a:r>
              <a:rPr lang="en-US" altLang="ja-JP" dirty="0" smtClean="0"/>
              <a:t>Particle gun</a:t>
            </a:r>
          </a:p>
          <a:p>
            <a:pPr lvl="1"/>
            <a:r>
              <a:rPr lang="en-US" altLang="ja-JP" dirty="0" smtClean="0"/>
              <a:t>General particle source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Geometry II</a:t>
            </a:r>
          </a:p>
          <a:p>
            <a:pPr lvl="1"/>
            <a:r>
              <a:rPr lang="en-US" altLang="ja-JP" dirty="0" smtClean="0"/>
              <a:t>Advanced geometry implementation</a:t>
            </a:r>
          </a:p>
          <a:p>
            <a:pPr lvl="1"/>
            <a:r>
              <a:rPr lang="en-US" altLang="ja-JP" dirty="0" smtClean="0"/>
              <a:t>Magnetic field</a:t>
            </a:r>
          </a:p>
          <a:p>
            <a:pPr lvl="1"/>
            <a:endParaRPr lang="en-US" altLang="ja-JP" dirty="0" smtClean="0">
              <a:solidFill>
                <a:srgbClr val="FFFF00"/>
              </a:solidFill>
            </a:endParaRPr>
          </a:p>
          <a:p>
            <a:r>
              <a:rPr lang="en-US" altLang="ja-JP" dirty="0" smtClean="0">
                <a:solidFill>
                  <a:srgbClr val="FFFF00"/>
                </a:solidFill>
              </a:rPr>
              <a:t>UI Command and Messenger</a:t>
            </a:r>
          </a:p>
          <a:p>
            <a:pPr lvl="1"/>
            <a:r>
              <a:rPr lang="en-US" altLang="ja-JP" dirty="0" smtClean="0"/>
              <a:t>Messenger classes</a:t>
            </a:r>
          </a:p>
          <a:p>
            <a:pPr lvl="1"/>
            <a:r>
              <a:rPr lang="en-US" altLang="ja-JP" dirty="0" smtClean="0"/>
              <a:t>Defining user commands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Sensitive Detector and </a:t>
            </a:r>
            <a:r>
              <a:rPr lang="en-US" altLang="ja-JP" dirty="0" err="1" smtClean="0">
                <a:solidFill>
                  <a:srgbClr val="FFC000"/>
                </a:solidFill>
              </a:rPr>
              <a:t>Hists</a:t>
            </a:r>
            <a:endParaRPr lang="en-US" altLang="ja-JP" dirty="0" smtClean="0">
              <a:solidFill>
                <a:srgbClr val="FFC000"/>
              </a:solidFill>
            </a:endParaRPr>
          </a:p>
          <a:p>
            <a:pPr lvl="1"/>
            <a:r>
              <a:rPr lang="en-US" altLang="ja-JP" dirty="0" smtClean="0"/>
              <a:t>How to describe detector sensitivity</a:t>
            </a:r>
          </a:p>
          <a:p>
            <a:pPr lvl="1"/>
            <a:r>
              <a:rPr lang="en-US" altLang="ja-JP" dirty="0" smtClean="0"/>
              <a:t>Sensitive detector</a:t>
            </a:r>
          </a:p>
          <a:p>
            <a:pPr lvl="1"/>
            <a:r>
              <a:rPr lang="en-US" altLang="ja-JP" dirty="0" smtClean="0"/>
              <a:t>Hit/Hit collection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FFC000"/>
                </a:solidFill>
              </a:rPr>
              <a:t>Histogramming and Analysis using ROOT</a:t>
            </a:r>
          </a:p>
          <a:p>
            <a:pPr lvl="1"/>
            <a:r>
              <a:rPr lang="en-US" altLang="ja-JP" dirty="0" smtClean="0"/>
              <a:t>ROOT programming</a:t>
            </a:r>
          </a:p>
          <a:p>
            <a:pPr lvl="1"/>
            <a:r>
              <a:rPr lang="en-US" altLang="ja-JP" dirty="0" smtClean="0"/>
              <a:t>ROOT </a:t>
            </a:r>
            <a:r>
              <a:rPr lang="en-US" altLang="ja-JP" dirty="0" err="1" smtClean="0"/>
              <a:t>histogramming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How to use ROOT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>
                <a:solidFill>
                  <a:srgbClr val="66FFFF"/>
                </a:solidFill>
              </a:rPr>
              <a:t>Hands-on work 3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Lect</a:t>
            </a:r>
            <a:r>
              <a:rPr lang="en-US" altLang="ja-JP" dirty="0" smtClean="0"/>
              <a:t>urers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4786346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Go Iwai (KEK/CRC)</a:t>
            </a:r>
          </a:p>
          <a:p>
            <a:pPr lvl="1"/>
            <a:r>
              <a:rPr lang="en-US" altLang="ja-JP" dirty="0" smtClean="0"/>
              <a:t>Programming guide</a:t>
            </a:r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Toshiyuki Toshito (JST, KEK/CRC)</a:t>
            </a:r>
          </a:p>
          <a:p>
            <a:pPr lvl="1"/>
            <a:r>
              <a:rPr lang="en-US" altLang="ja-JP" dirty="0" smtClean="0"/>
              <a:t>Geometry/Material, Physics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Tomohiro Yamashita (JST, Kobe Univ.)</a:t>
            </a:r>
          </a:p>
          <a:p>
            <a:pPr lvl="1"/>
            <a:r>
              <a:rPr lang="en-US" altLang="ja-JP" dirty="0" smtClean="0"/>
              <a:t>User application,  Primary, Detector response</a:t>
            </a:r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Koichi Murakami (KEK/CRC)</a:t>
            </a:r>
          </a:p>
          <a:p>
            <a:pPr lvl="1"/>
            <a:r>
              <a:rPr lang="en-US" altLang="ja-JP" dirty="0" smtClean="0"/>
              <a:t>Generals, Advanced topics (Geometry, Process, UI)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e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315</Words>
  <Application>Microsoft Office PowerPoint</Application>
  <PresentationFormat>画面に合わせる (4:3)</PresentationFormat>
  <Paragraphs>108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Arial</vt:lpstr>
      <vt:lpstr>ＭＳ Ｐゴシック</vt:lpstr>
      <vt:lpstr>Calibri</vt:lpstr>
      <vt:lpstr>ヒラギノ丸ゴ Pro W4</vt:lpstr>
      <vt:lpstr>Tahoma</vt:lpstr>
      <vt:lpstr>ヒラギノ角ゴ Pro W3</vt:lpstr>
      <vt:lpstr>Steeve</vt:lpstr>
      <vt:lpstr>Tutorial Overview</vt:lpstr>
      <vt:lpstr>Tutorial Structure</vt:lpstr>
      <vt:lpstr>Time Table, Day-1 (Wed)</vt:lpstr>
      <vt:lpstr>Time Table, Day-2 (Thu)</vt:lpstr>
      <vt:lpstr>Lecturers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</cp:lastModifiedBy>
  <cp:revision>142</cp:revision>
  <dcterms:created xsi:type="dcterms:W3CDTF">2007-10-04T06:43:14Z</dcterms:created>
  <dcterms:modified xsi:type="dcterms:W3CDTF">2007-10-15T02:12:51Z</dcterms:modified>
</cp:coreProperties>
</file>