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handoutMasterIdLst>
    <p:handoutMasterId r:id="rId34"/>
  </p:handoutMasterIdLst>
  <p:sldIdLst>
    <p:sldId id="294" r:id="rId2"/>
    <p:sldId id="257" r:id="rId3"/>
    <p:sldId id="261" r:id="rId4"/>
    <p:sldId id="296" r:id="rId5"/>
    <p:sldId id="286" r:id="rId6"/>
    <p:sldId id="262" r:id="rId7"/>
    <p:sldId id="258" r:id="rId8"/>
    <p:sldId id="264" r:id="rId9"/>
    <p:sldId id="287" r:id="rId10"/>
    <p:sldId id="283" r:id="rId11"/>
    <p:sldId id="263" r:id="rId12"/>
    <p:sldId id="277" r:id="rId13"/>
    <p:sldId id="272" r:id="rId14"/>
    <p:sldId id="266" r:id="rId15"/>
    <p:sldId id="297" r:id="rId16"/>
    <p:sldId id="285" r:id="rId17"/>
    <p:sldId id="298" r:id="rId18"/>
    <p:sldId id="284" r:id="rId19"/>
    <p:sldId id="278" r:id="rId20"/>
    <p:sldId id="280" r:id="rId21"/>
    <p:sldId id="281" r:id="rId22"/>
    <p:sldId id="279" r:id="rId23"/>
    <p:sldId id="273" r:id="rId24"/>
    <p:sldId id="289" r:id="rId25"/>
    <p:sldId id="290" r:id="rId26"/>
    <p:sldId id="291" r:id="rId27"/>
    <p:sldId id="292" r:id="rId28"/>
    <p:sldId id="276" r:id="rId29"/>
    <p:sldId id="293" r:id="rId30"/>
    <p:sldId id="274" r:id="rId31"/>
    <p:sldId id="265" r:id="rId32"/>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FF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69" autoAdjust="0"/>
    <p:restoredTop sz="94595" autoAdjust="0"/>
  </p:normalViewPr>
  <p:slideViewPr>
    <p:cSldViewPr>
      <p:cViewPr varScale="1">
        <p:scale>
          <a:sx n="114" d="100"/>
          <a:sy n="114" d="100"/>
        </p:scale>
        <p:origin x="-1692" y="-90"/>
      </p:cViewPr>
      <p:guideLst>
        <p:guide orient="horz" pos="2160"/>
        <p:guide pos="2880"/>
      </p:guideLst>
    </p:cSldViewPr>
  </p:slideViewPr>
  <p:outlineViewPr>
    <p:cViewPr>
      <p:scale>
        <a:sx n="33" d="100"/>
        <a:sy n="33" d="100"/>
      </p:scale>
      <p:origin x="54" y="19686"/>
    </p:cViewPr>
  </p:outlineViewPr>
  <p:notesTextViewPr>
    <p:cViewPr>
      <p:scale>
        <a:sx n="100" d="100"/>
        <a:sy n="100" d="100"/>
      </p:scale>
      <p:origin x="0" y="0"/>
    </p:cViewPr>
  </p:notesTextViewPr>
  <p:sorterViewPr>
    <p:cViewPr>
      <p:scale>
        <a:sx n="66" d="100"/>
        <a:sy n="66" d="100"/>
      </p:scale>
      <p:origin x="0" y="108"/>
    </p:cViewPr>
  </p:sorterViewPr>
  <p:notesViewPr>
    <p:cSldViewPr>
      <p:cViewPr varScale="1">
        <p:scale>
          <a:sx n="53" d="100"/>
          <a:sy n="53" d="100"/>
        </p:scale>
        <p:origin x="-2004"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909411C1-38C0-49C7-BE79-903F63FA5D5B}" type="datetimeFigureOut">
              <a:rPr kumimoji="1" lang="ja-JP" altLang="en-US" smtClean="0"/>
              <a:pPr/>
              <a:t>2007/10/22</a:t>
            </a:fld>
            <a:endParaRPr kumimoji="1" lang="ja-JP" altLang="en-US"/>
          </a:p>
        </p:txBody>
      </p:sp>
      <p:sp>
        <p:nvSpPr>
          <p:cNvPr id="4" name="フッター プレースホルダ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49C3913D-6307-4AA0-97A8-0FF8F5C64F4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dirty="0"/>
          </a:p>
        </p:txBody>
      </p:sp>
      <p:sp>
        <p:nvSpPr>
          <p:cNvPr id="3" name="日付プレースホルダ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A1C843F-3613-4701-AC5C-C6BC98415C6A}" type="datetimeFigureOut">
              <a:rPr kumimoji="1" lang="ja-JP" altLang="en-US" smtClean="0"/>
              <a:pPr/>
              <a:t>2007/10/22</a:t>
            </a:fld>
            <a:endParaRPr kumimoji="1" lang="ja-JP" altLang="en-US"/>
          </a:p>
        </p:txBody>
      </p:sp>
      <p:sp>
        <p:nvSpPr>
          <p:cNvPr id="4" name="スライド イメージ プレースホルダ 3"/>
          <p:cNvSpPr>
            <a:spLocks noGrp="1" noRot="1" noChangeAspect="1"/>
          </p:cNvSpPr>
          <p:nvPr>
            <p:ph type="sldImg" idx="2"/>
          </p:nvPr>
        </p:nvSpPr>
        <p:spPr>
          <a:xfrm>
            <a:off x="0" y="0"/>
            <a:ext cx="7099300" cy="4831554"/>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9971A3F3-88F0-46CD-A9E3-54E539F6AFD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18</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19</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20</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22</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23</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24</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25</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26</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27</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28</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29</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30</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31</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A5E2329-F273-42C1-BD2E-B88CC8A338C9}"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28613" y="0"/>
            <a:ext cx="6442075" cy="48307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71A3F3-88F0-46CD-A9E3-54E539F6AFD0}"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C5FCB5E0-98BB-434F-B7E1-DA0A2DD47126}" type="datetime1">
              <a:rPr kumimoji="1" lang="ja-JP" altLang="en-US" smtClean="0"/>
              <a:pPr/>
              <a:t>2007/10/22</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6F6ABD1-42C4-4668-8A98-60777C877BBF}" type="datetime1">
              <a:rPr kumimoji="1" lang="ja-JP" altLang="en-US" smtClean="0"/>
              <a:pPr/>
              <a:t>2007/10/22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7CB9197-A25A-473F-B922-8E4F8697F098}" type="datetime1">
              <a:rPr kumimoji="1" lang="ja-JP" altLang="en-US" smtClean="0"/>
              <a:pPr/>
              <a:t>2007/10/22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FA36A0E-3FF8-4DEE-87F0-093E14B49BED}" type="datetime1">
              <a:rPr kumimoji="1" lang="ja-JP" altLang="en-US" smtClean="0"/>
              <a:pPr/>
              <a:t>2007/10/22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sz="1600"/>
            </a:lvl1pPr>
          </a:lstStyle>
          <a:p>
            <a:fld id="{1CF1474F-068A-47E2-9E85-668CDFD28C9D}" type="slidenum">
              <a:rPr kumimoji="1" lang="ja-JP" altLang="en-US" smtClean="0"/>
              <a:pPr/>
              <a:t>&lt;#&gt;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タイトル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5873BC01-1D71-4F93-A8F2-E5EB94908755}" type="datetime1">
              <a:rPr kumimoji="1" lang="ja-JP" altLang="en-US" smtClean="0"/>
              <a:pPr/>
              <a:t>2007/10/22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FF6C7B20-D819-4936-AF42-2C25A8C78408}" type="datetime1">
              <a:rPr kumimoji="1" lang="ja-JP" altLang="en-US" smtClean="0"/>
              <a:pPr/>
              <a:t>2007/10/22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465D71EF-3F3C-4C43-A871-E0EE44AD7E9D}" type="datetime1">
              <a:rPr kumimoji="1" lang="ja-JP" altLang="en-US" smtClean="0"/>
              <a:pPr/>
              <a:t>2007/10/22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7470648" cy="1143000"/>
          </a:xfrm>
        </p:spPr>
        <p:txBody>
          <a:bodyPr anchor="ctr"/>
          <a:lstStyle>
            <a:lvl1pPr algn="l">
              <a:defRPr sz="4600"/>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072FD4AA-AA31-465B-8C35-BC1EA5788379}" type="datetime1">
              <a:rPr kumimoji="1" lang="ja-JP" altLang="en-US" smtClean="0"/>
              <a:pPr/>
              <a:t>2007/10/22</a:t>
            </a:fld>
            <a:endParaRPr kumimoji="1" lang="ja-JP" altLang="en-US"/>
          </a:p>
        </p:txBody>
      </p:sp>
      <p:sp>
        <p:nvSpPr>
          <p:cNvPr id="8" name="スライド番号プレースホルダ 7"/>
          <p:cNvSpPr>
            <a:spLocks noGrp="1"/>
          </p:cNvSpPr>
          <p:nvPr>
            <p:ph type="sldNum" sz="quarter" idx="11"/>
          </p:nvPr>
        </p:nvSpPr>
        <p:spPr/>
        <p:txBody>
          <a:bodyPr/>
          <a:lstStyle/>
          <a:p>
            <a:fld id="{1CF1474F-068A-47E2-9E85-668CDFD28C9D}" type="slidenum">
              <a:rPr kumimoji="1" lang="ja-JP" altLang="en-US" smtClean="0"/>
              <a:pPr/>
              <a:t>&lt;#&gt;</a:t>
            </a:fld>
            <a:endParaRPr kumimoji="1" lang="ja-JP" altLang="en-US"/>
          </a:p>
        </p:txBody>
      </p:sp>
      <p:sp>
        <p:nvSpPr>
          <p:cNvPr id="9" name="フッター プレースホルダ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0453515-9FA7-4E8B-876C-179DC6B5DC9F}" type="datetime1">
              <a:rPr kumimoji="1" lang="ja-JP" altLang="en-US" smtClean="0"/>
              <a:pPr/>
              <a:t>2007/10/22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DFB3360D-3135-4FEC-B030-66287D998996}" type="datetime1">
              <a:rPr kumimoji="1" lang="ja-JP" altLang="en-US" smtClean="0"/>
              <a:pPr/>
              <a:t>2007/10/22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156448" y="6422064"/>
            <a:ext cx="762000" cy="365125"/>
          </a:xfrm>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422064"/>
            <a:ext cx="2133600" cy="365125"/>
          </a:xfrm>
        </p:spPr>
        <p:txBody>
          <a:bodyPr/>
          <a:lstStyle/>
          <a:p>
            <a:fld id="{46228A82-83A2-40B0-A2D2-93E9207B4652}" type="datetime1">
              <a:rPr kumimoji="1" lang="ja-JP" altLang="en-US" smtClean="0"/>
              <a:pPr/>
              <a:t>2007/10/22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CF1474F-068A-47E2-9E85-668CDFD28C9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フリーフォーム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プレースホル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704DF6B-04D0-450C-8CE7-FFE62C09689C}" type="datetime1">
              <a:rPr kumimoji="1" lang="ja-JP" altLang="en-US" smtClean="0"/>
              <a:pPr/>
              <a:t>2007/10/22</a:t>
            </a:fld>
            <a:endParaRPr kumimoji="1" lang="ja-JP" altLang="en-US"/>
          </a:p>
        </p:txBody>
      </p:sp>
      <p:sp>
        <p:nvSpPr>
          <p:cNvPr id="22" name="フッター プレースホル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CF1474F-068A-47E2-9E85-668CDFD28C9D}"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1"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1"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1"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1"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1"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1"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1"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9144000" cy="6858000"/>
          </a:xfrm>
        </p:spPr>
        <p:txBody>
          <a:bodyPr/>
          <a:lstStyle/>
          <a:p>
            <a:pPr algn="ctr"/>
            <a:r>
              <a:rPr lang="en-US" b="1" dirty="0" smtClean="0">
                <a:ln>
                  <a:solidFill>
                    <a:schemeClr val="accent1">
                      <a:tint val="80000"/>
                      <a:shade val="99000"/>
                      <a:satMod val="500000"/>
                    </a:schemeClr>
                  </a:solidFill>
                </a:ln>
                <a:gradFill>
                  <a:gsLst>
                    <a:gs pos="0">
                      <a:schemeClr val="accent1"/>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scaled="0"/>
                </a:gradFill>
                <a:effectLst>
                  <a:outerShdw blurRad="38100" dist="38100" dir="2700000" algn="tl">
                    <a:srgbClr val="000000">
                      <a:alpha val="43137"/>
                    </a:srgbClr>
                  </a:outerShdw>
                </a:effectLst>
              </a:rPr>
              <a:t>Sensitive Detector and Hits</a:t>
            </a:r>
            <a:endParaRPr kumimoji="1" lang="ja-JP" altLang="en-US" dirty="0">
              <a:ln>
                <a:solidFill>
                  <a:schemeClr val="accent1">
                    <a:tint val="80000"/>
                    <a:shade val="99000"/>
                    <a:satMod val="500000"/>
                  </a:schemeClr>
                </a:solidFill>
              </a:ln>
              <a:gradFill>
                <a:gsLst>
                  <a:gs pos="0">
                    <a:schemeClr val="accent1"/>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scaled="0"/>
              </a:gradFill>
              <a:effectLst>
                <a:outerShdw blurRad="38100" dist="38100" dir="2700000" algn="tl">
                  <a:srgbClr val="000000">
                    <a:alpha val="43137"/>
                  </a:srgbClr>
                </a:outerShdw>
              </a:effectLst>
            </a:endParaRPr>
          </a:p>
        </p:txBody>
      </p:sp>
      <p:sp>
        <p:nvSpPr>
          <p:cNvPr id="5" name="サブタイトル 2"/>
          <p:cNvSpPr txBox="1">
            <a:spLocks/>
          </p:cNvSpPr>
          <p:nvPr/>
        </p:nvSpPr>
        <p:spPr>
          <a:xfrm>
            <a:off x="2071670" y="4643446"/>
            <a:ext cx="6858048" cy="1928826"/>
          </a:xfrm>
          <a:prstGeom prst="rect">
            <a:avLst/>
          </a:prstGeom>
        </p:spPr>
        <p:txBody>
          <a:bodyPr>
            <a:normAutofit/>
          </a:bodyPr>
          <a:lstStyle/>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1" lang="ja-JP" altLang="en-US" sz="2000" b="0" i="0" u="none" strike="noStrike" kern="1200" cap="none" spc="0" normalizeH="0" baseline="0" noProof="0" dirty="0" smtClean="0">
                <a:ln>
                  <a:noFill/>
                </a:ln>
                <a:solidFill>
                  <a:schemeClr val="tx1"/>
                </a:solidFill>
                <a:effectLst/>
                <a:uLnTx/>
                <a:uFillTx/>
                <a:latin typeface="+mn-lt"/>
                <a:ea typeface="+mn-ea"/>
                <a:cs typeface="+mn-cs"/>
              </a:rPr>
              <a:t>山下智弘</a:t>
            </a: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JST CREST/</a:t>
            </a:r>
            <a:r>
              <a:rPr kumimoji="1" lang="ja-JP" altLang="en-US" sz="2000" b="0" i="0" u="none" strike="noStrike" kern="1200" cap="none" spc="0" normalizeH="0" baseline="0" noProof="0" dirty="0" smtClean="0">
                <a:ln>
                  <a:noFill/>
                </a:ln>
                <a:solidFill>
                  <a:schemeClr val="tx1"/>
                </a:solidFill>
                <a:effectLst/>
                <a:uLnTx/>
                <a:uFillTx/>
                <a:latin typeface="+mn-lt"/>
                <a:ea typeface="+mn-ea"/>
                <a:cs typeface="+mn-cs"/>
              </a:rPr>
              <a:t>神戸大学</a:t>
            </a:r>
            <a:endParaRPr kumimoji="1" lang="en-US" altLang="ja-JP" sz="2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Borrowing especially from presentations of M. </a:t>
            </a:r>
            <a:r>
              <a:rPr kumimoji="1" lang="en-US" altLang="ja-JP" sz="2000" b="0" i="0" u="none" strike="noStrike" kern="1200" cap="none" spc="0" normalizeH="0" baseline="0" noProof="0" dirty="0" err="1" smtClean="0">
                <a:ln>
                  <a:noFill/>
                </a:ln>
                <a:solidFill>
                  <a:schemeClr val="tx1"/>
                </a:solidFill>
                <a:effectLst/>
                <a:uLnTx/>
                <a:uFillTx/>
                <a:latin typeface="+mn-lt"/>
                <a:ea typeface="+mn-ea"/>
                <a:cs typeface="+mn-cs"/>
              </a:rPr>
              <a:t>Asai</a:t>
            </a: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(SLAC)</a:t>
            </a:r>
          </a:p>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Geant4 Tutorial @ Japan 2007</a:t>
            </a:r>
          </a:p>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1" lang="en-US" altLang="ja-JP" sz="2000" b="0" i="0" u="none" strike="noStrike" kern="1200" cap="none" spc="0" normalizeH="0" baseline="0" noProof="0" dirty="0" smtClean="0">
                <a:ln>
                  <a:noFill/>
                </a:ln>
                <a:solidFill>
                  <a:schemeClr val="tx1"/>
                </a:solidFill>
                <a:effectLst/>
                <a:uLnTx/>
                <a:uFillTx/>
                <a:latin typeface="+mn-lt"/>
                <a:ea typeface="+mn-ea"/>
                <a:cs typeface="+mn-cs"/>
              </a:rPr>
              <a:t>17-19 Oct, 2007 @ RCNS, based on Geant4 9.0.p01</a:t>
            </a:r>
            <a:endParaRPr kumimoji="1" lang="ja-JP" alt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スライド番号プレースホルダ 5"/>
          <p:cNvSpPr>
            <a:spLocks noGrp="1"/>
          </p:cNvSpPr>
          <p:nvPr>
            <p:ph type="sldNum" sz="quarter" idx="11"/>
          </p:nvPr>
        </p:nvSpPr>
        <p:spPr/>
        <p:txBody>
          <a:bodyPr/>
          <a:lstStyle/>
          <a:p>
            <a:fld id="{1CF1474F-068A-47E2-9E85-668CDFD28C9D}" type="slidenum">
              <a:rPr kumimoji="1" lang="ja-JP" altLang="en-US" smtClean="0"/>
              <a:pPr/>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II. </a:t>
            </a:r>
            <a:r>
              <a:rPr lang="en-US" dirty="0" smtClean="0"/>
              <a:t>Sensitive detector </a:t>
            </a:r>
            <a:r>
              <a:rPr lang="en-US" altLang="ja-JP" dirty="0" smtClean="0"/>
              <a:t/>
            </a:r>
            <a:br>
              <a:rPr lang="en-US" altLang="ja-JP" dirty="0" smtClean="0"/>
            </a:br>
            <a:r>
              <a:rPr lang="en-US" altLang="ja-JP" dirty="0" smtClean="0"/>
              <a:t>5. Digitizer module and digit </a:t>
            </a:r>
            <a:endParaRPr kumimoji="1" lang="ja-JP" altLang="en-US" dirty="0"/>
          </a:p>
        </p:txBody>
      </p:sp>
      <p:sp>
        <p:nvSpPr>
          <p:cNvPr id="3" name="コンテンツ プレースホルダ 2"/>
          <p:cNvSpPr>
            <a:spLocks noGrp="1"/>
          </p:cNvSpPr>
          <p:nvPr>
            <p:ph idx="1"/>
          </p:nvPr>
        </p:nvSpPr>
        <p:spPr>
          <a:xfrm>
            <a:off x="457200" y="1600200"/>
            <a:ext cx="8186766" cy="4829196"/>
          </a:xfrm>
        </p:spPr>
        <p:txBody>
          <a:bodyPr>
            <a:normAutofit fontScale="92500"/>
          </a:bodyPr>
          <a:lstStyle/>
          <a:p>
            <a:r>
              <a:rPr lang="en-US" altLang="ja-JP" dirty="0" smtClean="0"/>
              <a:t>Digit represents a detector output (e.g. ADC/TDC count, trigger signal, etc.). </a:t>
            </a:r>
          </a:p>
          <a:p>
            <a:r>
              <a:rPr lang="en-US" altLang="ja-JP" dirty="0" smtClean="0"/>
              <a:t>Digit is created with one or more hits and/or other digits by a user's concrete implementation derived from G4VDigitizerModule. </a:t>
            </a:r>
          </a:p>
          <a:p>
            <a:r>
              <a:rPr lang="en-US" altLang="ja-JP" dirty="0" smtClean="0"/>
              <a:t>In contradiction to the sensitive detector which is accessed at tracking time automatically, the digitize() method of each G4VDigitizerModule must be </a:t>
            </a:r>
            <a:r>
              <a:rPr lang="en-US" altLang="ja-JP" dirty="0" smtClean="0">
                <a:solidFill>
                  <a:srgbClr val="FFFF00"/>
                </a:solidFill>
              </a:rPr>
              <a:t>explicitly invoked</a:t>
            </a:r>
            <a:r>
              <a:rPr lang="en-US" altLang="ja-JP" dirty="0" smtClean="0"/>
              <a:t> by the user s code (e.g. at user’s </a:t>
            </a:r>
            <a:r>
              <a:rPr lang="en-US" altLang="ja-JP" dirty="0" err="1" smtClean="0"/>
              <a:t>EventAction</a:t>
            </a:r>
            <a:r>
              <a:rPr lang="en-US" altLang="ja-JP" dirty="0" smtClean="0"/>
              <a:t> ).</a:t>
            </a:r>
          </a:p>
          <a:p>
            <a:endParaRPr kumimoji="1" lang="ja-JP" altLang="en-US"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10</a:t>
            </a:fld>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571472" y="2071678"/>
            <a:ext cx="8072494" cy="20002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fontScale="90000"/>
          </a:bodyPr>
          <a:lstStyle/>
          <a:p>
            <a:r>
              <a:rPr lang="en-US" altLang="ja-JP" dirty="0" smtClean="0"/>
              <a:t>II. </a:t>
            </a:r>
            <a:r>
              <a:rPr lang="en-US" dirty="0" smtClean="0"/>
              <a:t>Sensitive detector</a:t>
            </a:r>
            <a:br>
              <a:rPr lang="en-US" dirty="0" smtClean="0"/>
            </a:br>
            <a:r>
              <a:rPr lang="en-US" dirty="0" smtClean="0"/>
              <a:t>6. </a:t>
            </a:r>
            <a:r>
              <a:rPr lang="en-US" altLang="ja-JP" dirty="0" smtClean="0"/>
              <a:t>Defining a sensitive detector</a:t>
            </a:r>
            <a:endParaRPr kumimoji="1" lang="ja-JP" altLang="en-US" dirty="0"/>
          </a:p>
        </p:txBody>
      </p:sp>
      <p:sp>
        <p:nvSpPr>
          <p:cNvPr id="3" name="コンテンツ プレースホルダ 2"/>
          <p:cNvSpPr>
            <a:spLocks noGrp="1"/>
          </p:cNvSpPr>
          <p:nvPr>
            <p:ph idx="1"/>
          </p:nvPr>
        </p:nvSpPr>
        <p:spPr>
          <a:xfrm>
            <a:off x="457200" y="1600200"/>
            <a:ext cx="8472518" cy="5043510"/>
          </a:xfrm>
        </p:spPr>
        <p:txBody>
          <a:bodyPr>
            <a:normAutofit fontScale="70000" lnSpcReduction="20000"/>
          </a:bodyPr>
          <a:lstStyle/>
          <a:p>
            <a:r>
              <a:rPr lang="en-US" altLang="ja-JP" dirty="0" smtClean="0"/>
              <a:t>Basic strategy</a:t>
            </a:r>
          </a:p>
          <a:p>
            <a:endParaRPr lang="en-US" altLang="ja-JP" dirty="0" smtClean="0"/>
          </a:p>
          <a:p>
            <a:pPr lvl="1">
              <a:buNone/>
            </a:pPr>
            <a:r>
              <a:rPr lang="en-US" altLang="ja-JP" dirty="0" smtClean="0"/>
              <a:t>G4LogicalVolume* </a:t>
            </a:r>
            <a:r>
              <a:rPr lang="en-US" altLang="ja-JP" dirty="0" err="1" smtClean="0"/>
              <a:t>myLogCalor</a:t>
            </a:r>
            <a:r>
              <a:rPr lang="en-US" altLang="ja-JP" dirty="0" smtClean="0"/>
              <a:t> = ……;</a:t>
            </a:r>
          </a:p>
          <a:p>
            <a:pPr lvl="1">
              <a:buNone/>
            </a:pPr>
            <a:r>
              <a:rPr lang="en-US" altLang="ja-JP" dirty="0" smtClean="0"/>
              <a:t>G4VSensetiveDetector* </a:t>
            </a:r>
            <a:r>
              <a:rPr lang="en-US" altLang="ja-JP" dirty="0" err="1" smtClean="0"/>
              <a:t>pSensetivePart</a:t>
            </a:r>
            <a:r>
              <a:rPr lang="en-US" altLang="ja-JP" dirty="0" smtClean="0"/>
              <a:t> =</a:t>
            </a:r>
          </a:p>
          <a:p>
            <a:pPr lvl="1">
              <a:buNone/>
            </a:pPr>
            <a:r>
              <a:rPr lang="en-US" altLang="ja-JP" dirty="0" smtClean="0"/>
              <a:t>	new </a:t>
            </a:r>
            <a:r>
              <a:rPr lang="en-US" altLang="ja-JP" dirty="0" err="1" smtClean="0"/>
              <a:t>MyDetector</a:t>
            </a:r>
            <a:r>
              <a:rPr lang="en-US" altLang="ja-JP" dirty="0" smtClean="0"/>
              <a:t>(“</a:t>
            </a:r>
            <a:r>
              <a:rPr lang="en-US" altLang="ja-JP" dirty="0" smtClean="0">
                <a:solidFill>
                  <a:srgbClr val="FFFF00"/>
                </a:solidFill>
              </a:rPr>
              <a:t>/</a:t>
            </a:r>
            <a:r>
              <a:rPr lang="en-US" altLang="ja-JP" dirty="0" err="1" smtClean="0">
                <a:solidFill>
                  <a:srgbClr val="FFFF00"/>
                </a:solidFill>
              </a:rPr>
              <a:t>mydet</a:t>
            </a:r>
            <a:r>
              <a:rPr lang="en-US" altLang="ja-JP" dirty="0" smtClean="0"/>
              <a:t>”);</a:t>
            </a:r>
          </a:p>
          <a:p>
            <a:pPr lvl="1">
              <a:buNone/>
            </a:pPr>
            <a:r>
              <a:rPr lang="en-US" altLang="ja-JP" dirty="0" smtClean="0"/>
              <a:t>G4SDManager* </a:t>
            </a:r>
            <a:r>
              <a:rPr lang="en-US" altLang="ja-JP" dirty="0" err="1" smtClean="0"/>
              <a:t>SDMan</a:t>
            </a:r>
            <a:r>
              <a:rPr lang="en-US" altLang="ja-JP" dirty="0" smtClean="0"/>
              <a:t> = G4SDManager::</a:t>
            </a:r>
            <a:r>
              <a:rPr lang="en-US" altLang="ja-JP" dirty="0" err="1" smtClean="0"/>
              <a:t>GetSDMpointer</a:t>
            </a:r>
            <a:r>
              <a:rPr lang="en-US" altLang="ja-JP" dirty="0" smtClean="0"/>
              <a:t>();</a:t>
            </a:r>
          </a:p>
          <a:p>
            <a:pPr lvl="1">
              <a:buNone/>
            </a:pPr>
            <a:r>
              <a:rPr lang="en-US" altLang="ja-JP" dirty="0" err="1" smtClean="0"/>
              <a:t>SDMan</a:t>
            </a:r>
            <a:r>
              <a:rPr lang="en-US" altLang="ja-JP" dirty="0" smtClean="0"/>
              <a:t>-&gt;</a:t>
            </a:r>
            <a:r>
              <a:rPr lang="en-US" altLang="ja-JP" dirty="0" err="1" smtClean="0">
                <a:solidFill>
                  <a:srgbClr val="FFFF00"/>
                </a:solidFill>
              </a:rPr>
              <a:t>AddNewDetector</a:t>
            </a:r>
            <a:r>
              <a:rPr lang="en-US" altLang="ja-JP" dirty="0" smtClean="0"/>
              <a:t>(</a:t>
            </a:r>
            <a:r>
              <a:rPr lang="en-US" altLang="ja-JP" dirty="0" err="1" smtClean="0"/>
              <a:t>pSensitivePart</a:t>
            </a:r>
            <a:r>
              <a:rPr lang="en-US" altLang="ja-JP" dirty="0" smtClean="0"/>
              <a:t>);</a:t>
            </a:r>
          </a:p>
          <a:p>
            <a:pPr lvl="1">
              <a:buNone/>
            </a:pPr>
            <a:r>
              <a:rPr lang="en-US" altLang="ja-JP" dirty="0" err="1" smtClean="0"/>
              <a:t>myLogCalor</a:t>
            </a:r>
            <a:r>
              <a:rPr lang="en-US" altLang="ja-JP" dirty="0" smtClean="0"/>
              <a:t>-&gt;</a:t>
            </a:r>
            <a:r>
              <a:rPr lang="en-US" altLang="ja-JP" dirty="0" err="1" smtClean="0">
                <a:solidFill>
                  <a:srgbClr val="FFFF00"/>
                </a:solidFill>
              </a:rPr>
              <a:t>SetSensitiveDetector</a:t>
            </a:r>
            <a:r>
              <a:rPr lang="en-US" altLang="ja-JP" dirty="0" smtClean="0"/>
              <a:t>(</a:t>
            </a:r>
            <a:r>
              <a:rPr lang="en-US" altLang="ja-JP" dirty="0" err="1" smtClean="0"/>
              <a:t>pSensetivePart</a:t>
            </a:r>
            <a:r>
              <a:rPr lang="en-US" altLang="ja-JP" dirty="0" smtClean="0"/>
              <a:t>);</a:t>
            </a:r>
          </a:p>
          <a:p>
            <a:pPr lvl="1">
              <a:buNone/>
            </a:pPr>
            <a:endParaRPr lang="en-US" altLang="ja-JP" b="1" dirty="0" smtClean="0"/>
          </a:p>
          <a:p>
            <a:r>
              <a:rPr lang="en-US" altLang="ja-JP" dirty="0" smtClean="0"/>
              <a:t>Each detector </a:t>
            </a:r>
            <a:r>
              <a:rPr lang="en-US" altLang="ja-JP" dirty="0" smtClean="0">
                <a:solidFill>
                  <a:srgbClr val="FFFF00"/>
                </a:solidFill>
              </a:rPr>
              <a:t>object</a:t>
            </a:r>
            <a:r>
              <a:rPr lang="en-US" altLang="ja-JP" dirty="0" smtClean="0"/>
              <a:t> must have a unique name..</a:t>
            </a:r>
          </a:p>
          <a:p>
            <a:pPr lvl="1"/>
            <a:r>
              <a:rPr lang="en-US" altLang="ja-JP" dirty="0" smtClean="0"/>
              <a:t>Some logical volumes can share one detector object.</a:t>
            </a:r>
          </a:p>
          <a:p>
            <a:pPr lvl="1"/>
            <a:r>
              <a:rPr lang="en-US" altLang="ja-JP" dirty="0" smtClean="0"/>
              <a:t>More than one detector objects can be made from one detector class </a:t>
            </a:r>
            <a:r>
              <a:rPr lang="en-US" altLang="ja-JP" dirty="0" smtClean="0">
                <a:solidFill>
                  <a:srgbClr val="FFFF00"/>
                </a:solidFill>
              </a:rPr>
              <a:t>with different detector name</a:t>
            </a:r>
            <a:r>
              <a:rPr lang="en-US" altLang="ja-JP" dirty="0" smtClean="0"/>
              <a:t>.</a:t>
            </a:r>
          </a:p>
          <a:p>
            <a:pPr lvl="1"/>
            <a:r>
              <a:rPr lang="en-US" altLang="ja-JP" dirty="0" smtClean="0"/>
              <a:t>One logical volume cannot have more than one detector objects. But, one detector object can generate more than one kinds of hits.</a:t>
            </a:r>
          </a:p>
          <a:p>
            <a:pPr lvl="2"/>
            <a:r>
              <a:rPr lang="en-US" altLang="ja-JP" sz="2600" dirty="0" smtClean="0"/>
              <a:t>e.g. a double-sided silicon micro-strip detector can generate hits for each side separately.</a:t>
            </a:r>
            <a:endParaRPr kumimoji="1" lang="ja-JP" altLang="en-US" sz="2600"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11</a:t>
            </a:fld>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dirty="0" smtClean="0"/>
              <a:t>III. Hits and hit collection</a:t>
            </a:r>
            <a:br>
              <a:rPr lang="en-US" dirty="0" smtClean="0"/>
            </a:br>
            <a:r>
              <a:rPr lang="en-US" dirty="0" smtClean="0"/>
              <a:t>1. Hit class</a:t>
            </a:r>
            <a:endParaRPr kumimoji="1" lang="ja-JP" altLang="en-US" dirty="0"/>
          </a:p>
        </p:txBody>
      </p:sp>
      <p:sp>
        <p:nvSpPr>
          <p:cNvPr id="3" name="コンテンツ プレースホルダ 2"/>
          <p:cNvSpPr>
            <a:spLocks noGrp="1"/>
          </p:cNvSpPr>
          <p:nvPr>
            <p:ph idx="1"/>
          </p:nvPr>
        </p:nvSpPr>
        <p:spPr>
          <a:xfrm>
            <a:off x="457200" y="1600200"/>
            <a:ext cx="8686800" cy="5257800"/>
          </a:xfrm>
        </p:spPr>
        <p:txBody>
          <a:bodyPr>
            <a:normAutofit fontScale="70000" lnSpcReduction="20000"/>
          </a:bodyPr>
          <a:lstStyle/>
          <a:p>
            <a:r>
              <a:rPr lang="en-US" altLang="ja-JP" dirty="0" smtClean="0"/>
              <a:t>Hit is a user-defined class derived from </a:t>
            </a:r>
            <a:r>
              <a:rPr lang="en-US" altLang="ja-JP" dirty="0" smtClean="0">
                <a:solidFill>
                  <a:srgbClr val="FFFF00"/>
                </a:solidFill>
              </a:rPr>
              <a:t>G4VHit</a:t>
            </a:r>
            <a:r>
              <a:rPr lang="en-US" altLang="ja-JP" dirty="0" smtClean="0"/>
              <a:t>.</a:t>
            </a:r>
          </a:p>
          <a:p>
            <a:r>
              <a:rPr lang="en-US" altLang="ja-JP" dirty="0" smtClean="0"/>
              <a:t>You can store various types information by implementing your own concrete Hit class. For example:</a:t>
            </a:r>
          </a:p>
          <a:p>
            <a:pPr lvl="1"/>
            <a:r>
              <a:rPr lang="en-US" altLang="ja-JP" dirty="0" smtClean="0"/>
              <a:t>Position and time of the step </a:t>
            </a:r>
          </a:p>
          <a:p>
            <a:pPr lvl="1"/>
            <a:r>
              <a:rPr lang="en-US" altLang="ja-JP" dirty="0" smtClean="0"/>
              <a:t>Momentum and energy of the track </a:t>
            </a:r>
          </a:p>
          <a:p>
            <a:pPr lvl="1"/>
            <a:r>
              <a:rPr lang="en-US" altLang="ja-JP" dirty="0" smtClean="0"/>
              <a:t>Geometrical information </a:t>
            </a:r>
          </a:p>
          <a:p>
            <a:pPr lvl="1"/>
            <a:r>
              <a:rPr lang="en-US" altLang="ja-JP" dirty="0" smtClean="0"/>
              <a:t>Etc. or any combination of above</a:t>
            </a:r>
          </a:p>
          <a:p>
            <a:r>
              <a:rPr lang="en-US" altLang="ja-JP" dirty="0" smtClean="0"/>
              <a:t>Hit objects of a concrete hit class must be stored in a dedicated collection which is instantiated from </a:t>
            </a:r>
            <a:r>
              <a:rPr lang="en-US" altLang="ja-JP" dirty="0" smtClean="0">
                <a:solidFill>
                  <a:srgbClr val="FFFF00"/>
                </a:solidFill>
              </a:rPr>
              <a:t>G4THitsCollection template class</a:t>
            </a:r>
            <a:r>
              <a:rPr lang="en-US" altLang="ja-JP" dirty="0" smtClean="0"/>
              <a:t>.</a:t>
            </a:r>
          </a:p>
          <a:p>
            <a:r>
              <a:rPr lang="en-US" altLang="ja-JP" dirty="0" smtClean="0"/>
              <a:t>The collection will be associated to a G4Event object via </a:t>
            </a:r>
            <a:r>
              <a:rPr lang="en-US" altLang="ja-JP" dirty="0" smtClean="0">
                <a:solidFill>
                  <a:srgbClr val="FFFF00"/>
                </a:solidFill>
              </a:rPr>
              <a:t>G4HCofThisEvent</a:t>
            </a:r>
            <a:r>
              <a:rPr lang="en-US" altLang="ja-JP" dirty="0" smtClean="0"/>
              <a:t>.</a:t>
            </a:r>
          </a:p>
          <a:p>
            <a:r>
              <a:rPr lang="en-US" altLang="ja-JP" dirty="0" smtClean="0"/>
              <a:t>Hits collections are accessible </a:t>
            </a:r>
          </a:p>
          <a:p>
            <a:pPr lvl="1"/>
            <a:r>
              <a:rPr lang="en-US" altLang="ja-JP" dirty="0" smtClean="0"/>
              <a:t>through G4Event at the end of event.</a:t>
            </a:r>
          </a:p>
          <a:p>
            <a:pPr lvl="1">
              <a:buNone/>
            </a:pPr>
            <a:r>
              <a:rPr lang="en-US" altLang="ja-JP" dirty="0" smtClean="0"/>
              <a:t>	to be used for analyzing an event</a:t>
            </a:r>
          </a:p>
          <a:p>
            <a:pPr lvl="1"/>
            <a:r>
              <a:rPr lang="en-US" altLang="ja-JP" dirty="0" smtClean="0"/>
              <a:t>through G4SDManager during processing an event.</a:t>
            </a:r>
          </a:p>
          <a:p>
            <a:pPr lvl="1">
              <a:buNone/>
            </a:pPr>
            <a:r>
              <a:rPr lang="en-US" altLang="ja-JP" dirty="0" smtClean="0"/>
              <a:t>	to be used for event filtering.</a:t>
            </a:r>
          </a:p>
          <a:p>
            <a:endParaRPr kumimoji="1" lang="ja-JP" altLang="en-US"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12</a:t>
            </a:fld>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dirty="0" smtClean="0"/>
              <a:t>III. Hits and hit collection</a:t>
            </a:r>
            <a:br>
              <a:rPr lang="en-US" dirty="0" smtClean="0"/>
            </a:br>
            <a:r>
              <a:rPr lang="en-US" dirty="0" smtClean="0"/>
              <a:t>2. </a:t>
            </a:r>
            <a:r>
              <a:rPr lang="en-US" altLang="ja-JP" dirty="0" smtClean="0">
                <a:ea typeface="ＭＳ Ｐゴシック" charset="-128"/>
              </a:rPr>
              <a:t>G4HCofThisEvent</a:t>
            </a:r>
            <a:endParaRPr kumimoji="1" lang="ja-JP" altLang="en-US" dirty="0"/>
          </a:p>
        </p:txBody>
      </p:sp>
      <p:sp>
        <p:nvSpPr>
          <p:cNvPr id="3" name="コンテンツ プレースホルダ 2"/>
          <p:cNvSpPr>
            <a:spLocks noGrp="1"/>
          </p:cNvSpPr>
          <p:nvPr>
            <p:ph idx="1"/>
          </p:nvPr>
        </p:nvSpPr>
        <p:spPr>
          <a:xfrm>
            <a:off x="457200" y="1600200"/>
            <a:ext cx="8472518" cy="5257800"/>
          </a:xfrm>
        </p:spPr>
        <p:txBody>
          <a:bodyPr>
            <a:normAutofit/>
          </a:bodyPr>
          <a:lstStyle/>
          <a:p>
            <a:r>
              <a:rPr lang="en-US" altLang="ja-JP" sz="2400" dirty="0" smtClean="0">
                <a:ea typeface="ＭＳ Ｐゴシック" charset="-128"/>
              </a:rPr>
              <a:t>A G4Event object has a </a:t>
            </a:r>
            <a:r>
              <a:rPr lang="en-US" altLang="ja-JP" sz="2400" dirty="0" smtClean="0">
                <a:solidFill>
                  <a:srgbClr val="FFFF00"/>
                </a:solidFill>
                <a:ea typeface="ＭＳ Ｐゴシック" charset="-128"/>
              </a:rPr>
              <a:t>G4HCofThisEvent</a:t>
            </a:r>
            <a:r>
              <a:rPr lang="en-US" altLang="ja-JP" sz="2400" dirty="0" smtClean="0">
                <a:ea typeface="ＭＳ Ｐゴシック" charset="-128"/>
              </a:rPr>
              <a:t> object at the end of (successful) event processing. G4HCofThisEvent object stores all hits collections made within the event.</a:t>
            </a:r>
          </a:p>
          <a:p>
            <a:pPr lvl="1"/>
            <a:r>
              <a:rPr lang="en-US" altLang="ja-JP" sz="2000" dirty="0" smtClean="0">
                <a:ea typeface="ＭＳ Ｐゴシック" charset="-128"/>
              </a:rPr>
              <a:t>Pointer(s) to the collections may be NULL if collections are not created in the particular event.</a:t>
            </a:r>
          </a:p>
          <a:p>
            <a:pPr lvl="1"/>
            <a:r>
              <a:rPr lang="en-US" altLang="ja-JP" sz="2000" dirty="0" smtClean="0">
                <a:ea typeface="ＭＳ Ｐゴシック" charset="-128"/>
              </a:rPr>
              <a:t>Hits collections are stored by pointers of G4VHitsCollection base class. Thus, you have to </a:t>
            </a:r>
            <a:r>
              <a:rPr lang="en-US" altLang="ja-JP" sz="2000" dirty="0" smtClean="0">
                <a:solidFill>
                  <a:srgbClr val="FFFF00"/>
                </a:solidFill>
                <a:ea typeface="ＭＳ Ｐゴシック" charset="-128"/>
              </a:rPr>
              <a:t>cast</a:t>
            </a:r>
            <a:r>
              <a:rPr lang="en-US" altLang="ja-JP" sz="2000" dirty="0" smtClean="0">
                <a:ea typeface="ＭＳ Ｐゴシック" charset="-128"/>
              </a:rPr>
              <a:t> them to types of individual concrete classes.</a:t>
            </a:r>
          </a:p>
          <a:p>
            <a:pPr lvl="1"/>
            <a:r>
              <a:rPr lang="en-US" altLang="ja-JP" sz="2000" dirty="0" smtClean="0">
                <a:ea typeface="ＭＳ Ｐゴシック" charset="-128"/>
              </a:rPr>
              <a:t>The index number of a Hits collection is unique and unchanged for a run. The index number can be obtained by </a:t>
            </a:r>
            <a:br>
              <a:rPr lang="en-US" altLang="ja-JP" sz="2000" dirty="0" smtClean="0">
                <a:ea typeface="ＭＳ Ｐゴシック" charset="-128"/>
              </a:rPr>
            </a:br>
            <a:r>
              <a:rPr lang="en-US" altLang="ja-JP" sz="2000" b="1" dirty="0" smtClean="0">
                <a:latin typeface="Courier New" pitchFamily="49" charset="0"/>
                <a:ea typeface="ＭＳ Ｐゴシック" charset="-128"/>
              </a:rPr>
              <a:t>G4SDManager::</a:t>
            </a:r>
            <a:r>
              <a:rPr lang="en-US" altLang="ja-JP" sz="2000" b="1" dirty="0" err="1" smtClean="0">
                <a:latin typeface="Courier New" pitchFamily="49" charset="0"/>
                <a:ea typeface="ＭＳ Ｐゴシック" charset="-128"/>
              </a:rPr>
              <a:t>GetCollectionID</a:t>
            </a:r>
            <a:r>
              <a:rPr lang="en-US" altLang="ja-JP" sz="2000" b="1" dirty="0" smtClean="0">
                <a:latin typeface="Courier New" pitchFamily="49" charset="0"/>
                <a:ea typeface="ＭＳ Ｐゴシック" charset="-128"/>
              </a:rPr>
              <a:t>(“</a:t>
            </a:r>
            <a:r>
              <a:rPr lang="en-US" altLang="ja-JP" sz="2000" i="1" dirty="0" err="1" smtClean="0">
                <a:latin typeface="Courier New" pitchFamily="49" charset="0"/>
                <a:ea typeface="ＭＳ Ｐゴシック" charset="-128"/>
              </a:rPr>
              <a:t>detName</a:t>
            </a:r>
            <a:r>
              <a:rPr lang="en-US" altLang="ja-JP" sz="2000" i="1" dirty="0" smtClean="0">
                <a:latin typeface="Courier New" pitchFamily="49" charset="0"/>
                <a:ea typeface="ＭＳ Ｐゴシック" charset="-128"/>
              </a:rPr>
              <a:t>/</a:t>
            </a:r>
            <a:r>
              <a:rPr lang="en-US" altLang="ja-JP" sz="2000" i="1" dirty="0" err="1" smtClean="0">
                <a:latin typeface="Courier New" pitchFamily="49" charset="0"/>
                <a:ea typeface="ＭＳ Ｐゴシック" charset="-128"/>
              </a:rPr>
              <a:t>colName</a:t>
            </a:r>
            <a:r>
              <a:rPr lang="en-US" altLang="ja-JP" sz="2000" b="1" dirty="0" smtClean="0">
                <a:latin typeface="Courier New" pitchFamily="49" charset="0"/>
                <a:ea typeface="ＭＳ Ｐゴシック" charset="-128"/>
              </a:rPr>
              <a:t>”);</a:t>
            </a:r>
          </a:p>
          <a:p>
            <a:pPr lvl="2">
              <a:lnSpc>
                <a:spcPct val="150000"/>
              </a:lnSpc>
            </a:pPr>
            <a:r>
              <a:rPr lang="en-US" altLang="ja-JP" sz="2000" dirty="0" smtClean="0">
                <a:ea typeface="ＭＳ Ｐゴシック" charset="-128"/>
              </a:rPr>
              <a:t>The index table is also stored in G4Run.</a:t>
            </a:r>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13</a:t>
            </a:fld>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42844" y="1428736"/>
            <a:ext cx="8858312" cy="48577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 </a:t>
            </a:r>
            <a:br>
              <a:rPr lang="en-US" sz="3200" dirty="0" smtClean="0"/>
            </a:br>
            <a:r>
              <a:rPr lang="en-US" sz="3200" dirty="0" smtClean="0"/>
              <a:t>1. </a:t>
            </a:r>
            <a:r>
              <a:rPr lang="en-US" altLang="ja-JP" sz="3200" dirty="0" smtClean="0">
                <a:ea typeface="ＭＳ Ｐゴシック" charset="-128"/>
              </a:rPr>
              <a:t>Implementation of Hit(1) </a:t>
            </a:r>
            <a:r>
              <a:rPr lang="en-US" altLang="ja-JP" sz="3200" dirty="0" err="1" smtClean="0">
                <a:ea typeface="ＭＳ Ｐゴシック" charset="-128"/>
              </a:rPr>
              <a:t>MyHit.hh</a:t>
            </a:r>
            <a:endParaRPr kumimoji="1" lang="ja-JP" altLang="en-US" sz="3200" dirty="0"/>
          </a:p>
        </p:txBody>
      </p:sp>
      <p:sp>
        <p:nvSpPr>
          <p:cNvPr id="3" name="コンテンツ プレースホルダ 2"/>
          <p:cNvSpPr>
            <a:spLocks noGrp="1"/>
          </p:cNvSpPr>
          <p:nvPr>
            <p:ph idx="1"/>
          </p:nvPr>
        </p:nvSpPr>
        <p:spPr>
          <a:xfrm>
            <a:off x="428596" y="1643050"/>
            <a:ext cx="8715404" cy="4857784"/>
          </a:xfrm>
        </p:spPr>
        <p:txBody>
          <a:bodyPr>
            <a:normAutofit fontScale="77500" lnSpcReduction="20000"/>
          </a:bodyPr>
          <a:lstStyle/>
          <a:p>
            <a:pPr>
              <a:lnSpc>
                <a:spcPct val="80000"/>
              </a:lnSpc>
              <a:buFont typeface="Webdings" pitchFamily="18" charset="2"/>
              <a:buNone/>
            </a:pPr>
            <a:r>
              <a:rPr lang="en-US" altLang="ja-JP" sz="3200" b="1" dirty="0" smtClean="0">
                <a:solidFill>
                  <a:srgbClr val="FFFF00"/>
                </a:solidFill>
                <a:latin typeface="Courier New" pitchFamily="49" charset="0"/>
                <a:ea typeface="ＭＳ Ｐゴシック" charset="-128"/>
              </a:rPr>
              <a:t>#include "G4VHit.hh"</a:t>
            </a:r>
          </a:p>
          <a:p>
            <a:pPr>
              <a:lnSpc>
                <a:spcPct val="80000"/>
              </a:lnSpc>
              <a:buNone/>
            </a:pPr>
            <a:r>
              <a:rPr lang="en-US" altLang="ja-JP" sz="3200" b="1" dirty="0" smtClean="0">
                <a:solidFill>
                  <a:srgbClr val="00FF00"/>
                </a:solidFill>
                <a:latin typeface="Courier New" pitchFamily="49" charset="0"/>
                <a:ea typeface="ＭＳ Ｐゴシック" charset="-128"/>
              </a:rPr>
              <a:t>#include “G4THitsCollection.hh”</a:t>
            </a:r>
          </a:p>
          <a:p>
            <a:pPr>
              <a:lnSpc>
                <a:spcPct val="80000"/>
              </a:lnSpc>
              <a:buFont typeface="Webdings" pitchFamily="18" charset="2"/>
              <a:buNone/>
            </a:pPr>
            <a:r>
              <a:rPr lang="en-US" altLang="ja-JP" sz="3200" b="1" dirty="0" smtClean="0">
                <a:solidFill>
                  <a:srgbClr val="00FFFF"/>
                </a:solidFill>
                <a:latin typeface="Courier New" pitchFamily="49" charset="0"/>
                <a:ea typeface="ＭＳ Ｐゴシック" charset="-128"/>
              </a:rPr>
              <a:t>#include "G4Allocator.hh"</a:t>
            </a:r>
          </a:p>
          <a:p>
            <a:pPr>
              <a:lnSpc>
                <a:spcPct val="80000"/>
              </a:lnSpc>
              <a:buFont typeface="Webdings" pitchFamily="18" charset="2"/>
              <a:buNone/>
            </a:pPr>
            <a:r>
              <a:rPr lang="en-US" altLang="ja-JP" sz="3200" b="1" dirty="0" smtClean="0">
                <a:solidFill>
                  <a:srgbClr val="FFFF00"/>
                </a:solidFill>
                <a:latin typeface="Courier New" pitchFamily="49" charset="0"/>
                <a:ea typeface="ＭＳ Ｐゴシック" charset="-128"/>
              </a:rPr>
              <a:t>class </a:t>
            </a:r>
            <a:r>
              <a:rPr lang="en-US" altLang="ja-JP" sz="3200" b="1" dirty="0" err="1" smtClean="0">
                <a:solidFill>
                  <a:srgbClr val="FFFF00"/>
                </a:solidFill>
                <a:latin typeface="Courier New" pitchFamily="49" charset="0"/>
                <a:ea typeface="ＭＳ Ｐゴシック" charset="-128"/>
              </a:rPr>
              <a:t>MyHit</a:t>
            </a:r>
            <a:r>
              <a:rPr lang="en-US" altLang="ja-JP" sz="3200" b="1" dirty="0" smtClean="0">
                <a:solidFill>
                  <a:srgbClr val="FFFF00"/>
                </a:solidFill>
                <a:latin typeface="Courier New" pitchFamily="49" charset="0"/>
                <a:ea typeface="ＭＳ Ｐゴシック" charset="-128"/>
              </a:rPr>
              <a:t> : public G4VHit</a:t>
            </a:r>
            <a:r>
              <a:rPr lang="ja-JP" altLang="en-US" sz="3200" b="1" dirty="0" smtClean="0">
                <a:solidFill>
                  <a:srgbClr val="FFFF00"/>
                </a:solidFill>
                <a:latin typeface="Courier New" pitchFamily="49" charset="0"/>
                <a:ea typeface="ＭＳ Ｐゴシック" charset="-128"/>
              </a:rPr>
              <a:t> </a:t>
            </a:r>
            <a:r>
              <a:rPr lang="en-US" altLang="ja-JP" sz="3200" b="1" dirty="0" smtClean="0">
                <a:latin typeface="Courier New" pitchFamily="49" charset="0"/>
                <a:ea typeface="ＭＳ Ｐゴシック" charset="-128"/>
              </a:rPr>
              <a:t>{</a:t>
            </a:r>
          </a:p>
          <a:p>
            <a:pPr>
              <a:lnSpc>
                <a:spcPct val="80000"/>
              </a:lnSpc>
              <a:buFont typeface="Webdings" pitchFamily="18" charset="2"/>
              <a:buNone/>
            </a:pPr>
            <a:r>
              <a:rPr lang="en-US" altLang="ja-JP" sz="3200" b="1" dirty="0" smtClean="0">
                <a:latin typeface="Courier New" pitchFamily="49" charset="0"/>
                <a:ea typeface="ＭＳ Ｐゴシック" charset="-128"/>
              </a:rPr>
              <a:t>  public:</a:t>
            </a:r>
          </a:p>
          <a:p>
            <a:pPr>
              <a:lnSpc>
                <a:spcPct val="80000"/>
              </a:lnSpc>
              <a:buFont typeface="Webdings" pitchFamily="18" charset="2"/>
              <a:buNone/>
            </a:pPr>
            <a:r>
              <a:rPr lang="en-US" altLang="ja-JP" sz="3200" b="1" dirty="0" smtClean="0">
                <a:latin typeface="Courier New" pitchFamily="49" charset="0"/>
                <a:ea typeface="ＭＳ Ｐゴシック" charset="-128"/>
              </a:rPr>
              <a:t>      </a:t>
            </a:r>
            <a:r>
              <a:rPr lang="en-US" altLang="ja-JP" sz="3200" b="1" dirty="0" err="1" smtClean="0">
                <a:latin typeface="Courier New" pitchFamily="49" charset="0"/>
                <a:ea typeface="ＭＳ Ｐゴシック" charset="-128"/>
              </a:rPr>
              <a:t>MyHit</a:t>
            </a:r>
            <a:r>
              <a:rPr lang="en-US" altLang="ja-JP" sz="3200" b="1" dirty="0" smtClean="0">
                <a:latin typeface="Courier New" pitchFamily="49" charset="0"/>
                <a:ea typeface="ＭＳ Ｐゴシック" charset="-128"/>
              </a:rPr>
              <a:t>(</a:t>
            </a:r>
            <a:r>
              <a:rPr lang="en-US" altLang="ja-JP" sz="3200" i="1" dirty="0" err="1" smtClean="0">
                <a:latin typeface="Courier New" pitchFamily="49" charset="0"/>
                <a:ea typeface="ＭＳ Ｐゴシック" charset="-128"/>
              </a:rPr>
              <a:t>some_arguments</a:t>
            </a:r>
            <a:r>
              <a:rPr lang="en-US" altLang="ja-JP" sz="3200" b="1" dirty="0" smtClean="0">
                <a:latin typeface="Courier New" pitchFamily="49" charset="0"/>
                <a:ea typeface="ＭＳ Ｐゴシック" charset="-128"/>
              </a:rPr>
              <a:t>);</a:t>
            </a:r>
          </a:p>
          <a:p>
            <a:pPr>
              <a:lnSpc>
                <a:spcPct val="80000"/>
              </a:lnSpc>
              <a:buFont typeface="Webdings" pitchFamily="18" charset="2"/>
              <a:buNone/>
            </a:pPr>
            <a:r>
              <a:rPr lang="en-US" altLang="ja-JP" sz="3200" b="1" dirty="0" smtClean="0">
                <a:latin typeface="Courier New" pitchFamily="49" charset="0"/>
                <a:ea typeface="ＭＳ Ｐゴシック" charset="-128"/>
              </a:rPr>
              <a:t>      virtual ~</a:t>
            </a:r>
            <a:r>
              <a:rPr lang="en-US" altLang="ja-JP" sz="3200" b="1" dirty="0" err="1" smtClean="0">
                <a:latin typeface="Courier New" pitchFamily="49" charset="0"/>
                <a:ea typeface="ＭＳ Ｐゴシック" charset="-128"/>
              </a:rPr>
              <a:t>MyHit</a:t>
            </a:r>
            <a:r>
              <a:rPr lang="en-US" altLang="ja-JP" sz="3200" b="1" dirty="0" smtClean="0">
                <a:latin typeface="Courier New" pitchFamily="49" charset="0"/>
                <a:ea typeface="ＭＳ Ｐゴシック" charset="-128"/>
              </a:rPr>
              <a:t>();</a:t>
            </a:r>
          </a:p>
          <a:p>
            <a:pPr>
              <a:lnSpc>
                <a:spcPct val="80000"/>
              </a:lnSpc>
              <a:buFont typeface="Webdings" pitchFamily="18" charset="2"/>
              <a:buNone/>
            </a:pPr>
            <a:r>
              <a:rPr lang="en-US" altLang="ja-JP" sz="3200" b="1" dirty="0" smtClean="0">
                <a:latin typeface="Courier New" pitchFamily="49" charset="0"/>
                <a:ea typeface="ＭＳ Ｐゴシック" charset="-128"/>
              </a:rPr>
              <a:t>      virtual void Draw();</a:t>
            </a:r>
          </a:p>
          <a:p>
            <a:pPr>
              <a:lnSpc>
                <a:spcPct val="80000"/>
              </a:lnSpc>
              <a:buFont typeface="Webdings" pitchFamily="18" charset="2"/>
              <a:buNone/>
            </a:pPr>
            <a:r>
              <a:rPr lang="en-US" altLang="ja-JP" sz="3200" b="1" dirty="0" smtClean="0">
                <a:latin typeface="Courier New" pitchFamily="49" charset="0"/>
                <a:ea typeface="ＭＳ Ｐゴシック" charset="-128"/>
              </a:rPr>
              <a:t>private:</a:t>
            </a:r>
          </a:p>
          <a:p>
            <a:pPr>
              <a:lnSpc>
                <a:spcPct val="80000"/>
              </a:lnSpc>
              <a:buFont typeface="Webdings" pitchFamily="18" charset="2"/>
              <a:buNone/>
            </a:pPr>
            <a:r>
              <a:rPr lang="en-US" altLang="ja-JP" sz="3200" b="1" dirty="0" smtClean="0">
                <a:latin typeface="Courier New" pitchFamily="49" charset="0"/>
                <a:ea typeface="ＭＳ Ｐゴシック" charset="-128"/>
              </a:rPr>
              <a:t>      // some data members</a:t>
            </a:r>
          </a:p>
          <a:p>
            <a:pPr>
              <a:lnSpc>
                <a:spcPct val="80000"/>
              </a:lnSpc>
              <a:buFont typeface="Webdings" pitchFamily="18" charset="2"/>
              <a:buNone/>
            </a:pPr>
            <a:r>
              <a:rPr lang="en-US" altLang="ja-JP" sz="3200" b="1" dirty="0" smtClean="0">
                <a:latin typeface="Courier New" pitchFamily="49" charset="0"/>
                <a:ea typeface="ＭＳ Ｐゴシック" charset="-128"/>
              </a:rPr>
              <a:t>  public:</a:t>
            </a:r>
          </a:p>
          <a:p>
            <a:pPr>
              <a:lnSpc>
                <a:spcPct val="80000"/>
              </a:lnSpc>
              <a:buFont typeface="Webdings" pitchFamily="18" charset="2"/>
              <a:buNone/>
            </a:pPr>
            <a:r>
              <a:rPr lang="en-US" altLang="ja-JP" sz="3200" b="1" dirty="0" smtClean="0">
                <a:latin typeface="Courier New" pitchFamily="49" charset="0"/>
                <a:ea typeface="ＭＳ Ｐゴシック" charset="-128"/>
              </a:rPr>
              <a:t>      // some set/get methods</a:t>
            </a:r>
          </a:p>
          <a:p>
            <a:pPr>
              <a:lnSpc>
                <a:spcPct val="80000"/>
              </a:lnSpc>
              <a:buFont typeface="Webdings" pitchFamily="18" charset="2"/>
              <a:buNone/>
            </a:pPr>
            <a:r>
              <a:rPr lang="en-US" altLang="ja-JP" sz="3200" b="1" dirty="0" smtClean="0">
                <a:latin typeface="Courier New" pitchFamily="49" charset="0"/>
                <a:ea typeface="ＭＳ Ｐゴシック" charset="-128"/>
              </a:rPr>
              <a:t>};</a:t>
            </a:r>
          </a:p>
          <a:p>
            <a:pPr>
              <a:lnSpc>
                <a:spcPct val="80000"/>
              </a:lnSpc>
              <a:buFont typeface="Webdings" pitchFamily="18" charset="2"/>
              <a:buNone/>
            </a:pPr>
            <a:endParaRPr lang="en-US" altLang="ja-JP" sz="3200" b="1" dirty="0" smtClean="0">
              <a:latin typeface="Courier New" pitchFamily="49" charset="0"/>
              <a:ea typeface="ＭＳ Ｐゴシック" charset="-128"/>
            </a:endParaRPr>
          </a:p>
          <a:p>
            <a:pPr>
              <a:lnSpc>
                <a:spcPct val="80000"/>
              </a:lnSpc>
              <a:buFont typeface="Webdings" pitchFamily="18" charset="2"/>
              <a:buNone/>
            </a:pPr>
            <a:r>
              <a:rPr lang="en-US" altLang="ja-JP" sz="3100" b="1" spc="-150" dirty="0" err="1" smtClean="0">
                <a:solidFill>
                  <a:srgbClr val="00FF00"/>
                </a:solidFill>
                <a:latin typeface="Courier New" pitchFamily="49" charset="0"/>
                <a:ea typeface="ＭＳ Ｐゴシック" charset="-128"/>
              </a:rPr>
              <a:t>typedef</a:t>
            </a:r>
            <a:r>
              <a:rPr lang="en-US" altLang="ja-JP" sz="3100" b="1" spc="-150" dirty="0" smtClean="0">
                <a:solidFill>
                  <a:srgbClr val="00FF00"/>
                </a:solidFill>
                <a:latin typeface="Courier New" pitchFamily="49" charset="0"/>
                <a:ea typeface="ＭＳ Ｐゴシック" charset="-128"/>
              </a:rPr>
              <a:t> G4THitsCollection&lt;</a:t>
            </a:r>
            <a:r>
              <a:rPr lang="en-US" altLang="ja-JP" sz="3100" b="1" spc="-150" dirty="0" err="1" smtClean="0">
                <a:solidFill>
                  <a:srgbClr val="00FF00"/>
                </a:solidFill>
                <a:latin typeface="Courier New" pitchFamily="49" charset="0"/>
                <a:ea typeface="ＭＳ Ｐゴシック" charset="-128"/>
              </a:rPr>
              <a:t>MyHit</a:t>
            </a:r>
            <a:r>
              <a:rPr lang="en-US" altLang="ja-JP" sz="3100" b="1" spc="-150" dirty="0" smtClean="0">
                <a:solidFill>
                  <a:srgbClr val="00FF00"/>
                </a:solidFill>
                <a:latin typeface="Courier New" pitchFamily="49" charset="0"/>
                <a:ea typeface="ＭＳ Ｐゴシック" charset="-128"/>
              </a:rPr>
              <a:t>&gt; </a:t>
            </a:r>
            <a:r>
              <a:rPr lang="en-US" altLang="ja-JP" sz="3100" b="1" spc="-150" dirty="0" err="1" smtClean="0">
                <a:solidFill>
                  <a:srgbClr val="00FF00"/>
                </a:solidFill>
                <a:latin typeface="Courier New" pitchFamily="49" charset="0"/>
                <a:ea typeface="ＭＳ Ｐゴシック" charset="-128"/>
              </a:rPr>
              <a:t>MyHitsCollection</a:t>
            </a:r>
            <a:r>
              <a:rPr lang="en-US" altLang="ja-JP" sz="3100" b="1" spc="-150" dirty="0" smtClean="0">
                <a:solidFill>
                  <a:srgbClr val="00FF00"/>
                </a:solidFill>
                <a:latin typeface="Courier New" pitchFamily="49" charset="0"/>
                <a:ea typeface="ＭＳ Ｐゴシック" charset="-128"/>
              </a:rPr>
              <a:t>;</a:t>
            </a:r>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14</a:t>
            </a:fld>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42844" y="1428736"/>
            <a:ext cx="8858312" cy="50006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 </a:t>
            </a:r>
            <a:br>
              <a:rPr lang="en-US" sz="3200" dirty="0" smtClean="0"/>
            </a:br>
            <a:r>
              <a:rPr lang="en-US" sz="3200" dirty="0" smtClean="0"/>
              <a:t>1. </a:t>
            </a:r>
            <a:r>
              <a:rPr lang="en-US" altLang="ja-JP" sz="3200" dirty="0" smtClean="0">
                <a:ea typeface="ＭＳ Ｐゴシック" charset="-128"/>
              </a:rPr>
              <a:t>Implementation of Hit(2) </a:t>
            </a:r>
            <a:r>
              <a:rPr lang="en-US" altLang="ja-JP" sz="3200" dirty="0" err="1" smtClean="0">
                <a:ea typeface="ＭＳ Ｐゴシック" charset="-128"/>
              </a:rPr>
              <a:t>MyHit.hh</a:t>
            </a:r>
            <a:endParaRPr kumimoji="1" lang="ja-JP" altLang="en-US" sz="3200" dirty="0"/>
          </a:p>
        </p:txBody>
      </p:sp>
      <p:sp>
        <p:nvSpPr>
          <p:cNvPr id="3" name="コンテンツ プレースホルダ 2"/>
          <p:cNvSpPr>
            <a:spLocks noGrp="1"/>
          </p:cNvSpPr>
          <p:nvPr>
            <p:ph idx="1"/>
          </p:nvPr>
        </p:nvSpPr>
        <p:spPr>
          <a:xfrm>
            <a:off x="457200" y="1600200"/>
            <a:ext cx="8472518" cy="5257800"/>
          </a:xfrm>
        </p:spPr>
        <p:txBody>
          <a:bodyPr>
            <a:normAutofit fontScale="77500" lnSpcReduction="20000"/>
          </a:bodyPr>
          <a:lstStyle/>
          <a:p>
            <a:pPr>
              <a:buNone/>
            </a:pPr>
            <a:r>
              <a:rPr lang="en-US" altLang="ja-JP" dirty="0" smtClean="0">
                <a:solidFill>
                  <a:srgbClr val="00FFFF"/>
                </a:solidFill>
              </a:rPr>
              <a:t>extern G4Allocator&lt;</a:t>
            </a:r>
            <a:r>
              <a:rPr lang="en-US" altLang="ja-JP" dirty="0" err="1" smtClean="0">
                <a:solidFill>
                  <a:srgbClr val="00FFFF"/>
                </a:solidFill>
              </a:rPr>
              <a:t>MyHit</a:t>
            </a:r>
            <a:r>
              <a:rPr lang="en-US" altLang="ja-JP" dirty="0" smtClean="0">
                <a:solidFill>
                  <a:srgbClr val="00FFFF"/>
                </a:solidFill>
              </a:rPr>
              <a:t>&gt; </a:t>
            </a:r>
            <a:r>
              <a:rPr lang="en-US" altLang="ja-JP" dirty="0" err="1" smtClean="0">
                <a:solidFill>
                  <a:srgbClr val="00FFFF"/>
                </a:solidFill>
              </a:rPr>
              <a:t>MyHitAllocator</a:t>
            </a:r>
            <a:r>
              <a:rPr lang="en-US" altLang="ja-JP" dirty="0" smtClean="0">
                <a:solidFill>
                  <a:srgbClr val="00FFFF"/>
                </a:solidFill>
              </a:rPr>
              <a:t>;</a:t>
            </a:r>
          </a:p>
          <a:p>
            <a:pPr>
              <a:buNone/>
            </a:pPr>
            <a:endParaRPr lang="en-US" altLang="ja-JP" dirty="0" smtClean="0"/>
          </a:p>
          <a:p>
            <a:pPr>
              <a:buNone/>
            </a:pPr>
            <a:r>
              <a:rPr lang="en-US" altLang="ja-JP" dirty="0" smtClean="0">
                <a:solidFill>
                  <a:srgbClr val="00FFFF"/>
                </a:solidFill>
              </a:rPr>
              <a:t>inline void* </a:t>
            </a:r>
            <a:r>
              <a:rPr lang="en-US" altLang="ja-JP" dirty="0" err="1" smtClean="0">
                <a:solidFill>
                  <a:srgbClr val="00FFFF"/>
                </a:solidFill>
              </a:rPr>
              <a:t>MyHit</a:t>
            </a:r>
            <a:r>
              <a:rPr lang="en-US" altLang="ja-JP" dirty="0" smtClean="0">
                <a:solidFill>
                  <a:srgbClr val="00FFFF"/>
                </a:solidFill>
              </a:rPr>
              <a:t>::operator new(</a:t>
            </a:r>
            <a:r>
              <a:rPr lang="en-US" altLang="ja-JP" dirty="0" err="1" smtClean="0">
                <a:solidFill>
                  <a:srgbClr val="00FFFF"/>
                </a:solidFill>
              </a:rPr>
              <a:t>size_t</a:t>
            </a:r>
            <a:r>
              <a:rPr lang="en-US" altLang="ja-JP" dirty="0" smtClean="0">
                <a:solidFill>
                  <a:srgbClr val="00FFFF"/>
                </a:solidFill>
              </a:rPr>
              <a:t>)</a:t>
            </a:r>
          </a:p>
          <a:p>
            <a:pPr>
              <a:buNone/>
            </a:pPr>
            <a:r>
              <a:rPr lang="en-US" altLang="ja-JP" dirty="0" smtClean="0">
                <a:solidFill>
                  <a:srgbClr val="00FFFF"/>
                </a:solidFill>
              </a:rPr>
              <a:t>{</a:t>
            </a:r>
          </a:p>
          <a:p>
            <a:pPr>
              <a:buNone/>
            </a:pPr>
            <a:r>
              <a:rPr lang="en-US" altLang="ja-JP" dirty="0" smtClean="0">
                <a:solidFill>
                  <a:srgbClr val="00FFFF"/>
                </a:solidFill>
              </a:rPr>
              <a:t>    void *</a:t>
            </a:r>
            <a:r>
              <a:rPr lang="en-US" altLang="ja-JP" dirty="0" err="1" smtClean="0">
                <a:solidFill>
                  <a:srgbClr val="00FFFF"/>
                </a:solidFill>
              </a:rPr>
              <a:t>aHit</a:t>
            </a:r>
            <a:r>
              <a:rPr lang="en-US" altLang="ja-JP" dirty="0" smtClean="0">
                <a:solidFill>
                  <a:srgbClr val="00FFFF"/>
                </a:solidFill>
              </a:rPr>
              <a:t>;</a:t>
            </a:r>
          </a:p>
          <a:p>
            <a:pPr>
              <a:buNone/>
            </a:pPr>
            <a:r>
              <a:rPr lang="en-US" altLang="ja-JP" dirty="0" smtClean="0">
                <a:solidFill>
                  <a:srgbClr val="00FFFF"/>
                </a:solidFill>
              </a:rPr>
              <a:t>    </a:t>
            </a:r>
            <a:r>
              <a:rPr lang="en-US" altLang="ja-JP" dirty="0" err="1" smtClean="0">
                <a:solidFill>
                  <a:srgbClr val="00FFFF"/>
                </a:solidFill>
              </a:rPr>
              <a:t>aHit</a:t>
            </a:r>
            <a:r>
              <a:rPr lang="en-US" altLang="ja-JP" dirty="0" smtClean="0">
                <a:solidFill>
                  <a:srgbClr val="00FFFF"/>
                </a:solidFill>
              </a:rPr>
              <a:t> = (void *) </a:t>
            </a:r>
            <a:r>
              <a:rPr lang="en-US" altLang="ja-JP" dirty="0" err="1" smtClean="0">
                <a:solidFill>
                  <a:srgbClr val="00FFFF"/>
                </a:solidFill>
              </a:rPr>
              <a:t>MyHitAllocator.MallocSingle</a:t>
            </a:r>
            <a:r>
              <a:rPr lang="en-US" altLang="ja-JP" dirty="0" smtClean="0">
                <a:solidFill>
                  <a:srgbClr val="00FFFF"/>
                </a:solidFill>
              </a:rPr>
              <a:t>();</a:t>
            </a:r>
          </a:p>
          <a:p>
            <a:pPr>
              <a:buNone/>
            </a:pPr>
            <a:r>
              <a:rPr lang="en-US" altLang="ja-JP" dirty="0" smtClean="0">
                <a:solidFill>
                  <a:srgbClr val="00FFFF"/>
                </a:solidFill>
              </a:rPr>
              <a:t>    return </a:t>
            </a:r>
            <a:r>
              <a:rPr lang="en-US" altLang="ja-JP" dirty="0" err="1" smtClean="0">
                <a:solidFill>
                  <a:srgbClr val="00FFFF"/>
                </a:solidFill>
              </a:rPr>
              <a:t>aHit</a:t>
            </a:r>
            <a:r>
              <a:rPr lang="en-US" altLang="ja-JP" dirty="0" smtClean="0">
                <a:solidFill>
                  <a:srgbClr val="00FFFF"/>
                </a:solidFill>
              </a:rPr>
              <a:t>;</a:t>
            </a:r>
          </a:p>
          <a:p>
            <a:pPr>
              <a:buNone/>
            </a:pPr>
            <a:r>
              <a:rPr lang="en-US" altLang="ja-JP" dirty="0" smtClean="0">
                <a:solidFill>
                  <a:srgbClr val="00FFFF"/>
                </a:solidFill>
              </a:rPr>
              <a:t>}</a:t>
            </a:r>
          </a:p>
          <a:p>
            <a:pPr>
              <a:buNone/>
            </a:pPr>
            <a:endParaRPr lang="en-US" altLang="ja-JP" dirty="0" smtClean="0">
              <a:solidFill>
                <a:srgbClr val="00FFFF"/>
              </a:solidFill>
            </a:endParaRPr>
          </a:p>
          <a:p>
            <a:pPr>
              <a:buNone/>
            </a:pPr>
            <a:r>
              <a:rPr lang="en-US" altLang="ja-JP" dirty="0" smtClean="0">
                <a:solidFill>
                  <a:srgbClr val="00FFFF"/>
                </a:solidFill>
              </a:rPr>
              <a:t>inline void </a:t>
            </a:r>
            <a:r>
              <a:rPr lang="en-US" altLang="ja-JP" dirty="0" err="1" smtClean="0">
                <a:solidFill>
                  <a:srgbClr val="00FFFF"/>
                </a:solidFill>
              </a:rPr>
              <a:t>MyHit</a:t>
            </a:r>
            <a:r>
              <a:rPr lang="en-US" altLang="ja-JP" dirty="0" smtClean="0">
                <a:solidFill>
                  <a:srgbClr val="00FFFF"/>
                </a:solidFill>
              </a:rPr>
              <a:t>::operator delete(void *</a:t>
            </a:r>
            <a:r>
              <a:rPr lang="en-US" altLang="ja-JP" dirty="0" err="1" smtClean="0">
                <a:solidFill>
                  <a:srgbClr val="00FFFF"/>
                </a:solidFill>
              </a:rPr>
              <a:t>aHit</a:t>
            </a:r>
            <a:r>
              <a:rPr lang="en-US" altLang="ja-JP" dirty="0" smtClean="0">
                <a:solidFill>
                  <a:srgbClr val="00FFFF"/>
                </a:solidFill>
              </a:rPr>
              <a:t>)</a:t>
            </a:r>
          </a:p>
          <a:p>
            <a:pPr>
              <a:buNone/>
            </a:pPr>
            <a:r>
              <a:rPr lang="en-US" altLang="ja-JP" dirty="0" smtClean="0">
                <a:solidFill>
                  <a:srgbClr val="00FFFF"/>
                </a:solidFill>
              </a:rPr>
              <a:t>{</a:t>
            </a:r>
          </a:p>
          <a:p>
            <a:pPr>
              <a:buNone/>
            </a:pPr>
            <a:r>
              <a:rPr lang="en-US" altLang="ja-JP" dirty="0" smtClean="0">
                <a:solidFill>
                  <a:srgbClr val="00FFFF"/>
                </a:solidFill>
              </a:rPr>
              <a:t>    </a:t>
            </a:r>
            <a:r>
              <a:rPr lang="en-US" altLang="ja-JP" dirty="0" err="1" smtClean="0">
                <a:solidFill>
                  <a:srgbClr val="00FFFF"/>
                </a:solidFill>
              </a:rPr>
              <a:t>MyHitAllocator.FreeSingle</a:t>
            </a:r>
            <a:r>
              <a:rPr lang="en-US" altLang="ja-JP" dirty="0" smtClean="0">
                <a:solidFill>
                  <a:srgbClr val="00FFFF"/>
                </a:solidFill>
              </a:rPr>
              <a:t>((ExN04CalorimeterHit*) </a:t>
            </a:r>
            <a:r>
              <a:rPr lang="en-US" altLang="ja-JP" dirty="0" err="1" smtClean="0">
                <a:solidFill>
                  <a:srgbClr val="00FFFF"/>
                </a:solidFill>
              </a:rPr>
              <a:t>aHit</a:t>
            </a:r>
            <a:r>
              <a:rPr lang="en-US" altLang="ja-JP" dirty="0" smtClean="0">
                <a:solidFill>
                  <a:srgbClr val="00FFFF"/>
                </a:solidFill>
              </a:rPr>
              <a:t>);</a:t>
            </a:r>
          </a:p>
          <a:p>
            <a:pPr>
              <a:buNone/>
            </a:pPr>
            <a:r>
              <a:rPr lang="en-US" altLang="ja-JP" dirty="0" smtClean="0">
                <a:solidFill>
                  <a:srgbClr val="00FFFF"/>
                </a:solidFill>
              </a:rPr>
              <a:t>}</a:t>
            </a:r>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15</a:t>
            </a:fld>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1472" y="1571612"/>
            <a:ext cx="8072494" cy="492922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 2"/>
          <p:cNvSpPr>
            <a:spLocks noGrp="1"/>
          </p:cNvSpPr>
          <p:nvPr>
            <p:ph idx="1"/>
          </p:nvPr>
        </p:nvSpPr>
        <p:spPr>
          <a:xfrm>
            <a:off x="457200" y="1600200"/>
            <a:ext cx="8258204" cy="4972072"/>
          </a:xfrm>
        </p:spPr>
        <p:txBody>
          <a:bodyPr>
            <a:normAutofit fontScale="92500" lnSpcReduction="20000"/>
          </a:bodyPr>
          <a:lstStyle/>
          <a:p>
            <a:pPr lvl="1">
              <a:buNone/>
            </a:pPr>
            <a:r>
              <a:rPr lang="en-US" altLang="ja-JP" dirty="0" smtClean="0"/>
              <a:t>private:</a:t>
            </a:r>
          </a:p>
          <a:p>
            <a:pPr lvl="1">
              <a:buNone/>
            </a:pPr>
            <a:r>
              <a:rPr lang="en-US" altLang="ja-JP" dirty="0" smtClean="0"/>
              <a:t>      G4double </a:t>
            </a:r>
            <a:r>
              <a:rPr lang="en-US" altLang="ja-JP" dirty="0" err="1" smtClean="0"/>
              <a:t>edep</a:t>
            </a:r>
            <a:r>
              <a:rPr lang="en-US" altLang="ja-JP" dirty="0" smtClean="0"/>
              <a:t>;</a:t>
            </a:r>
          </a:p>
          <a:p>
            <a:pPr lvl="1">
              <a:buNone/>
            </a:pPr>
            <a:r>
              <a:rPr lang="en-US" altLang="ja-JP" dirty="0" smtClean="0"/>
              <a:t>      G4ThreeVector pos;</a:t>
            </a:r>
          </a:p>
          <a:p>
            <a:pPr lvl="1">
              <a:buNone/>
            </a:pPr>
            <a:endParaRPr lang="en-US" altLang="ja-JP" dirty="0" smtClean="0"/>
          </a:p>
          <a:p>
            <a:pPr lvl="1">
              <a:buNone/>
            </a:pPr>
            <a:r>
              <a:rPr lang="en-US" altLang="ja-JP" dirty="0" smtClean="0"/>
              <a:t>public:</a:t>
            </a:r>
          </a:p>
          <a:p>
            <a:pPr lvl="1">
              <a:buNone/>
            </a:pPr>
            <a:r>
              <a:rPr lang="en-US" altLang="ja-JP" dirty="0" smtClean="0"/>
              <a:t>      inline void </a:t>
            </a:r>
            <a:r>
              <a:rPr lang="en-US" altLang="ja-JP" dirty="0" err="1" smtClean="0"/>
              <a:t>SetEdep</a:t>
            </a:r>
            <a:r>
              <a:rPr lang="en-US" altLang="ja-JP" dirty="0" smtClean="0"/>
              <a:t>(G4double de)</a:t>
            </a:r>
          </a:p>
          <a:p>
            <a:pPr lvl="1">
              <a:buNone/>
            </a:pPr>
            <a:r>
              <a:rPr lang="en-US" altLang="ja-JP" dirty="0" smtClean="0"/>
              <a:t>      { </a:t>
            </a:r>
            <a:r>
              <a:rPr lang="en-US" altLang="ja-JP" dirty="0" err="1" smtClean="0"/>
              <a:t>edep</a:t>
            </a:r>
            <a:r>
              <a:rPr lang="en-US" altLang="ja-JP" dirty="0" smtClean="0"/>
              <a:t> = de; }</a:t>
            </a:r>
          </a:p>
          <a:p>
            <a:pPr lvl="1">
              <a:buNone/>
            </a:pPr>
            <a:r>
              <a:rPr lang="en-US" altLang="ja-JP" dirty="0" smtClean="0"/>
              <a:t>      inline G4double </a:t>
            </a:r>
            <a:r>
              <a:rPr lang="en-US" altLang="ja-JP" dirty="0" err="1" smtClean="0"/>
              <a:t>GetEdep</a:t>
            </a:r>
            <a:r>
              <a:rPr lang="en-US" altLang="ja-JP" dirty="0" smtClean="0"/>
              <a:t>()</a:t>
            </a:r>
          </a:p>
          <a:p>
            <a:pPr lvl="1">
              <a:buNone/>
            </a:pPr>
            <a:r>
              <a:rPr lang="en-US" altLang="ja-JP" dirty="0" smtClean="0"/>
              <a:t>      { return </a:t>
            </a:r>
            <a:r>
              <a:rPr lang="en-US" altLang="ja-JP" dirty="0" err="1" smtClean="0"/>
              <a:t>edep</a:t>
            </a:r>
            <a:r>
              <a:rPr lang="en-US" altLang="ja-JP" dirty="0" smtClean="0"/>
              <a:t>; }</a:t>
            </a:r>
          </a:p>
          <a:p>
            <a:pPr lvl="1">
              <a:buNone/>
            </a:pPr>
            <a:r>
              <a:rPr lang="en-US" altLang="ja-JP" dirty="0" smtClean="0"/>
              <a:t>      inline void </a:t>
            </a:r>
            <a:r>
              <a:rPr lang="en-US" altLang="ja-JP" dirty="0" err="1" smtClean="0"/>
              <a:t>SetPos</a:t>
            </a:r>
            <a:r>
              <a:rPr lang="en-US" altLang="ja-JP" dirty="0" smtClean="0"/>
              <a:t>(G4ThreeVector xyz)</a:t>
            </a:r>
          </a:p>
          <a:p>
            <a:pPr lvl="1">
              <a:buNone/>
            </a:pPr>
            <a:r>
              <a:rPr lang="en-US" altLang="ja-JP" dirty="0" smtClean="0"/>
              <a:t>      { pos = xyz; }</a:t>
            </a:r>
          </a:p>
          <a:p>
            <a:pPr lvl="1">
              <a:buNone/>
            </a:pPr>
            <a:r>
              <a:rPr lang="en-US" altLang="ja-JP" dirty="0" smtClean="0"/>
              <a:t>      inline G4ThreeVector </a:t>
            </a:r>
            <a:r>
              <a:rPr lang="en-US" altLang="ja-JP" dirty="0" err="1" smtClean="0"/>
              <a:t>GetPos</a:t>
            </a:r>
            <a:r>
              <a:rPr lang="en-US" altLang="ja-JP" dirty="0" smtClean="0"/>
              <a:t>()</a:t>
            </a:r>
          </a:p>
          <a:p>
            <a:pPr lvl="1">
              <a:buNone/>
            </a:pPr>
            <a:r>
              <a:rPr lang="en-US" altLang="ja-JP" dirty="0" smtClean="0"/>
              <a:t>      { return pos; }</a:t>
            </a:r>
            <a:endParaRPr kumimoji="1" lang="ja-JP" altLang="en-US" dirty="0"/>
          </a:p>
        </p:txBody>
      </p:sp>
      <p:sp>
        <p:nvSpPr>
          <p:cNvPr id="8"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 </a:t>
            </a:r>
            <a:br>
              <a:rPr lang="en-US" sz="3200" dirty="0" smtClean="0"/>
            </a:br>
            <a:r>
              <a:rPr lang="en-US" sz="3200" dirty="0" smtClean="0"/>
              <a:t>1. </a:t>
            </a:r>
            <a:r>
              <a:rPr lang="en-US" altLang="ja-JP" sz="3200" dirty="0" smtClean="0">
                <a:ea typeface="ＭＳ Ｐゴシック" charset="-128"/>
              </a:rPr>
              <a:t>Implementation of Hit(3) </a:t>
            </a:r>
            <a:r>
              <a:rPr lang="en-US" altLang="ja-JP" sz="3200" dirty="0" err="1" smtClean="0">
                <a:ea typeface="ＭＳ Ｐゴシック" charset="-128"/>
              </a:rPr>
              <a:t>MyHit.hh</a:t>
            </a:r>
            <a:endParaRPr kumimoji="1" lang="ja-JP" altLang="en-US" sz="3200" dirty="0"/>
          </a:p>
        </p:txBody>
      </p:sp>
      <p:sp>
        <p:nvSpPr>
          <p:cNvPr id="9" name="スライド番号プレースホルダ 8"/>
          <p:cNvSpPr>
            <a:spLocks noGrp="1"/>
          </p:cNvSpPr>
          <p:nvPr>
            <p:ph type="sldNum" sz="quarter" idx="12"/>
          </p:nvPr>
        </p:nvSpPr>
        <p:spPr/>
        <p:txBody>
          <a:bodyPr/>
          <a:lstStyle/>
          <a:p>
            <a:fld id="{1CF1474F-068A-47E2-9E85-668CDFD28C9D}" type="slidenum">
              <a:rPr kumimoji="1" lang="ja-JP" altLang="en-US" smtClean="0"/>
              <a:pPr/>
              <a:t>16</a:t>
            </a:fld>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28596" y="1428736"/>
            <a:ext cx="8215370" cy="54292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 </a:t>
            </a:r>
            <a:br>
              <a:rPr lang="en-US" sz="3200" dirty="0" smtClean="0"/>
            </a:br>
            <a:r>
              <a:rPr lang="en-US" sz="3200" dirty="0" smtClean="0"/>
              <a:t>1. </a:t>
            </a:r>
            <a:r>
              <a:rPr lang="en-US" altLang="ja-JP" sz="3200" dirty="0" smtClean="0">
                <a:ea typeface="ＭＳ Ｐゴシック" charset="-128"/>
              </a:rPr>
              <a:t>Implementation of Hit(4) MyHit.cc</a:t>
            </a:r>
            <a:endParaRPr kumimoji="1" lang="ja-JP" altLang="en-US" sz="3200" dirty="0"/>
          </a:p>
        </p:txBody>
      </p:sp>
      <p:sp>
        <p:nvSpPr>
          <p:cNvPr id="3" name="コンテンツ プレースホルダ 2"/>
          <p:cNvSpPr>
            <a:spLocks noGrp="1"/>
          </p:cNvSpPr>
          <p:nvPr>
            <p:ph idx="1"/>
          </p:nvPr>
        </p:nvSpPr>
        <p:spPr>
          <a:xfrm>
            <a:off x="642910" y="1600200"/>
            <a:ext cx="8072494" cy="5257800"/>
          </a:xfrm>
        </p:spPr>
        <p:txBody>
          <a:bodyPr>
            <a:noAutofit/>
          </a:bodyPr>
          <a:lstStyle/>
          <a:p>
            <a:pPr>
              <a:lnSpc>
                <a:spcPct val="75000"/>
              </a:lnSpc>
              <a:buNone/>
            </a:pPr>
            <a:r>
              <a:rPr lang="en-US" altLang="ja-JP" sz="1800" dirty="0" smtClean="0">
                <a:solidFill>
                  <a:srgbClr val="00FFFF"/>
                </a:solidFill>
              </a:rPr>
              <a:t>G4Allocator&lt;</a:t>
            </a:r>
            <a:r>
              <a:rPr lang="en-US" altLang="ja-JP" sz="1800" dirty="0" err="1" smtClean="0">
                <a:solidFill>
                  <a:srgbClr val="00FFFF"/>
                </a:solidFill>
              </a:rPr>
              <a:t>MyHit</a:t>
            </a:r>
            <a:r>
              <a:rPr lang="en-US" altLang="ja-JP" sz="1800" dirty="0" smtClean="0">
                <a:solidFill>
                  <a:srgbClr val="00FFFF"/>
                </a:solidFill>
              </a:rPr>
              <a:t>&gt; </a:t>
            </a:r>
            <a:r>
              <a:rPr lang="en-US" altLang="ja-JP" sz="1800" dirty="0" err="1" smtClean="0">
                <a:solidFill>
                  <a:srgbClr val="00FFFF"/>
                </a:solidFill>
              </a:rPr>
              <a:t>MyHitAllocator</a:t>
            </a:r>
            <a:r>
              <a:rPr lang="en-US" altLang="ja-JP" sz="1800" dirty="0" smtClean="0">
                <a:solidFill>
                  <a:srgbClr val="00FFFF"/>
                </a:solidFill>
              </a:rPr>
              <a:t>;</a:t>
            </a:r>
          </a:p>
          <a:p>
            <a:pPr>
              <a:lnSpc>
                <a:spcPct val="75000"/>
              </a:lnSpc>
              <a:buNone/>
            </a:pPr>
            <a:endParaRPr lang="en-US" altLang="ja-JP" sz="1800" dirty="0" smtClean="0"/>
          </a:p>
          <a:p>
            <a:pPr>
              <a:lnSpc>
                <a:spcPct val="75000"/>
              </a:lnSpc>
              <a:buNone/>
            </a:pPr>
            <a:r>
              <a:rPr lang="en-US" altLang="ja-JP" sz="1800" dirty="0" err="1" smtClean="0"/>
              <a:t>MyHit</a:t>
            </a:r>
            <a:r>
              <a:rPr lang="en-US" altLang="ja-JP" sz="1800" dirty="0" smtClean="0"/>
              <a:t>::</a:t>
            </a:r>
            <a:r>
              <a:rPr lang="en-US" altLang="ja-JP" sz="1800" dirty="0" err="1" smtClean="0"/>
              <a:t>MyHit</a:t>
            </a:r>
            <a:r>
              <a:rPr lang="en-US" altLang="ja-JP" sz="1800" dirty="0" smtClean="0"/>
              <a:t>() {}</a:t>
            </a:r>
          </a:p>
          <a:p>
            <a:pPr>
              <a:lnSpc>
                <a:spcPct val="75000"/>
              </a:lnSpc>
              <a:buNone/>
            </a:pPr>
            <a:r>
              <a:rPr lang="en-US" altLang="ja-JP" sz="1800" dirty="0" err="1" smtClean="0"/>
              <a:t>MyHit</a:t>
            </a:r>
            <a:r>
              <a:rPr lang="en-US" altLang="ja-JP" sz="1800" dirty="0" smtClean="0"/>
              <a:t>::</a:t>
            </a:r>
            <a:r>
              <a:rPr lang="en-US" altLang="ja-JP" sz="1800" dirty="0" err="1" smtClean="0"/>
              <a:t>MyHit</a:t>
            </a:r>
            <a:r>
              <a:rPr lang="en-US" altLang="ja-JP" sz="1800" dirty="0" smtClean="0"/>
              <a:t>() {}</a:t>
            </a:r>
          </a:p>
          <a:p>
            <a:pPr>
              <a:lnSpc>
                <a:spcPct val="75000"/>
              </a:lnSpc>
              <a:buNone/>
            </a:pPr>
            <a:endParaRPr lang="en-US" altLang="ja-JP" sz="1800" dirty="0" smtClean="0"/>
          </a:p>
          <a:p>
            <a:pPr>
              <a:lnSpc>
                <a:spcPct val="75000"/>
              </a:lnSpc>
              <a:buNone/>
            </a:pPr>
            <a:r>
              <a:rPr lang="en-US" altLang="ja-JP" sz="1800" dirty="0" smtClean="0"/>
              <a:t>ExN02TrackerHit::ExN02TrackerHit(const ExN02TrackerHit&amp; right)</a:t>
            </a:r>
          </a:p>
          <a:p>
            <a:pPr>
              <a:lnSpc>
                <a:spcPct val="75000"/>
              </a:lnSpc>
              <a:buNone/>
            </a:pPr>
            <a:r>
              <a:rPr lang="en-US" altLang="ja-JP" sz="1800" dirty="0" smtClean="0"/>
              <a:t>  : G4VHit() {</a:t>
            </a:r>
          </a:p>
          <a:p>
            <a:pPr>
              <a:lnSpc>
                <a:spcPct val="75000"/>
              </a:lnSpc>
              <a:buNone/>
            </a:pPr>
            <a:r>
              <a:rPr lang="en-US" altLang="ja-JP" sz="1800" dirty="0" smtClean="0"/>
              <a:t>    </a:t>
            </a:r>
            <a:r>
              <a:rPr lang="en-US" altLang="ja-JP" sz="1800" dirty="0" err="1" smtClean="0"/>
              <a:t>edep</a:t>
            </a:r>
            <a:r>
              <a:rPr lang="en-US" altLang="ja-JP" sz="1800" dirty="0" smtClean="0"/>
              <a:t>      = </a:t>
            </a:r>
            <a:r>
              <a:rPr lang="en-US" altLang="ja-JP" sz="1800" dirty="0" err="1" smtClean="0"/>
              <a:t>right.edep</a:t>
            </a:r>
            <a:r>
              <a:rPr lang="en-US" altLang="ja-JP" sz="1800" dirty="0" smtClean="0"/>
              <a:t>;</a:t>
            </a:r>
          </a:p>
          <a:p>
            <a:pPr>
              <a:lnSpc>
                <a:spcPct val="75000"/>
              </a:lnSpc>
              <a:buNone/>
            </a:pPr>
            <a:r>
              <a:rPr lang="en-US" altLang="ja-JP" sz="1800" dirty="0" smtClean="0"/>
              <a:t>    pos        = right.pos;</a:t>
            </a:r>
          </a:p>
          <a:p>
            <a:pPr>
              <a:lnSpc>
                <a:spcPct val="75000"/>
              </a:lnSpc>
              <a:buNone/>
            </a:pPr>
            <a:r>
              <a:rPr lang="en-US" altLang="ja-JP" sz="1800" dirty="0" smtClean="0"/>
              <a:t>}</a:t>
            </a:r>
          </a:p>
          <a:p>
            <a:pPr>
              <a:lnSpc>
                <a:spcPct val="75000"/>
              </a:lnSpc>
              <a:buNone/>
            </a:pPr>
            <a:endParaRPr lang="en-US" altLang="ja-JP" sz="1800" dirty="0" smtClean="0"/>
          </a:p>
          <a:p>
            <a:pPr>
              <a:lnSpc>
                <a:spcPct val="75000"/>
              </a:lnSpc>
              <a:buNone/>
            </a:pPr>
            <a:r>
              <a:rPr lang="en-US" altLang="ja-JP" sz="1800" dirty="0" smtClean="0"/>
              <a:t>const </a:t>
            </a:r>
            <a:r>
              <a:rPr lang="en-US" altLang="ja-JP" sz="1800" dirty="0" err="1" smtClean="0"/>
              <a:t>MyHit</a:t>
            </a:r>
            <a:r>
              <a:rPr lang="en-US" altLang="ja-JP" sz="1800" dirty="0" smtClean="0"/>
              <a:t>&amp; </a:t>
            </a:r>
            <a:r>
              <a:rPr lang="en-US" altLang="ja-JP" sz="1800" dirty="0" err="1" smtClean="0"/>
              <a:t>MyHit</a:t>
            </a:r>
            <a:r>
              <a:rPr lang="en-US" altLang="ja-JP" sz="1800" dirty="0" smtClean="0"/>
              <a:t>::operator=(const </a:t>
            </a:r>
            <a:r>
              <a:rPr lang="en-US" altLang="ja-JP" sz="1800" dirty="0" err="1" smtClean="0"/>
              <a:t>MyHit</a:t>
            </a:r>
            <a:r>
              <a:rPr lang="en-US" altLang="ja-JP" sz="1800" dirty="0" smtClean="0"/>
              <a:t>&amp; right) {</a:t>
            </a:r>
          </a:p>
          <a:p>
            <a:pPr>
              <a:lnSpc>
                <a:spcPct val="75000"/>
              </a:lnSpc>
              <a:buNone/>
            </a:pPr>
            <a:r>
              <a:rPr lang="en-US" altLang="ja-JP" sz="1800" dirty="0" smtClean="0"/>
              <a:t>    </a:t>
            </a:r>
            <a:r>
              <a:rPr lang="en-US" altLang="ja-JP" sz="1800" dirty="0" err="1" smtClean="0"/>
              <a:t>edep</a:t>
            </a:r>
            <a:r>
              <a:rPr lang="en-US" altLang="ja-JP" sz="1800" dirty="0" smtClean="0"/>
              <a:t>      = </a:t>
            </a:r>
            <a:r>
              <a:rPr lang="en-US" altLang="ja-JP" sz="1800" dirty="0" err="1" smtClean="0"/>
              <a:t>right.edep</a:t>
            </a:r>
            <a:r>
              <a:rPr lang="en-US" altLang="ja-JP" sz="1800" dirty="0" smtClean="0"/>
              <a:t>;</a:t>
            </a:r>
          </a:p>
          <a:p>
            <a:pPr>
              <a:lnSpc>
                <a:spcPct val="75000"/>
              </a:lnSpc>
              <a:buNone/>
            </a:pPr>
            <a:r>
              <a:rPr lang="en-US" altLang="ja-JP" sz="1800" dirty="0" smtClean="0"/>
              <a:t>    pos        = right.pos;</a:t>
            </a:r>
          </a:p>
          <a:p>
            <a:pPr>
              <a:lnSpc>
                <a:spcPct val="75000"/>
              </a:lnSpc>
              <a:buNone/>
            </a:pPr>
            <a:r>
              <a:rPr lang="en-US" altLang="ja-JP" sz="1800" dirty="0" smtClean="0"/>
              <a:t>    return *this;</a:t>
            </a:r>
          </a:p>
          <a:p>
            <a:pPr>
              <a:lnSpc>
                <a:spcPct val="75000"/>
              </a:lnSpc>
              <a:buNone/>
            </a:pPr>
            <a:r>
              <a:rPr lang="en-US" altLang="ja-JP" sz="1800" dirty="0" smtClean="0"/>
              <a:t>}</a:t>
            </a:r>
          </a:p>
          <a:p>
            <a:pPr>
              <a:lnSpc>
                <a:spcPct val="75000"/>
              </a:lnSpc>
              <a:buNone/>
            </a:pPr>
            <a:endParaRPr lang="en-US" altLang="ja-JP" sz="1800" dirty="0" smtClean="0"/>
          </a:p>
          <a:p>
            <a:pPr>
              <a:lnSpc>
                <a:spcPct val="75000"/>
              </a:lnSpc>
              <a:buNone/>
            </a:pPr>
            <a:r>
              <a:rPr lang="en-US" altLang="ja-JP" sz="1800" dirty="0" smtClean="0"/>
              <a:t>G4int </a:t>
            </a:r>
            <a:r>
              <a:rPr lang="en-US" altLang="ja-JP" sz="1800" dirty="0" err="1" smtClean="0"/>
              <a:t>MyHit</a:t>
            </a:r>
            <a:r>
              <a:rPr lang="en-US" altLang="ja-JP" sz="1800" dirty="0" smtClean="0"/>
              <a:t>::operator==(const </a:t>
            </a:r>
            <a:r>
              <a:rPr lang="en-US" altLang="ja-JP" sz="1800" dirty="0" err="1" smtClean="0"/>
              <a:t>MyHit</a:t>
            </a:r>
            <a:r>
              <a:rPr lang="en-US" altLang="ja-JP" sz="1800" dirty="0" smtClean="0"/>
              <a:t>&amp; right) const {</a:t>
            </a:r>
          </a:p>
          <a:p>
            <a:pPr>
              <a:lnSpc>
                <a:spcPct val="75000"/>
              </a:lnSpc>
              <a:buNone/>
            </a:pPr>
            <a:r>
              <a:rPr lang="en-US" altLang="ja-JP" sz="1800" dirty="0" smtClean="0"/>
              <a:t>    return (this == &amp;right) ? 1 : 0;</a:t>
            </a:r>
          </a:p>
          <a:p>
            <a:pPr>
              <a:lnSpc>
                <a:spcPct val="75000"/>
              </a:lnSpc>
              <a:buNone/>
            </a:pPr>
            <a:r>
              <a:rPr lang="en-US" altLang="ja-JP" sz="1800" dirty="0" smtClean="0"/>
              <a:t>}</a:t>
            </a:r>
            <a:endParaRPr kumimoji="1" lang="ja-JP" altLang="en-US" sz="1800"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17</a:t>
            </a:fld>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1472" y="2071678"/>
            <a:ext cx="8072494" cy="478632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a:t>
            </a:r>
            <a:br>
              <a:rPr lang="en-US" sz="3200" dirty="0" smtClean="0"/>
            </a:br>
            <a:r>
              <a:rPr lang="en-US" sz="3200" dirty="0" smtClean="0"/>
              <a:t>2. </a:t>
            </a:r>
            <a:r>
              <a:rPr lang="en-US" altLang="ja-JP" sz="3200" dirty="0" smtClean="0">
                <a:ea typeface="ＭＳ Ｐゴシック" charset="-128"/>
              </a:rPr>
              <a:t>Implementation of Sensitive Detector(1)</a:t>
            </a:r>
            <a:endParaRPr kumimoji="1" lang="ja-JP" altLang="en-US" sz="3200" dirty="0"/>
          </a:p>
        </p:txBody>
      </p:sp>
      <p:sp>
        <p:nvSpPr>
          <p:cNvPr id="3" name="コンテンツ プレースホルダ 2"/>
          <p:cNvSpPr>
            <a:spLocks noGrp="1"/>
          </p:cNvSpPr>
          <p:nvPr>
            <p:ph idx="1"/>
          </p:nvPr>
        </p:nvSpPr>
        <p:spPr>
          <a:xfrm>
            <a:off x="457200" y="1600200"/>
            <a:ext cx="8686800" cy="5257800"/>
          </a:xfrm>
        </p:spPr>
        <p:txBody>
          <a:bodyPr>
            <a:normAutofit fontScale="55000" lnSpcReduction="20000"/>
          </a:bodyPr>
          <a:lstStyle/>
          <a:p>
            <a:r>
              <a:rPr lang="en-US" altLang="ja-JP" sz="3300" dirty="0" smtClean="0"/>
              <a:t>Sensitive detector is a user-defined class derived from G4VSensitiveDetector.</a:t>
            </a:r>
          </a:p>
          <a:p>
            <a:endParaRPr lang="en-US" altLang="ja-JP" dirty="0" smtClean="0"/>
          </a:p>
          <a:p>
            <a:pPr lvl="1">
              <a:buNone/>
            </a:pPr>
            <a:r>
              <a:rPr lang="en-US" altLang="ja-JP" sz="3300" dirty="0" smtClean="0"/>
              <a:t>#include "G4VSensitiveDetector.hh"</a:t>
            </a:r>
          </a:p>
          <a:p>
            <a:pPr lvl="1">
              <a:buNone/>
            </a:pPr>
            <a:r>
              <a:rPr lang="en-US" altLang="ja-JP" sz="3300" dirty="0" smtClean="0"/>
              <a:t>#include "</a:t>
            </a:r>
            <a:r>
              <a:rPr lang="en-US" altLang="ja-JP" sz="3300" dirty="0" err="1" smtClean="0">
                <a:solidFill>
                  <a:srgbClr val="FFFF00"/>
                </a:solidFill>
              </a:rPr>
              <a:t>MyHit.hh</a:t>
            </a:r>
            <a:r>
              <a:rPr lang="en-US" altLang="ja-JP" sz="3300" dirty="0" smtClean="0"/>
              <a:t>"</a:t>
            </a:r>
          </a:p>
          <a:p>
            <a:pPr lvl="1">
              <a:buNone/>
            </a:pPr>
            <a:r>
              <a:rPr lang="en-US" altLang="ja-JP" sz="3300" dirty="0" smtClean="0"/>
              <a:t>class G4Step;</a:t>
            </a:r>
          </a:p>
          <a:p>
            <a:pPr lvl="1">
              <a:buNone/>
            </a:pPr>
            <a:r>
              <a:rPr lang="en-US" altLang="ja-JP" sz="3300" dirty="0" smtClean="0"/>
              <a:t>class G4HCofThisEvent;</a:t>
            </a:r>
          </a:p>
          <a:p>
            <a:pPr lvl="1">
              <a:buNone/>
            </a:pPr>
            <a:r>
              <a:rPr lang="en-US" altLang="ja-JP" sz="3300" dirty="0" smtClean="0">
                <a:solidFill>
                  <a:srgbClr val="FFFF00"/>
                </a:solidFill>
              </a:rPr>
              <a:t>class </a:t>
            </a:r>
            <a:r>
              <a:rPr lang="en-US" altLang="ja-JP" sz="3300" dirty="0" err="1" smtClean="0">
                <a:solidFill>
                  <a:srgbClr val="FFFF00"/>
                </a:solidFill>
              </a:rPr>
              <a:t>MyDetector</a:t>
            </a:r>
            <a:r>
              <a:rPr lang="en-US" altLang="ja-JP" sz="3300" dirty="0" smtClean="0">
                <a:solidFill>
                  <a:srgbClr val="FFFF00"/>
                </a:solidFill>
              </a:rPr>
              <a:t> : public G4VSensitiveDetector</a:t>
            </a:r>
          </a:p>
          <a:p>
            <a:pPr lvl="1">
              <a:buNone/>
            </a:pPr>
            <a:r>
              <a:rPr lang="en-US" altLang="ja-JP" sz="3300" dirty="0" smtClean="0"/>
              <a:t>{</a:t>
            </a:r>
          </a:p>
          <a:p>
            <a:pPr lvl="1">
              <a:buNone/>
            </a:pPr>
            <a:r>
              <a:rPr lang="en-US" altLang="ja-JP" sz="3300" dirty="0" smtClean="0"/>
              <a:t>  public:</a:t>
            </a:r>
          </a:p>
          <a:p>
            <a:pPr lvl="1">
              <a:buNone/>
            </a:pPr>
            <a:r>
              <a:rPr lang="en-US" altLang="ja-JP" sz="3300" dirty="0" smtClean="0"/>
              <a:t>      </a:t>
            </a:r>
            <a:r>
              <a:rPr lang="en-US" altLang="ja-JP" sz="3300" dirty="0" err="1" smtClean="0">
                <a:solidFill>
                  <a:srgbClr val="00FF00"/>
                </a:solidFill>
              </a:rPr>
              <a:t>MyDetector</a:t>
            </a:r>
            <a:r>
              <a:rPr lang="en-US" altLang="ja-JP" sz="3300" dirty="0" smtClean="0"/>
              <a:t>(G4String name);</a:t>
            </a:r>
          </a:p>
          <a:p>
            <a:pPr lvl="1">
              <a:buNone/>
            </a:pPr>
            <a:r>
              <a:rPr lang="en-US" altLang="ja-JP" sz="3300" dirty="0" smtClean="0"/>
              <a:t>      virtual ~</a:t>
            </a:r>
            <a:r>
              <a:rPr lang="en-US" altLang="ja-JP" sz="3300" dirty="0" err="1" smtClean="0"/>
              <a:t>MyDetector</a:t>
            </a:r>
            <a:r>
              <a:rPr lang="en-US" altLang="ja-JP" sz="3300" dirty="0" smtClean="0"/>
              <a:t>();</a:t>
            </a:r>
          </a:p>
          <a:p>
            <a:pPr lvl="1">
              <a:buNone/>
            </a:pPr>
            <a:r>
              <a:rPr lang="en-US" altLang="ja-JP" sz="3300" dirty="0" smtClean="0"/>
              <a:t>      </a:t>
            </a:r>
            <a:r>
              <a:rPr lang="en-US" altLang="ja-JP" sz="3300" dirty="0" smtClean="0">
                <a:solidFill>
                  <a:srgbClr val="FFFF00"/>
                </a:solidFill>
              </a:rPr>
              <a:t>virtual void </a:t>
            </a:r>
            <a:r>
              <a:rPr lang="en-US" altLang="ja-JP" sz="3300" dirty="0" smtClean="0">
                <a:solidFill>
                  <a:srgbClr val="00FF00"/>
                </a:solidFill>
              </a:rPr>
              <a:t>Initialize(G4HCofThisEvent*HCE</a:t>
            </a:r>
            <a:r>
              <a:rPr lang="en-US" altLang="ja-JP" sz="3300" dirty="0" smtClean="0">
                <a:solidFill>
                  <a:srgbClr val="FFFF00"/>
                </a:solidFill>
              </a:rPr>
              <a:t>);</a:t>
            </a:r>
          </a:p>
          <a:p>
            <a:pPr lvl="1">
              <a:buNone/>
            </a:pPr>
            <a:r>
              <a:rPr lang="en-US" altLang="ja-JP" sz="3300" dirty="0" smtClean="0">
                <a:solidFill>
                  <a:srgbClr val="FFFF00"/>
                </a:solidFill>
              </a:rPr>
              <a:t>      virtual G4bool </a:t>
            </a:r>
            <a:r>
              <a:rPr lang="en-US" altLang="ja-JP" sz="3300" dirty="0" err="1" smtClean="0">
                <a:solidFill>
                  <a:srgbClr val="00FF00"/>
                </a:solidFill>
              </a:rPr>
              <a:t>ProcessHits</a:t>
            </a:r>
            <a:r>
              <a:rPr lang="en-US" altLang="ja-JP" sz="3300" dirty="0" smtClean="0">
                <a:solidFill>
                  <a:srgbClr val="00FF00"/>
                </a:solidFill>
              </a:rPr>
              <a:t>(G4Step*</a:t>
            </a:r>
            <a:r>
              <a:rPr lang="en-US" altLang="ja-JP" sz="3300" dirty="0" err="1" smtClean="0">
                <a:solidFill>
                  <a:srgbClr val="00FF00"/>
                </a:solidFill>
              </a:rPr>
              <a:t>aStep</a:t>
            </a:r>
            <a:r>
              <a:rPr lang="en-US" altLang="ja-JP" sz="3300" dirty="0" smtClean="0">
                <a:solidFill>
                  <a:srgbClr val="FFFF00"/>
                </a:solidFill>
              </a:rPr>
              <a:t>, </a:t>
            </a:r>
          </a:p>
          <a:p>
            <a:pPr lvl="1">
              <a:buNone/>
            </a:pPr>
            <a:r>
              <a:rPr lang="en-US" altLang="ja-JP" sz="3300" dirty="0" smtClean="0">
                <a:solidFill>
                  <a:srgbClr val="FFFF00"/>
                </a:solidFill>
              </a:rPr>
              <a:t>                           		</a:t>
            </a:r>
            <a:r>
              <a:rPr lang="en-US" altLang="ja-JP" sz="3300" dirty="0" smtClean="0">
                <a:solidFill>
                  <a:srgbClr val="00FF00"/>
                </a:solidFill>
              </a:rPr>
              <a:t>G4TouchableHistory*</a:t>
            </a:r>
            <a:r>
              <a:rPr lang="en-US" altLang="ja-JP" sz="3300" dirty="0" err="1" smtClean="0">
                <a:solidFill>
                  <a:srgbClr val="00FF00"/>
                </a:solidFill>
              </a:rPr>
              <a:t>ROhist</a:t>
            </a:r>
            <a:r>
              <a:rPr lang="en-US" altLang="ja-JP" sz="3300" dirty="0" smtClean="0">
                <a:solidFill>
                  <a:srgbClr val="FFFF00"/>
                </a:solidFill>
              </a:rPr>
              <a:t>);</a:t>
            </a:r>
          </a:p>
          <a:p>
            <a:pPr lvl="1">
              <a:buNone/>
            </a:pPr>
            <a:r>
              <a:rPr lang="en-US" altLang="ja-JP" sz="3300" dirty="0" smtClean="0">
                <a:solidFill>
                  <a:srgbClr val="FFFF00"/>
                </a:solidFill>
              </a:rPr>
              <a:t>      virtual void </a:t>
            </a:r>
            <a:r>
              <a:rPr lang="en-US" altLang="ja-JP" sz="3300" dirty="0" err="1" smtClean="0">
                <a:solidFill>
                  <a:srgbClr val="00FF00"/>
                </a:solidFill>
              </a:rPr>
              <a:t>EndOfEvent</a:t>
            </a:r>
            <a:r>
              <a:rPr lang="en-US" altLang="ja-JP" sz="3300" dirty="0" smtClean="0">
                <a:solidFill>
                  <a:srgbClr val="00FF00"/>
                </a:solidFill>
              </a:rPr>
              <a:t>(G4HCofThisEvent*HCE</a:t>
            </a:r>
            <a:r>
              <a:rPr lang="en-US" altLang="ja-JP" sz="3300" dirty="0" smtClean="0">
                <a:solidFill>
                  <a:srgbClr val="FFFF00"/>
                </a:solidFill>
              </a:rPr>
              <a:t>);</a:t>
            </a:r>
          </a:p>
          <a:p>
            <a:pPr lvl="1">
              <a:buNone/>
            </a:pPr>
            <a:r>
              <a:rPr lang="en-US" altLang="ja-JP" sz="3300" dirty="0" smtClean="0"/>
              <a:t>  private:</a:t>
            </a:r>
          </a:p>
          <a:p>
            <a:pPr lvl="1">
              <a:buNone/>
            </a:pPr>
            <a:r>
              <a:rPr lang="en-US" altLang="ja-JP" sz="3300" dirty="0" smtClean="0">
                <a:solidFill>
                  <a:srgbClr val="FFFF00"/>
                </a:solidFill>
              </a:rPr>
              <a:t>      </a:t>
            </a:r>
            <a:r>
              <a:rPr lang="en-US" altLang="ja-JP" sz="3300" dirty="0" err="1" smtClean="0">
                <a:solidFill>
                  <a:srgbClr val="FFFF00"/>
                </a:solidFill>
              </a:rPr>
              <a:t>MyHitsCollection</a:t>
            </a:r>
            <a:r>
              <a:rPr lang="en-US" altLang="ja-JP" sz="3300" dirty="0" smtClean="0">
                <a:solidFill>
                  <a:srgbClr val="FFFF00"/>
                </a:solidFill>
              </a:rPr>
              <a:t> * </a:t>
            </a:r>
            <a:r>
              <a:rPr lang="en-US" altLang="ja-JP" sz="3300" dirty="0" err="1" smtClean="0">
                <a:solidFill>
                  <a:srgbClr val="FFFF00"/>
                </a:solidFill>
              </a:rPr>
              <a:t>hitsCollection</a:t>
            </a:r>
            <a:r>
              <a:rPr lang="en-US" altLang="ja-JP" sz="3300" dirty="0" smtClean="0">
                <a:solidFill>
                  <a:srgbClr val="FFFF00"/>
                </a:solidFill>
              </a:rPr>
              <a:t>;</a:t>
            </a:r>
          </a:p>
          <a:p>
            <a:pPr lvl="1">
              <a:buNone/>
            </a:pPr>
            <a:r>
              <a:rPr lang="en-US" altLang="ja-JP" sz="3300" dirty="0" smtClean="0">
                <a:solidFill>
                  <a:srgbClr val="FFFF00"/>
                </a:solidFill>
              </a:rPr>
              <a:t>      G4int </a:t>
            </a:r>
            <a:r>
              <a:rPr lang="en-US" altLang="ja-JP" sz="3300" dirty="0" err="1" smtClean="0">
                <a:solidFill>
                  <a:srgbClr val="FFFF00"/>
                </a:solidFill>
              </a:rPr>
              <a:t>collectionID</a:t>
            </a:r>
            <a:r>
              <a:rPr lang="en-US" altLang="ja-JP" sz="3300" dirty="0" smtClean="0">
                <a:solidFill>
                  <a:srgbClr val="FFFF00"/>
                </a:solidFill>
              </a:rPr>
              <a:t>;</a:t>
            </a:r>
          </a:p>
          <a:p>
            <a:pPr lvl="1">
              <a:buNone/>
            </a:pPr>
            <a:r>
              <a:rPr lang="en-US" altLang="ja-JP" sz="3300" dirty="0" smtClean="0"/>
              <a:t>};</a:t>
            </a:r>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18</a:t>
            </a:fld>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1472" y="1357298"/>
            <a:ext cx="8072494" cy="22860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Autofit/>
          </a:bodyPr>
          <a:lstStyle/>
          <a:p>
            <a:r>
              <a:rPr lang="en-US" sz="3200" dirty="0" smtClean="0"/>
              <a:t>IV. How to describe detector sensitivity</a:t>
            </a:r>
            <a:r>
              <a:rPr lang="ja-JP" altLang="en-US" sz="3200" dirty="0" smtClean="0"/>
              <a:t/>
            </a:r>
            <a:br>
              <a:rPr lang="ja-JP" altLang="en-US" sz="3200" dirty="0" smtClean="0"/>
            </a:br>
            <a:r>
              <a:rPr lang="en-US" altLang="ja-JP" sz="3200" dirty="0" smtClean="0"/>
              <a:t>2. </a:t>
            </a:r>
            <a:r>
              <a:rPr lang="en-US" altLang="ja-JP" sz="3200" dirty="0" smtClean="0">
                <a:ea typeface="ＭＳ Ｐゴシック" charset="-128"/>
              </a:rPr>
              <a:t>Implementation of Sensitive Detector(2)</a:t>
            </a:r>
            <a:endParaRPr kumimoji="1" lang="ja-JP" altLang="en-US" sz="3200" dirty="0"/>
          </a:p>
        </p:txBody>
      </p:sp>
      <p:sp>
        <p:nvSpPr>
          <p:cNvPr id="3" name="コンテンツ プレースホルダ 2"/>
          <p:cNvSpPr>
            <a:spLocks noGrp="1"/>
          </p:cNvSpPr>
          <p:nvPr>
            <p:ph idx="1"/>
          </p:nvPr>
        </p:nvSpPr>
        <p:spPr/>
        <p:txBody>
          <a:bodyPr>
            <a:normAutofit fontScale="77500" lnSpcReduction="20000"/>
          </a:bodyPr>
          <a:lstStyle/>
          <a:p>
            <a:pPr lvl="1">
              <a:buNone/>
            </a:pPr>
            <a:r>
              <a:rPr lang="en-US" altLang="ja-JP" dirty="0" err="1" smtClean="0"/>
              <a:t>MyDetector</a:t>
            </a:r>
            <a:r>
              <a:rPr lang="en-US" altLang="ja-JP" dirty="0" smtClean="0"/>
              <a:t>::</a:t>
            </a:r>
            <a:r>
              <a:rPr lang="en-US" altLang="ja-JP" dirty="0" err="1" smtClean="0">
                <a:solidFill>
                  <a:srgbClr val="FFFF00"/>
                </a:solidFill>
              </a:rPr>
              <a:t>MyDetector</a:t>
            </a:r>
            <a:r>
              <a:rPr lang="en-US" altLang="ja-JP" dirty="0" smtClean="0"/>
              <a:t>(G4String </a:t>
            </a:r>
            <a:r>
              <a:rPr lang="en-US" altLang="ja-JP" dirty="0" err="1" smtClean="0"/>
              <a:t>detector_name</a:t>
            </a:r>
            <a:r>
              <a:rPr lang="en-US" altLang="ja-JP" dirty="0" smtClean="0"/>
              <a:t>)</a:t>
            </a:r>
          </a:p>
          <a:p>
            <a:pPr lvl="1">
              <a:buNone/>
            </a:pPr>
            <a:r>
              <a:rPr lang="en-US" altLang="ja-JP" dirty="0" smtClean="0"/>
              <a:t>               :G4VSensitiveDetector(</a:t>
            </a:r>
            <a:r>
              <a:rPr lang="en-US" altLang="ja-JP" dirty="0" err="1" smtClean="0"/>
              <a:t>detector_name</a:t>
            </a:r>
            <a:r>
              <a:rPr lang="en-US" altLang="ja-JP" dirty="0" smtClean="0"/>
              <a:t>),</a:t>
            </a:r>
          </a:p>
          <a:p>
            <a:pPr lvl="1">
              <a:buNone/>
            </a:pPr>
            <a:r>
              <a:rPr lang="en-US" altLang="ja-JP" dirty="0" smtClean="0"/>
              <a:t>                </a:t>
            </a:r>
            <a:r>
              <a:rPr lang="en-US" altLang="ja-JP" dirty="0" err="1" smtClean="0"/>
              <a:t>collectionID</a:t>
            </a:r>
            <a:r>
              <a:rPr lang="en-US" altLang="ja-JP" dirty="0" smtClean="0"/>
              <a:t>(-1)</a:t>
            </a:r>
          </a:p>
          <a:p>
            <a:pPr lvl="1">
              <a:buNone/>
            </a:pPr>
            <a:r>
              <a:rPr lang="en-US" altLang="ja-JP" dirty="0" smtClean="0"/>
              <a:t>{</a:t>
            </a:r>
          </a:p>
          <a:p>
            <a:pPr lvl="1">
              <a:buNone/>
            </a:pPr>
            <a:r>
              <a:rPr lang="en-US" altLang="ja-JP" dirty="0" smtClean="0">
                <a:solidFill>
                  <a:srgbClr val="FFFF00"/>
                </a:solidFill>
              </a:rPr>
              <a:t>  </a:t>
            </a:r>
            <a:r>
              <a:rPr lang="en-US" altLang="ja-JP" dirty="0" err="1" smtClean="0">
                <a:solidFill>
                  <a:srgbClr val="FFFF00"/>
                </a:solidFill>
              </a:rPr>
              <a:t>collectionName.insert</a:t>
            </a:r>
            <a:r>
              <a:rPr lang="en-US" altLang="ja-JP" dirty="0" smtClean="0">
                <a:solidFill>
                  <a:srgbClr val="FFFF00"/>
                </a:solidFill>
              </a:rPr>
              <a:t>(“</a:t>
            </a:r>
            <a:r>
              <a:rPr lang="en-US" altLang="ja-JP" dirty="0" err="1" smtClean="0">
                <a:solidFill>
                  <a:srgbClr val="FFFF00"/>
                </a:solidFill>
              </a:rPr>
              <a:t>collection_name</a:t>
            </a:r>
            <a:r>
              <a:rPr lang="en-US" altLang="ja-JP" dirty="0" smtClean="0">
                <a:solidFill>
                  <a:srgbClr val="FFFF00"/>
                </a:solidFill>
              </a:rPr>
              <a:t>");</a:t>
            </a:r>
          </a:p>
          <a:p>
            <a:pPr lvl="1">
              <a:buNone/>
            </a:pPr>
            <a:r>
              <a:rPr lang="en-US" altLang="ja-JP" dirty="0" smtClean="0"/>
              <a:t>}</a:t>
            </a:r>
          </a:p>
          <a:p>
            <a:endParaRPr lang="en-US" altLang="ja-JP" dirty="0" smtClean="0"/>
          </a:p>
          <a:p>
            <a:r>
              <a:rPr lang="en-US" altLang="ja-JP" dirty="0" smtClean="0"/>
              <a:t>In the constructor, </a:t>
            </a:r>
            <a:r>
              <a:rPr lang="en-US" altLang="ja-JP" dirty="0" smtClean="0">
                <a:solidFill>
                  <a:srgbClr val="FFFF00"/>
                </a:solidFill>
              </a:rPr>
              <a:t>define the name of the hits collection</a:t>
            </a:r>
            <a:r>
              <a:rPr lang="en-US" altLang="ja-JP" dirty="0" smtClean="0"/>
              <a:t> which is handled by this sensitive detector</a:t>
            </a:r>
          </a:p>
          <a:p>
            <a:r>
              <a:rPr lang="en-US" altLang="ja-JP" dirty="0" smtClean="0"/>
              <a:t>In case your sensitive detector generates more than one kinds of hits (e.g. anode and cathode hits separately), define all collection names.</a:t>
            </a:r>
          </a:p>
          <a:p>
            <a:endParaRPr kumimoji="1" lang="ja-JP" altLang="en-US" dirty="0"/>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19</a:t>
            </a:fld>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 2"/>
          <p:cNvSpPr>
            <a:spLocks noGrp="1"/>
          </p:cNvSpPr>
          <p:nvPr>
            <p:ph idx="1"/>
          </p:nvPr>
        </p:nvSpPr>
        <p:spPr/>
        <p:txBody>
          <a:bodyPr/>
          <a:lstStyle/>
          <a:p>
            <a:pPr marL="571500" indent="-571500">
              <a:buFont typeface="+mj-lt"/>
              <a:buAutoNum type="romanUcPeriod"/>
            </a:pPr>
            <a:r>
              <a:rPr lang="en-US" dirty="0" smtClean="0"/>
              <a:t>Introduction</a:t>
            </a:r>
          </a:p>
          <a:p>
            <a:pPr marL="571500" indent="-571500">
              <a:buFont typeface="+mj-lt"/>
              <a:buAutoNum type="romanUcPeriod"/>
            </a:pPr>
            <a:r>
              <a:rPr lang="en-US" dirty="0" smtClean="0"/>
              <a:t>Sensitive detector</a:t>
            </a:r>
            <a:endParaRPr lang="en-US" dirty="0"/>
          </a:p>
          <a:p>
            <a:pPr marL="571500" indent="-571500">
              <a:buFont typeface="+mj-lt"/>
              <a:buAutoNum type="romanUcPeriod"/>
            </a:pPr>
            <a:r>
              <a:rPr lang="en-US" dirty="0" smtClean="0"/>
              <a:t>Hits and hit collection</a:t>
            </a:r>
            <a:endParaRPr lang="en-US" dirty="0"/>
          </a:p>
          <a:p>
            <a:pPr marL="571500" indent="-571500">
              <a:buFont typeface="+mj-lt"/>
              <a:buAutoNum type="romanUcPeriod"/>
            </a:pPr>
            <a:r>
              <a:rPr lang="en-US" dirty="0" smtClean="0"/>
              <a:t>How to describe detector sensitivity</a:t>
            </a:r>
          </a:p>
          <a:p>
            <a:pPr marL="571500" indent="-571500">
              <a:buFont typeface="+mj-lt"/>
              <a:buAutoNum type="romanUcPeriod"/>
            </a:pPr>
            <a:r>
              <a:rPr kumimoji="1" lang="en-US" altLang="ja-JP" dirty="0" smtClean="0"/>
              <a:t>Touchable</a:t>
            </a:r>
            <a:endParaRPr kumimoji="1" lang="ja-JP" altLang="en-US"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2</a:t>
            </a:fld>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1472" y="1428736"/>
            <a:ext cx="8072494" cy="25003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a:t>
            </a:r>
            <a:br>
              <a:rPr lang="en-US" sz="3200" dirty="0" smtClean="0"/>
            </a:br>
            <a:r>
              <a:rPr lang="en-US" sz="3200" dirty="0" smtClean="0"/>
              <a:t>2. </a:t>
            </a:r>
            <a:r>
              <a:rPr lang="en-US" altLang="ja-JP" sz="3200" dirty="0" smtClean="0">
                <a:ea typeface="ＭＳ Ｐゴシック" charset="-128"/>
              </a:rPr>
              <a:t>Implementation of Sensitive Detector(3)</a:t>
            </a:r>
            <a:endParaRPr kumimoji="1" lang="ja-JP" altLang="en-US" sz="3200" dirty="0"/>
          </a:p>
        </p:txBody>
      </p:sp>
      <p:sp>
        <p:nvSpPr>
          <p:cNvPr id="3" name="コンテンツ プレースホルダ 2"/>
          <p:cNvSpPr>
            <a:spLocks noGrp="1"/>
          </p:cNvSpPr>
          <p:nvPr>
            <p:ph idx="1"/>
          </p:nvPr>
        </p:nvSpPr>
        <p:spPr>
          <a:xfrm>
            <a:off x="457200" y="1600200"/>
            <a:ext cx="8543956" cy="5257800"/>
          </a:xfrm>
        </p:spPr>
        <p:txBody>
          <a:bodyPr>
            <a:normAutofit fontScale="62500" lnSpcReduction="20000"/>
          </a:bodyPr>
          <a:lstStyle/>
          <a:p>
            <a:pPr lvl="1">
              <a:buNone/>
            </a:pPr>
            <a:r>
              <a:rPr lang="en-US" altLang="ja-JP" sz="3300" dirty="0" smtClean="0"/>
              <a:t>void </a:t>
            </a:r>
            <a:r>
              <a:rPr lang="en-US" altLang="ja-JP" sz="3300" dirty="0" err="1" smtClean="0"/>
              <a:t>MyDetector</a:t>
            </a:r>
            <a:r>
              <a:rPr lang="en-US" altLang="ja-JP" sz="3300" dirty="0" smtClean="0"/>
              <a:t>::Initialize(G4HCofThisEvent*HCE)</a:t>
            </a:r>
          </a:p>
          <a:p>
            <a:pPr lvl="1">
              <a:buNone/>
            </a:pPr>
            <a:r>
              <a:rPr lang="en-US" altLang="ja-JP" sz="3300" dirty="0" smtClean="0"/>
              <a:t>{</a:t>
            </a:r>
          </a:p>
          <a:p>
            <a:pPr lvl="1">
              <a:buNone/>
            </a:pPr>
            <a:r>
              <a:rPr lang="en-US" altLang="ja-JP" sz="3300" dirty="0" smtClean="0">
                <a:solidFill>
                  <a:srgbClr val="00B0F0"/>
                </a:solidFill>
              </a:rPr>
              <a:t>  if(</a:t>
            </a:r>
            <a:r>
              <a:rPr lang="en-US" altLang="ja-JP" sz="3300" dirty="0" err="1" smtClean="0">
                <a:solidFill>
                  <a:srgbClr val="00B0F0"/>
                </a:solidFill>
              </a:rPr>
              <a:t>collectionID</a:t>
            </a:r>
            <a:r>
              <a:rPr lang="en-US" altLang="ja-JP" sz="3300" dirty="0" smtClean="0">
                <a:solidFill>
                  <a:srgbClr val="00B0F0"/>
                </a:solidFill>
              </a:rPr>
              <a:t>&lt;0) </a:t>
            </a:r>
            <a:r>
              <a:rPr lang="en-US" altLang="ja-JP" sz="3300" dirty="0" err="1" smtClean="0">
                <a:solidFill>
                  <a:srgbClr val="00B0F0"/>
                </a:solidFill>
              </a:rPr>
              <a:t>collectionID</a:t>
            </a:r>
            <a:r>
              <a:rPr lang="en-US" altLang="ja-JP" sz="3300" dirty="0" smtClean="0">
                <a:solidFill>
                  <a:srgbClr val="00B0F0"/>
                </a:solidFill>
              </a:rPr>
              <a:t> = </a:t>
            </a:r>
            <a:r>
              <a:rPr lang="en-US" altLang="ja-JP" sz="3300" dirty="0" err="1" smtClean="0">
                <a:solidFill>
                  <a:srgbClr val="00B0F0"/>
                </a:solidFill>
              </a:rPr>
              <a:t>GetCollectionID</a:t>
            </a:r>
            <a:r>
              <a:rPr lang="en-US" altLang="ja-JP" sz="3300" dirty="0" smtClean="0">
                <a:solidFill>
                  <a:srgbClr val="00B0F0"/>
                </a:solidFill>
              </a:rPr>
              <a:t>(0);</a:t>
            </a:r>
          </a:p>
          <a:p>
            <a:pPr lvl="1">
              <a:buNone/>
            </a:pPr>
            <a:r>
              <a:rPr lang="en-US" altLang="ja-JP" sz="3300" dirty="0" smtClean="0"/>
              <a:t>  </a:t>
            </a:r>
            <a:r>
              <a:rPr lang="en-US" altLang="ja-JP" sz="3300" dirty="0" err="1" smtClean="0">
                <a:solidFill>
                  <a:srgbClr val="00FF00"/>
                </a:solidFill>
              </a:rPr>
              <a:t>hitsCollection</a:t>
            </a:r>
            <a:r>
              <a:rPr lang="en-US" altLang="ja-JP" sz="3300" dirty="0" smtClean="0">
                <a:solidFill>
                  <a:srgbClr val="00FF00"/>
                </a:solidFill>
              </a:rPr>
              <a:t> = new </a:t>
            </a:r>
            <a:r>
              <a:rPr lang="en-US" altLang="ja-JP" sz="3300" dirty="0" err="1" smtClean="0">
                <a:solidFill>
                  <a:srgbClr val="00FF00"/>
                </a:solidFill>
              </a:rPr>
              <a:t>MyHitsCollection</a:t>
            </a:r>
            <a:r>
              <a:rPr lang="en-US" altLang="ja-JP" sz="3300" dirty="0" smtClean="0">
                <a:solidFill>
                  <a:srgbClr val="00FF00"/>
                </a:solidFill>
              </a:rPr>
              <a:t> </a:t>
            </a:r>
          </a:p>
          <a:p>
            <a:pPr lvl="1">
              <a:buNone/>
            </a:pPr>
            <a:r>
              <a:rPr lang="en-US" altLang="ja-JP" sz="3300" dirty="0" smtClean="0">
                <a:solidFill>
                  <a:srgbClr val="00FF00"/>
                </a:solidFill>
              </a:rPr>
              <a:t>        (</a:t>
            </a:r>
            <a:r>
              <a:rPr lang="en-US" altLang="ja-JP" sz="3300" dirty="0" err="1" smtClean="0">
                <a:solidFill>
                  <a:srgbClr val="00FF00"/>
                </a:solidFill>
              </a:rPr>
              <a:t>SensitiveDetectorName,collectionName</a:t>
            </a:r>
            <a:r>
              <a:rPr lang="en-US" altLang="ja-JP" sz="3300" dirty="0" smtClean="0">
                <a:solidFill>
                  <a:srgbClr val="00FF00"/>
                </a:solidFill>
              </a:rPr>
              <a:t>[0]);</a:t>
            </a:r>
          </a:p>
          <a:p>
            <a:pPr lvl="1">
              <a:buNone/>
            </a:pPr>
            <a:r>
              <a:rPr lang="en-US" altLang="ja-JP" sz="3300" dirty="0" smtClean="0">
                <a:solidFill>
                  <a:srgbClr val="FFFF00"/>
                </a:solidFill>
              </a:rPr>
              <a:t>  HCE-&gt;</a:t>
            </a:r>
            <a:r>
              <a:rPr lang="en-US" altLang="ja-JP" sz="3300" dirty="0" err="1" smtClean="0">
                <a:solidFill>
                  <a:srgbClr val="FFFF00"/>
                </a:solidFill>
              </a:rPr>
              <a:t>AddHitsCollection</a:t>
            </a:r>
            <a:r>
              <a:rPr lang="en-US" altLang="ja-JP" sz="3300" dirty="0" smtClean="0">
                <a:solidFill>
                  <a:srgbClr val="FFFF00"/>
                </a:solidFill>
              </a:rPr>
              <a:t>(</a:t>
            </a:r>
            <a:r>
              <a:rPr lang="en-US" altLang="ja-JP" sz="3300" dirty="0" err="1" smtClean="0">
                <a:solidFill>
                  <a:srgbClr val="FFFF00"/>
                </a:solidFill>
              </a:rPr>
              <a:t>collectionID,hitsCollection</a:t>
            </a:r>
            <a:r>
              <a:rPr lang="en-US" altLang="ja-JP" sz="3300" dirty="0" smtClean="0">
                <a:solidFill>
                  <a:srgbClr val="FFFF00"/>
                </a:solidFill>
              </a:rPr>
              <a:t>); </a:t>
            </a:r>
          </a:p>
          <a:p>
            <a:pPr lvl="1">
              <a:buNone/>
            </a:pPr>
            <a:r>
              <a:rPr lang="en-US" altLang="ja-JP" sz="3300" dirty="0" smtClean="0"/>
              <a:t>}</a:t>
            </a:r>
          </a:p>
          <a:p>
            <a:endParaRPr lang="en-US" altLang="ja-JP" dirty="0" smtClean="0"/>
          </a:p>
          <a:p>
            <a:r>
              <a:rPr lang="en-US" altLang="ja-JP" sz="3300" dirty="0" smtClean="0"/>
              <a:t>Initialize() method is invoked at the beginning of each event. </a:t>
            </a:r>
          </a:p>
          <a:p>
            <a:r>
              <a:rPr lang="en-US" altLang="ja-JP" sz="3300" dirty="0" smtClean="0">
                <a:solidFill>
                  <a:srgbClr val="00B0F0"/>
                </a:solidFill>
              </a:rPr>
              <a:t>Get the unique ID number for this collection.</a:t>
            </a:r>
          </a:p>
          <a:p>
            <a:r>
              <a:rPr lang="en-US" altLang="ja-JP" sz="3300" dirty="0" err="1" smtClean="0"/>
              <a:t>GetCollectionID</a:t>
            </a:r>
            <a:r>
              <a:rPr lang="en-US" altLang="ja-JP" sz="3300" dirty="0" smtClean="0"/>
              <a:t>() is a heavy operation. It should not be used for every events.</a:t>
            </a:r>
          </a:p>
          <a:p>
            <a:r>
              <a:rPr lang="en-US" altLang="ja-JP" sz="3300" dirty="0" err="1" smtClean="0"/>
              <a:t>GetCollectionID</a:t>
            </a:r>
            <a:r>
              <a:rPr lang="en-US" altLang="ja-JP" sz="3300" dirty="0" smtClean="0"/>
              <a:t>() is available after this sensitive detector object is constructed and registered to G4SDManager. Thus, this method cannot be invoked in the constructor of this detector class.</a:t>
            </a:r>
          </a:p>
          <a:p>
            <a:r>
              <a:rPr lang="en-US" altLang="ja-JP" sz="3300" dirty="0" smtClean="0">
                <a:solidFill>
                  <a:srgbClr val="00FF00"/>
                </a:solidFill>
              </a:rPr>
              <a:t>Instantiate hits collection(s) </a:t>
            </a:r>
            <a:r>
              <a:rPr lang="en-US" altLang="ja-JP" sz="3300" dirty="0" smtClean="0">
                <a:solidFill>
                  <a:srgbClr val="FFFF00"/>
                </a:solidFill>
              </a:rPr>
              <a:t>and attach it/them to G4HCofThisEvent object given in the argument.</a:t>
            </a:r>
          </a:p>
          <a:p>
            <a:endParaRPr kumimoji="1" lang="ja-JP" altLang="en-US" sz="3300" dirty="0"/>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20</a:t>
            </a:fld>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1472" y="1500174"/>
            <a:ext cx="8072494" cy="30718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a:t>
            </a:r>
            <a:br>
              <a:rPr lang="en-US" sz="3200" dirty="0" smtClean="0"/>
            </a:br>
            <a:r>
              <a:rPr lang="en-US" sz="3200" dirty="0" smtClean="0"/>
              <a:t>2. </a:t>
            </a:r>
            <a:r>
              <a:rPr lang="en-US" altLang="ja-JP" sz="3200" dirty="0" smtClean="0">
                <a:ea typeface="ＭＳ Ｐゴシック" charset="-128"/>
              </a:rPr>
              <a:t>Implementation of Sensitive Detector(4)</a:t>
            </a:r>
            <a:endParaRPr kumimoji="1" lang="ja-JP" altLang="en-US" sz="3200" dirty="0"/>
          </a:p>
        </p:txBody>
      </p:sp>
      <p:sp>
        <p:nvSpPr>
          <p:cNvPr id="3" name="コンテンツ プレースホルダ 2"/>
          <p:cNvSpPr>
            <a:spLocks noGrp="1"/>
          </p:cNvSpPr>
          <p:nvPr>
            <p:ph idx="1"/>
          </p:nvPr>
        </p:nvSpPr>
        <p:spPr>
          <a:xfrm>
            <a:off x="457200" y="1600200"/>
            <a:ext cx="8472518" cy="5043510"/>
          </a:xfrm>
        </p:spPr>
        <p:txBody>
          <a:bodyPr>
            <a:normAutofit fontScale="55000" lnSpcReduction="20000"/>
          </a:bodyPr>
          <a:lstStyle/>
          <a:p>
            <a:pPr lvl="1">
              <a:buNone/>
            </a:pPr>
            <a:r>
              <a:rPr lang="en-US" altLang="ja-JP" sz="3300" dirty="0" smtClean="0"/>
              <a:t>G4bool </a:t>
            </a:r>
            <a:r>
              <a:rPr lang="en-US" altLang="ja-JP" sz="3300" dirty="0" err="1" smtClean="0"/>
              <a:t>MyDetector</a:t>
            </a:r>
            <a:r>
              <a:rPr lang="en-US" altLang="ja-JP" sz="3300" dirty="0" smtClean="0"/>
              <a:t>::</a:t>
            </a:r>
            <a:r>
              <a:rPr lang="en-US" altLang="ja-JP" sz="3300" dirty="0" err="1" smtClean="0">
                <a:solidFill>
                  <a:srgbClr val="FFFF00"/>
                </a:solidFill>
              </a:rPr>
              <a:t>ProcessHits</a:t>
            </a:r>
            <a:endParaRPr lang="en-US" altLang="ja-JP" sz="3300" dirty="0" smtClean="0">
              <a:solidFill>
                <a:srgbClr val="FFFF00"/>
              </a:solidFill>
            </a:endParaRPr>
          </a:p>
          <a:p>
            <a:pPr lvl="1">
              <a:buNone/>
            </a:pPr>
            <a:r>
              <a:rPr lang="en-US" altLang="ja-JP" sz="3300" dirty="0" smtClean="0"/>
              <a:t>  		(G4Step*aStep,G4TouchableHistory*</a:t>
            </a:r>
            <a:r>
              <a:rPr lang="en-US" altLang="ja-JP" sz="3300" dirty="0" err="1" smtClean="0"/>
              <a:t>ROhist</a:t>
            </a:r>
            <a:r>
              <a:rPr lang="en-US" altLang="ja-JP" sz="3300" dirty="0" smtClean="0"/>
              <a:t>)</a:t>
            </a:r>
          </a:p>
          <a:p>
            <a:pPr lvl="1">
              <a:buNone/>
            </a:pPr>
            <a:r>
              <a:rPr lang="en-US" altLang="ja-JP" sz="3300" dirty="0" smtClean="0"/>
              <a:t>{</a:t>
            </a:r>
          </a:p>
          <a:p>
            <a:pPr lvl="1">
              <a:buNone/>
            </a:pPr>
            <a:r>
              <a:rPr lang="en-US" altLang="ja-JP" sz="3300" dirty="0" smtClean="0"/>
              <a:t>  </a:t>
            </a:r>
            <a:r>
              <a:rPr lang="en-US" altLang="ja-JP" sz="3300" dirty="0" err="1" smtClean="0"/>
              <a:t>MyHit</a:t>
            </a:r>
            <a:r>
              <a:rPr lang="en-US" altLang="ja-JP" sz="3300" dirty="0" smtClean="0"/>
              <a:t>* </a:t>
            </a:r>
            <a:r>
              <a:rPr lang="en-US" altLang="ja-JP" sz="3300" dirty="0" err="1" smtClean="0"/>
              <a:t>aHit</a:t>
            </a:r>
            <a:r>
              <a:rPr lang="en-US" altLang="ja-JP" sz="3300" dirty="0" smtClean="0"/>
              <a:t> = </a:t>
            </a:r>
            <a:r>
              <a:rPr lang="en-US" altLang="ja-JP" sz="3300" dirty="0" smtClean="0">
                <a:solidFill>
                  <a:srgbClr val="FFFF00"/>
                </a:solidFill>
              </a:rPr>
              <a:t>new </a:t>
            </a:r>
            <a:r>
              <a:rPr lang="en-US" altLang="ja-JP" sz="3300" dirty="0" err="1" smtClean="0">
                <a:solidFill>
                  <a:srgbClr val="FFFF00"/>
                </a:solidFill>
              </a:rPr>
              <a:t>MyHit</a:t>
            </a:r>
            <a:r>
              <a:rPr lang="en-US" altLang="ja-JP" sz="3300" dirty="0" smtClean="0">
                <a:solidFill>
                  <a:srgbClr val="FFFF00"/>
                </a:solidFill>
              </a:rPr>
              <a:t>();</a:t>
            </a:r>
          </a:p>
          <a:p>
            <a:pPr lvl="1">
              <a:buNone/>
            </a:pPr>
            <a:r>
              <a:rPr lang="en-US" altLang="ja-JP" sz="3300" dirty="0" smtClean="0"/>
              <a:t>  ...</a:t>
            </a:r>
          </a:p>
          <a:p>
            <a:pPr lvl="1">
              <a:buNone/>
            </a:pPr>
            <a:r>
              <a:rPr lang="en-US" altLang="ja-JP" sz="3300" dirty="0" smtClean="0"/>
              <a:t>  // some set methods </a:t>
            </a:r>
          </a:p>
          <a:p>
            <a:pPr lvl="1">
              <a:buNone/>
            </a:pPr>
            <a:r>
              <a:rPr lang="en-US" altLang="ja-JP" sz="3300" dirty="0" smtClean="0"/>
              <a:t>  ...</a:t>
            </a:r>
          </a:p>
          <a:p>
            <a:pPr lvl="1">
              <a:buNone/>
            </a:pPr>
            <a:r>
              <a:rPr lang="en-US" altLang="ja-JP" sz="3300" dirty="0" smtClean="0"/>
              <a:t>  </a:t>
            </a:r>
            <a:r>
              <a:rPr lang="en-US" altLang="ja-JP" sz="3300" dirty="0" err="1" smtClean="0">
                <a:solidFill>
                  <a:srgbClr val="FFFF00"/>
                </a:solidFill>
              </a:rPr>
              <a:t>hitsCollection</a:t>
            </a:r>
            <a:r>
              <a:rPr lang="en-US" altLang="ja-JP" sz="3300" dirty="0" smtClean="0">
                <a:solidFill>
                  <a:srgbClr val="FFFF00"/>
                </a:solidFill>
              </a:rPr>
              <a:t>-&gt;insert(</a:t>
            </a:r>
            <a:r>
              <a:rPr lang="en-US" altLang="ja-JP" sz="3300" dirty="0" err="1" smtClean="0">
                <a:solidFill>
                  <a:srgbClr val="FFFF00"/>
                </a:solidFill>
              </a:rPr>
              <a:t>aHit</a:t>
            </a:r>
            <a:r>
              <a:rPr lang="en-US" altLang="ja-JP" sz="3300" dirty="0" smtClean="0">
                <a:solidFill>
                  <a:srgbClr val="FFFF00"/>
                </a:solidFill>
              </a:rPr>
              <a:t>);</a:t>
            </a:r>
          </a:p>
          <a:p>
            <a:pPr lvl="1">
              <a:buNone/>
            </a:pPr>
            <a:r>
              <a:rPr lang="en-US" altLang="ja-JP" sz="3300" dirty="0" smtClean="0"/>
              <a:t>  return true; </a:t>
            </a:r>
          </a:p>
          <a:p>
            <a:pPr lvl="1">
              <a:buNone/>
            </a:pPr>
            <a:r>
              <a:rPr lang="en-US" altLang="ja-JP" sz="3300" dirty="0" smtClean="0"/>
              <a:t>}</a:t>
            </a:r>
          </a:p>
          <a:p>
            <a:endParaRPr lang="en-US" altLang="ja-JP" dirty="0" smtClean="0"/>
          </a:p>
          <a:p>
            <a:r>
              <a:rPr lang="en-US" altLang="ja-JP" sz="3300" dirty="0" smtClean="0"/>
              <a:t>This </a:t>
            </a:r>
            <a:r>
              <a:rPr lang="en-US" altLang="ja-JP" sz="3300" dirty="0" err="1" smtClean="0"/>
              <a:t>ProcessHits</a:t>
            </a:r>
            <a:r>
              <a:rPr lang="en-US" altLang="ja-JP" sz="3300" dirty="0" smtClean="0"/>
              <a:t>() method is invoked </a:t>
            </a:r>
            <a:r>
              <a:rPr lang="en-US" altLang="ja-JP" sz="3300" dirty="0" smtClean="0">
                <a:solidFill>
                  <a:srgbClr val="FFFF00"/>
                </a:solidFill>
              </a:rPr>
              <a:t>for every steps </a:t>
            </a:r>
            <a:r>
              <a:rPr lang="en-US" altLang="ja-JP" sz="3300" dirty="0" smtClean="0"/>
              <a:t>in the volume(s) where this sensitive detector is assigned.</a:t>
            </a:r>
          </a:p>
          <a:p>
            <a:r>
              <a:rPr lang="en-US" altLang="ja-JP" sz="3300" dirty="0" smtClean="0"/>
              <a:t>In this method, </a:t>
            </a:r>
            <a:r>
              <a:rPr lang="en-US" altLang="ja-JP" sz="3300" dirty="0" smtClean="0">
                <a:solidFill>
                  <a:srgbClr val="FFFF00"/>
                </a:solidFill>
              </a:rPr>
              <a:t>generate a hit </a:t>
            </a:r>
            <a:r>
              <a:rPr lang="en-US" altLang="ja-JP" sz="3300" dirty="0" smtClean="0"/>
              <a:t>corresponding to the current step (for tracking detector), or accumulate the energy deposition of the current step to the existing hit object where the current step belongs to (for calorimeter detector).</a:t>
            </a:r>
          </a:p>
          <a:p>
            <a:r>
              <a:rPr lang="en-US" altLang="ja-JP" sz="3300" dirty="0" smtClean="0"/>
              <a:t>Don’t forget to collect geometry information (e.g. copy number) from “</a:t>
            </a:r>
            <a:r>
              <a:rPr lang="en-US" altLang="ja-JP" sz="3300" dirty="0" err="1" smtClean="0">
                <a:solidFill>
                  <a:srgbClr val="FFFF00"/>
                </a:solidFill>
              </a:rPr>
              <a:t>PreStepPoint</a:t>
            </a:r>
            <a:r>
              <a:rPr lang="en-US" altLang="ja-JP" sz="3300" dirty="0" smtClean="0"/>
              <a:t>”.</a:t>
            </a:r>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21</a:t>
            </a:fld>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71472" y="1500174"/>
            <a:ext cx="8072494" cy="11430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Autofit/>
          </a:bodyPr>
          <a:lstStyle/>
          <a:p>
            <a:r>
              <a:rPr lang="en-US" sz="3200" dirty="0" smtClean="0"/>
              <a:t>IV. How to describe detector sensitivity</a:t>
            </a:r>
            <a:br>
              <a:rPr lang="en-US" sz="3200" dirty="0" smtClean="0"/>
            </a:br>
            <a:r>
              <a:rPr lang="en-US" sz="3200" dirty="0" smtClean="0"/>
              <a:t>2. </a:t>
            </a:r>
            <a:r>
              <a:rPr lang="en-US" altLang="ja-JP" sz="3200" dirty="0" smtClean="0">
                <a:ea typeface="ＭＳ Ｐゴシック" charset="-128"/>
              </a:rPr>
              <a:t>Implementation of Sensitive Detector(5)</a:t>
            </a:r>
            <a:endParaRPr kumimoji="1" lang="ja-JP" altLang="en-US" sz="3200" dirty="0"/>
          </a:p>
        </p:txBody>
      </p:sp>
      <p:sp>
        <p:nvSpPr>
          <p:cNvPr id="3" name="コンテンツ プレースホルダ 2"/>
          <p:cNvSpPr>
            <a:spLocks noGrp="1"/>
          </p:cNvSpPr>
          <p:nvPr>
            <p:ph idx="1"/>
          </p:nvPr>
        </p:nvSpPr>
        <p:spPr>
          <a:xfrm>
            <a:off x="457200" y="1600200"/>
            <a:ext cx="8329642" cy="4757758"/>
          </a:xfrm>
        </p:spPr>
        <p:txBody>
          <a:bodyPr>
            <a:normAutofit/>
          </a:bodyPr>
          <a:lstStyle/>
          <a:p>
            <a:pPr lvl="1">
              <a:buNone/>
            </a:pPr>
            <a:r>
              <a:rPr lang="en-US" altLang="ja-JP" sz="2400" dirty="0" smtClean="0"/>
              <a:t>void </a:t>
            </a:r>
            <a:r>
              <a:rPr lang="en-US" altLang="ja-JP" sz="2400" dirty="0" err="1" smtClean="0"/>
              <a:t>MyDetector</a:t>
            </a:r>
            <a:r>
              <a:rPr lang="en-US" altLang="ja-JP" sz="2400" dirty="0" smtClean="0"/>
              <a:t>::</a:t>
            </a:r>
            <a:r>
              <a:rPr lang="en-US" altLang="ja-JP" sz="2400" dirty="0" err="1" smtClean="0">
                <a:solidFill>
                  <a:srgbClr val="FFFF00"/>
                </a:solidFill>
              </a:rPr>
              <a:t>EndOfEvent</a:t>
            </a:r>
            <a:r>
              <a:rPr lang="en-US" altLang="ja-JP" sz="2400" dirty="0" smtClean="0"/>
              <a:t>(G4HCofThisEvent*HCE) </a:t>
            </a:r>
          </a:p>
          <a:p>
            <a:pPr lvl="1">
              <a:buNone/>
            </a:pPr>
            <a:r>
              <a:rPr lang="en-US" altLang="ja-JP" sz="2400" dirty="0" smtClean="0"/>
              <a:t>{;}</a:t>
            </a:r>
          </a:p>
          <a:p>
            <a:endParaRPr lang="en-US" altLang="ja-JP" dirty="0" smtClean="0"/>
          </a:p>
          <a:p>
            <a:r>
              <a:rPr lang="en-US" altLang="ja-JP" dirty="0" smtClean="0"/>
              <a:t>This method is invoked at the end of processing an event.</a:t>
            </a:r>
          </a:p>
          <a:p>
            <a:r>
              <a:rPr lang="en-US" altLang="ja-JP" dirty="0" smtClean="0"/>
              <a:t>It is invoked even if the event is aborted. </a:t>
            </a:r>
          </a:p>
          <a:p>
            <a:r>
              <a:rPr lang="en-US" altLang="ja-JP" dirty="0" smtClean="0"/>
              <a:t>It is invoked before </a:t>
            </a:r>
            <a:r>
              <a:rPr lang="en-US" altLang="ja-JP" dirty="0" err="1" smtClean="0"/>
              <a:t>UserEndOfEventAction</a:t>
            </a:r>
            <a:r>
              <a:rPr lang="en-US" altLang="ja-JP" dirty="0" smtClean="0"/>
              <a:t>.</a:t>
            </a:r>
          </a:p>
          <a:p>
            <a:endParaRPr kumimoji="1" lang="ja-JP" altLang="en-US" dirty="0"/>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22</a:t>
            </a:fld>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0" y="1357298"/>
            <a:ext cx="9144000" cy="55007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74638"/>
            <a:ext cx="8686800" cy="1143000"/>
          </a:xfrm>
        </p:spPr>
        <p:txBody>
          <a:bodyPr>
            <a:noAutofit/>
          </a:bodyPr>
          <a:lstStyle/>
          <a:p>
            <a:r>
              <a:rPr lang="en-US" sz="3200" dirty="0" smtClean="0"/>
              <a:t>IV. How to describe detector sensitivity </a:t>
            </a:r>
            <a:br>
              <a:rPr lang="en-US" sz="3200" dirty="0" smtClean="0"/>
            </a:br>
            <a:r>
              <a:rPr lang="en-US" sz="3200" dirty="0" smtClean="0"/>
              <a:t>3. </a:t>
            </a:r>
            <a:r>
              <a:rPr lang="en-US" altLang="ja-JP" sz="3200" dirty="0" smtClean="0">
                <a:ea typeface="ＭＳ Ｐゴシック" charset="-128"/>
              </a:rPr>
              <a:t>Usage of G4HCofThisEvent</a:t>
            </a:r>
            <a:endParaRPr kumimoji="1" lang="ja-JP" altLang="en-US" sz="3200" dirty="0"/>
          </a:p>
        </p:txBody>
      </p:sp>
      <p:sp>
        <p:nvSpPr>
          <p:cNvPr id="3" name="コンテンツ プレースホルダ 2"/>
          <p:cNvSpPr>
            <a:spLocks noGrp="1"/>
          </p:cNvSpPr>
          <p:nvPr>
            <p:ph idx="1"/>
          </p:nvPr>
        </p:nvSpPr>
        <p:spPr>
          <a:xfrm>
            <a:off x="285720" y="1600200"/>
            <a:ext cx="8858280" cy="5257800"/>
          </a:xfrm>
        </p:spPr>
        <p:txBody>
          <a:bodyPr>
            <a:normAutofit fontScale="77500" lnSpcReduction="20000"/>
          </a:bodyPr>
          <a:lstStyle/>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void </a:t>
            </a:r>
            <a:r>
              <a:rPr lang="en-US" altLang="ja-JP" sz="3200" dirty="0" err="1" smtClean="0">
                <a:latin typeface="ＭＳ Ｐゴシック" pitchFamily="50" charset="-128"/>
                <a:ea typeface="ＭＳ Ｐゴシック" pitchFamily="50" charset="-128"/>
              </a:rPr>
              <a:t>MyEventAction</a:t>
            </a:r>
            <a:r>
              <a:rPr lang="en-US" altLang="ja-JP" sz="3200" dirty="0" smtClean="0">
                <a:latin typeface="ＭＳ Ｐゴシック" pitchFamily="50" charset="-128"/>
                <a:ea typeface="ＭＳ Ｐゴシック" pitchFamily="50" charset="-128"/>
              </a:rPr>
              <a:t>::</a:t>
            </a:r>
            <a:r>
              <a:rPr lang="en-US" altLang="ja-JP" sz="3200" dirty="0" err="1" smtClean="0">
                <a:latin typeface="ＭＳ Ｐゴシック" pitchFamily="50" charset="-128"/>
                <a:ea typeface="ＭＳ Ｐゴシック" pitchFamily="50" charset="-128"/>
              </a:rPr>
              <a:t>EndOfEventAction</a:t>
            </a:r>
            <a:r>
              <a:rPr lang="en-US" altLang="ja-JP" sz="3200" dirty="0" smtClean="0">
                <a:latin typeface="ＭＳ Ｐゴシック" pitchFamily="50" charset="-128"/>
                <a:ea typeface="ＭＳ Ｐゴシック" pitchFamily="50" charset="-128"/>
              </a:rPr>
              <a:t>(const G4Event* </a:t>
            </a:r>
            <a:r>
              <a:rPr lang="en-US" altLang="ja-JP" sz="3200" dirty="0" err="1" smtClean="0">
                <a:latin typeface="ＭＳ Ｐゴシック" pitchFamily="50" charset="-128"/>
                <a:ea typeface="ＭＳ Ｐゴシック" pitchFamily="50" charset="-128"/>
              </a:rPr>
              <a:t>evt</a:t>
            </a:r>
            <a:r>
              <a:rPr lang="en-US" altLang="ja-JP" sz="3200" dirty="0" smtClean="0">
                <a:latin typeface="ＭＳ Ｐゴシック" pitchFamily="50" charset="-128"/>
                <a:ea typeface="ＭＳ Ｐゴシック" pitchFamily="50" charset="-128"/>
              </a:rPr>
              <a:t>)  {</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static </a:t>
            </a:r>
            <a:r>
              <a:rPr lang="en-US" altLang="ja-JP" sz="3200" dirty="0" err="1" smtClean="0">
                <a:latin typeface="ＭＳ Ｐゴシック" pitchFamily="50" charset="-128"/>
                <a:ea typeface="ＭＳ Ｐゴシック" pitchFamily="50" charset="-128"/>
              </a:rPr>
              <a:t>int</a:t>
            </a:r>
            <a:r>
              <a:rPr lang="en-US" altLang="ja-JP" sz="3200" dirty="0" smtClean="0">
                <a:latin typeface="ＭＳ Ｐゴシック" pitchFamily="50" charset="-128"/>
                <a:ea typeface="ＭＳ Ｐゴシック" pitchFamily="50" charset="-128"/>
              </a:rPr>
              <a:t> CHCID = -1;</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If(CHCID&lt;0) CHCID = G4SDManager::</a:t>
            </a:r>
            <a:r>
              <a:rPr lang="en-US" altLang="ja-JP" sz="3200" dirty="0" err="1" smtClean="0">
                <a:latin typeface="ＭＳ Ｐゴシック" pitchFamily="50" charset="-128"/>
                <a:ea typeface="ＭＳ Ｐゴシック" pitchFamily="50" charset="-128"/>
              </a:rPr>
              <a:t>GetSDMpointer</a:t>
            </a:r>
            <a:r>
              <a:rPr lang="en-US" altLang="ja-JP" sz="3200" dirty="0" smtClean="0">
                <a:latin typeface="ＭＳ Ｐゴシック" pitchFamily="50" charset="-128"/>
                <a:ea typeface="ＭＳ Ｐゴシック" pitchFamily="50" charset="-128"/>
              </a:rPr>
              <a:t>()</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-&gt;</a:t>
            </a:r>
            <a:r>
              <a:rPr lang="en-US" altLang="ja-JP" sz="3200" dirty="0" err="1" smtClean="0">
                <a:latin typeface="ＭＳ Ｐゴシック" pitchFamily="50" charset="-128"/>
                <a:ea typeface="ＭＳ Ｐゴシック" pitchFamily="50" charset="-128"/>
              </a:rPr>
              <a:t>GetCollectionID</a:t>
            </a:r>
            <a:r>
              <a:rPr lang="en-US" altLang="ja-JP" sz="3200" dirty="0" smtClean="0">
                <a:latin typeface="ＭＳ Ｐゴシック" pitchFamily="50" charset="-128"/>
                <a:ea typeface="ＭＳ Ｐゴシック" pitchFamily="50" charset="-128"/>
              </a:rPr>
              <a:t>("</a:t>
            </a:r>
            <a:r>
              <a:rPr lang="en-US" altLang="ja-JP" sz="3200" dirty="0" err="1" smtClean="0">
                <a:solidFill>
                  <a:srgbClr val="FFFF00"/>
                </a:solidFill>
                <a:latin typeface="ＭＳ Ｐゴシック" pitchFamily="50" charset="-128"/>
                <a:ea typeface="ＭＳ Ｐゴシック" pitchFamily="50" charset="-128"/>
              </a:rPr>
              <a:t>myCal</a:t>
            </a:r>
            <a:r>
              <a:rPr lang="en-US" altLang="ja-JP" sz="3200" dirty="0" smtClean="0">
                <a:solidFill>
                  <a:srgbClr val="FFFF00"/>
                </a:solidFill>
                <a:latin typeface="ＭＳ Ｐゴシック" pitchFamily="50" charset="-128"/>
                <a:ea typeface="ＭＳ Ｐゴシック" pitchFamily="50" charset="-128"/>
              </a:rPr>
              <a:t>/collection1</a:t>
            </a:r>
            <a:r>
              <a:rPr lang="en-US" altLang="ja-JP" sz="3200" dirty="0" smtClean="0">
                <a:latin typeface="ＭＳ Ｐゴシック" pitchFamily="50" charset="-128"/>
                <a:ea typeface="ＭＳ Ｐゴシック" pitchFamily="50" charset="-128"/>
              </a:rPr>
              <a:t>");</a:t>
            </a:r>
          </a:p>
          <a:p>
            <a:pPr>
              <a:lnSpc>
                <a:spcPct val="80000"/>
              </a:lnSpc>
              <a:buFont typeface="Webdings" pitchFamily="18" charset="2"/>
              <a:buNone/>
            </a:pPr>
            <a:r>
              <a:rPr lang="en-US" altLang="ja-JP" sz="3200" dirty="0" smtClean="0">
                <a:solidFill>
                  <a:srgbClr val="FFFF00"/>
                </a:solidFill>
                <a:latin typeface="ＭＳ Ｐゴシック" pitchFamily="50" charset="-128"/>
                <a:ea typeface="ＭＳ Ｐゴシック" pitchFamily="50" charset="-128"/>
              </a:rPr>
              <a:t>    G4HCofThisEvent</a:t>
            </a:r>
            <a:r>
              <a:rPr lang="en-US" altLang="ja-JP" sz="3200" dirty="0" smtClean="0">
                <a:latin typeface="ＭＳ Ｐゴシック" pitchFamily="50" charset="-128"/>
                <a:ea typeface="ＭＳ Ｐゴシック" pitchFamily="50" charset="-128"/>
              </a:rPr>
              <a:t>* HCE = </a:t>
            </a:r>
            <a:r>
              <a:rPr lang="en-US" altLang="ja-JP" sz="3200" dirty="0" err="1" smtClean="0">
                <a:latin typeface="ＭＳ Ｐゴシック" pitchFamily="50" charset="-128"/>
                <a:ea typeface="ＭＳ Ｐゴシック" pitchFamily="50" charset="-128"/>
              </a:rPr>
              <a:t>evt</a:t>
            </a:r>
            <a:r>
              <a:rPr lang="en-US" altLang="ja-JP" sz="3200" dirty="0" smtClean="0">
                <a:latin typeface="ＭＳ Ｐゴシック" pitchFamily="50" charset="-128"/>
                <a:ea typeface="ＭＳ Ｐゴシック" pitchFamily="50" charset="-128"/>
              </a:rPr>
              <a:t>-&gt;</a:t>
            </a:r>
            <a:r>
              <a:rPr lang="en-US" altLang="ja-JP" sz="3200" dirty="0" err="1" smtClean="0">
                <a:latin typeface="ＭＳ Ｐゴシック" pitchFamily="50" charset="-128"/>
                <a:ea typeface="ＭＳ Ｐゴシック" pitchFamily="50" charset="-128"/>
              </a:rPr>
              <a:t>GetHCofThisEvent</a:t>
            </a:r>
            <a:r>
              <a:rPr lang="en-US" altLang="ja-JP" sz="3200" dirty="0" smtClean="0">
                <a:latin typeface="ＭＳ Ｐゴシック" pitchFamily="50" charset="-128"/>
                <a:ea typeface="ＭＳ Ｐゴシック" pitchFamily="50" charset="-128"/>
              </a:rPr>
              <a:t>();</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a:t>
            </a:r>
            <a:r>
              <a:rPr lang="en-US" altLang="ja-JP" sz="3200" dirty="0" err="1" smtClean="0">
                <a:latin typeface="ＭＳ Ｐゴシック" pitchFamily="50" charset="-128"/>
                <a:ea typeface="ＭＳ Ｐゴシック" pitchFamily="50" charset="-128"/>
              </a:rPr>
              <a:t>MyHitsCollection</a:t>
            </a:r>
            <a:r>
              <a:rPr lang="en-US" altLang="ja-JP" sz="3200" dirty="0" smtClean="0">
                <a:latin typeface="ＭＳ Ｐゴシック" pitchFamily="50" charset="-128"/>
                <a:ea typeface="ＭＳ Ｐゴシック" pitchFamily="50" charset="-128"/>
              </a:rPr>
              <a:t>* </a:t>
            </a:r>
            <a:r>
              <a:rPr lang="en-US" altLang="ja-JP" sz="3200" dirty="0" err="1" smtClean="0">
                <a:latin typeface="ＭＳ Ｐゴシック" pitchFamily="50" charset="-128"/>
                <a:ea typeface="ＭＳ Ｐゴシック" pitchFamily="50" charset="-128"/>
              </a:rPr>
              <a:t>CaloHitsColl</a:t>
            </a:r>
            <a:r>
              <a:rPr lang="en-US" altLang="ja-JP" sz="3200" dirty="0" smtClean="0">
                <a:latin typeface="ＭＳ Ｐゴシック" pitchFamily="50" charset="-128"/>
                <a:ea typeface="ＭＳ Ｐゴシック" pitchFamily="50" charset="-128"/>
              </a:rPr>
              <a:t> = 0;</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if(HCE)</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 </a:t>
            </a:r>
            <a:r>
              <a:rPr lang="en-US" altLang="ja-JP" sz="3200" dirty="0" err="1" smtClean="0">
                <a:latin typeface="ＭＳ Ｐゴシック" pitchFamily="50" charset="-128"/>
                <a:ea typeface="ＭＳ Ｐゴシック" pitchFamily="50" charset="-128"/>
              </a:rPr>
              <a:t>CaloHitsColl</a:t>
            </a:r>
            <a:r>
              <a:rPr lang="en-US" altLang="ja-JP" sz="3200" dirty="0" smtClean="0">
                <a:latin typeface="ＭＳ Ｐゴシック" pitchFamily="50" charset="-128"/>
                <a:ea typeface="ＭＳ Ｐゴシック" pitchFamily="50" charset="-128"/>
              </a:rPr>
              <a:t> = </a:t>
            </a:r>
            <a:r>
              <a:rPr lang="en-US" altLang="ja-JP" sz="3200" dirty="0" smtClean="0">
                <a:solidFill>
                  <a:srgbClr val="FFFF00"/>
                </a:solidFill>
                <a:latin typeface="ＭＳ Ｐゴシック" pitchFamily="50" charset="-128"/>
                <a:ea typeface="ＭＳ Ｐゴシック" pitchFamily="50" charset="-128"/>
              </a:rPr>
              <a:t>(</a:t>
            </a:r>
            <a:r>
              <a:rPr lang="en-US" altLang="ja-JP" sz="3200" dirty="0" err="1" smtClean="0">
                <a:solidFill>
                  <a:srgbClr val="FFFF00"/>
                </a:solidFill>
                <a:latin typeface="ＭＳ Ｐゴシック" pitchFamily="50" charset="-128"/>
                <a:ea typeface="ＭＳ Ｐゴシック" pitchFamily="50" charset="-128"/>
              </a:rPr>
              <a:t>MyHitsCollection</a:t>
            </a:r>
            <a:r>
              <a:rPr lang="en-US" altLang="ja-JP" sz="3200" dirty="0" smtClean="0">
                <a:solidFill>
                  <a:srgbClr val="FFFF00"/>
                </a:solidFill>
                <a:latin typeface="ＭＳ Ｐゴシック" pitchFamily="50" charset="-128"/>
                <a:ea typeface="ＭＳ Ｐゴシック" pitchFamily="50" charset="-128"/>
              </a:rPr>
              <a:t>*)</a:t>
            </a:r>
            <a:r>
              <a:rPr lang="en-US" altLang="ja-JP" sz="3200" dirty="0" smtClean="0">
                <a:latin typeface="ＭＳ Ｐゴシック" pitchFamily="50" charset="-128"/>
                <a:ea typeface="ＭＳ Ｐゴシック" pitchFamily="50" charset="-128"/>
              </a:rPr>
              <a:t>(HCE-&gt;</a:t>
            </a:r>
            <a:r>
              <a:rPr lang="en-US" altLang="ja-JP" sz="3200" dirty="0" err="1" smtClean="0">
                <a:solidFill>
                  <a:srgbClr val="FFFF00"/>
                </a:solidFill>
                <a:latin typeface="ＭＳ Ｐゴシック" pitchFamily="50" charset="-128"/>
                <a:ea typeface="ＭＳ Ｐゴシック" pitchFamily="50" charset="-128"/>
              </a:rPr>
              <a:t>GetHC</a:t>
            </a:r>
            <a:r>
              <a:rPr lang="en-US" altLang="ja-JP" sz="3200" dirty="0" smtClean="0">
                <a:solidFill>
                  <a:srgbClr val="FFFF00"/>
                </a:solidFill>
                <a:latin typeface="ＭＳ Ｐゴシック" pitchFamily="50" charset="-128"/>
                <a:ea typeface="ＭＳ Ｐゴシック" pitchFamily="50" charset="-128"/>
              </a:rPr>
              <a:t>(CHCID)</a:t>
            </a:r>
            <a:r>
              <a:rPr lang="en-US" altLang="ja-JP" sz="3200" dirty="0" smtClean="0">
                <a:latin typeface="ＭＳ Ｐゴシック" pitchFamily="50" charset="-128"/>
                <a:ea typeface="ＭＳ Ｐゴシック" pitchFamily="50" charset="-128"/>
              </a:rPr>
              <a:t>); }</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if(</a:t>
            </a:r>
            <a:r>
              <a:rPr lang="en-US" altLang="ja-JP" sz="3200" dirty="0" err="1" smtClean="0">
                <a:latin typeface="ＭＳ Ｐゴシック" pitchFamily="50" charset="-128"/>
                <a:ea typeface="ＭＳ Ｐゴシック" pitchFamily="50" charset="-128"/>
              </a:rPr>
              <a:t>CaloHitsColl</a:t>
            </a:r>
            <a:r>
              <a:rPr lang="en-US" altLang="ja-JP" sz="3200" dirty="0" smtClean="0">
                <a:latin typeface="ＭＳ Ｐゴシック" pitchFamily="50" charset="-128"/>
                <a:ea typeface="ＭＳ Ｐゴシック" pitchFamily="50" charset="-128"/>
              </a:rPr>
              <a:t>) {</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a:t>
            </a:r>
            <a:r>
              <a:rPr lang="en-US" altLang="ja-JP" sz="3200" dirty="0" err="1" smtClean="0">
                <a:latin typeface="ＭＳ Ｐゴシック" pitchFamily="50" charset="-128"/>
                <a:ea typeface="ＭＳ Ｐゴシック" pitchFamily="50" charset="-128"/>
              </a:rPr>
              <a:t>int</a:t>
            </a:r>
            <a:r>
              <a:rPr lang="en-US" altLang="ja-JP" sz="3200" dirty="0" smtClean="0">
                <a:latin typeface="ＭＳ Ｐゴシック" pitchFamily="50" charset="-128"/>
                <a:ea typeface="ＭＳ Ｐゴシック" pitchFamily="50" charset="-128"/>
              </a:rPr>
              <a:t> </a:t>
            </a:r>
            <a:r>
              <a:rPr lang="en-US" altLang="ja-JP" sz="3200" dirty="0" err="1" smtClean="0">
                <a:latin typeface="ＭＳ Ｐゴシック" pitchFamily="50" charset="-128"/>
                <a:ea typeface="ＭＳ Ｐゴシック" pitchFamily="50" charset="-128"/>
              </a:rPr>
              <a:t>n_hit</a:t>
            </a:r>
            <a:r>
              <a:rPr lang="en-US" altLang="ja-JP" sz="3200" dirty="0" smtClean="0">
                <a:latin typeface="ＭＳ Ｐゴシック" pitchFamily="50" charset="-128"/>
                <a:ea typeface="ＭＳ Ｐゴシック" pitchFamily="50" charset="-128"/>
              </a:rPr>
              <a:t> = </a:t>
            </a:r>
            <a:r>
              <a:rPr lang="en-US" altLang="ja-JP" sz="3200" dirty="0" err="1" smtClean="0">
                <a:latin typeface="ＭＳ Ｐゴシック" pitchFamily="50" charset="-128"/>
                <a:ea typeface="ＭＳ Ｐゴシック" pitchFamily="50" charset="-128"/>
              </a:rPr>
              <a:t>CaloHitsColl</a:t>
            </a:r>
            <a:r>
              <a:rPr lang="en-US" altLang="ja-JP" sz="3200" dirty="0" smtClean="0">
                <a:latin typeface="ＭＳ Ｐゴシック" pitchFamily="50" charset="-128"/>
                <a:ea typeface="ＭＳ Ｐゴシック" pitchFamily="50" charset="-128"/>
              </a:rPr>
              <a:t>-&gt;</a:t>
            </a:r>
            <a:r>
              <a:rPr lang="en-US" altLang="ja-JP" sz="3200" dirty="0" smtClean="0">
                <a:solidFill>
                  <a:srgbClr val="FFFF00"/>
                </a:solidFill>
                <a:latin typeface="ＭＳ Ｐゴシック" pitchFamily="50" charset="-128"/>
                <a:ea typeface="ＭＳ Ｐゴシック" pitchFamily="50" charset="-128"/>
              </a:rPr>
              <a:t>entries</a:t>
            </a:r>
            <a:r>
              <a:rPr lang="en-US" altLang="ja-JP" sz="3200" dirty="0" smtClean="0">
                <a:latin typeface="ＭＳ Ｐゴシック" pitchFamily="50" charset="-128"/>
                <a:ea typeface="ＭＳ Ｐゴシック" pitchFamily="50" charset="-128"/>
              </a:rPr>
              <a:t>();</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G4cout&lt;&lt;“My detector has ”&lt;&lt;</a:t>
            </a:r>
            <a:r>
              <a:rPr lang="en-US" altLang="ja-JP" sz="3200" dirty="0" err="1" smtClean="0">
                <a:latin typeface="ＭＳ Ｐゴシック" pitchFamily="50" charset="-128"/>
                <a:ea typeface="ＭＳ Ｐゴシック" pitchFamily="50" charset="-128"/>
              </a:rPr>
              <a:t>n_hit</a:t>
            </a:r>
            <a:r>
              <a:rPr lang="en-US" altLang="ja-JP" sz="3200" dirty="0" smtClean="0">
                <a:latin typeface="ＭＳ Ｐゴシック" pitchFamily="50" charset="-128"/>
                <a:ea typeface="ＭＳ Ｐゴシック" pitchFamily="50" charset="-128"/>
              </a:rPr>
              <a:t>&lt;&lt;" hits."&lt;&lt;G4endl;</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for(</a:t>
            </a:r>
            <a:r>
              <a:rPr lang="en-US" altLang="ja-JP" sz="3200" dirty="0" err="1" smtClean="0">
                <a:latin typeface="ＭＳ Ｐゴシック" pitchFamily="50" charset="-128"/>
                <a:ea typeface="ＭＳ Ｐゴシック" pitchFamily="50" charset="-128"/>
              </a:rPr>
              <a:t>int</a:t>
            </a:r>
            <a:r>
              <a:rPr lang="en-US" altLang="ja-JP" sz="3200" dirty="0" smtClean="0">
                <a:latin typeface="ＭＳ Ｐゴシック" pitchFamily="50" charset="-128"/>
                <a:ea typeface="ＭＳ Ｐゴシック" pitchFamily="50" charset="-128"/>
              </a:rPr>
              <a:t> i1=0;i1&lt;n_hit;i1++) {</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a:t>
            </a:r>
            <a:r>
              <a:rPr lang="en-US" altLang="ja-JP" sz="3200" dirty="0" err="1" smtClean="0">
                <a:solidFill>
                  <a:srgbClr val="FFFF00"/>
                </a:solidFill>
                <a:latin typeface="ＭＳ Ｐゴシック" pitchFamily="50" charset="-128"/>
                <a:ea typeface="ＭＳ Ｐゴシック" pitchFamily="50" charset="-128"/>
              </a:rPr>
              <a:t>MyHit</a:t>
            </a:r>
            <a:r>
              <a:rPr lang="en-US" altLang="ja-JP" sz="3200" dirty="0" smtClean="0">
                <a:latin typeface="ＭＳ Ｐゴシック" pitchFamily="50" charset="-128"/>
                <a:ea typeface="ＭＳ Ｐゴシック" pitchFamily="50" charset="-128"/>
              </a:rPr>
              <a:t>* </a:t>
            </a:r>
            <a:r>
              <a:rPr lang="en-US" altLang="ja-JP" sz="3200" dirty="0" err="1" smtClean="0">
                <a:latin typeface="ＭＳ Ｐゴシック" pitchFamily="50" charset="-128"/>
                <a:ea typeface="ＭＳ Ｐゴシック" pitchFamily="50" charset="-128"/>
              </a:rPr>
              <a:t>aHit</a:t>
            </a:r>
            <a:r>
              <a:rPr lang="en-US" altLang="ja-JP" sz="3200" dirty="0" smtClean="0">
                <a:latin typeface="ＭＳ Ｐゴシック" pitchFamily="50" charset="-128"/>
                <a:ea typeface="ＭＳ Ｐゴシック" pitchFamily="50" charset="-128"/>
              </a:rPr>
              <a:t> = (*</a:t>
            </a:r>
            <a:r>
              <a:rPr lang="en-US" altLang="ja-JP" sz="3200" dirty="0" err="1" smtClean="0">
                <a:latin typeface="ＭＳ Ｐゴシック" pitchFamily="50" charset="-128"/>
                <a:ea typeface="ＭＳ Ｐゴシック" pitchFamily="50" charset="-128"/>
              </a:rPr>
              <a:t>CaloHitsColl</a:t>
            </a:r>
            <a:r>
              <a:rPr lang="en-US" altLang="ja-JP" sz="3200" dirty="0" smtClean="0">
                <a:latin typeface="ＭＳ Ｐゴシック" pitchFamily="50" charset="-128"/>
                <a:ea typeface="ＭＳ Ｐゴシック" pitchFamily="50" charset="-128"/>
              </a:rPr>
              <a:t>)[i1];</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a:t>
            </a:r>
            <a:r>
              <a:rPr lang="en-US" altLang="ja-JP" sz="3200" dirty="0" err="1" smtClean="0">
                <a:latin typeface="ＭＳ Ｐゴシック" pitchFamily="50" charset="-128"/>
                <a:ea typeface="ＭＳ Ｐゴシック" pitchFamily="50" charset="-128"/>
              </a:rPr>
              <a:t>aHit</a:t>
            </a:r>
            <a:r>
              <a:rPr lang="en-US" altLang="ja-JP" sz="3200" dirty="0" smtClean="0">
                <a:latin typeface="ＭＳ Ｐゴシック" pitchFamily="50" charset="-128"/>
                <a:ea typeface="ＭＳ Ｐゴシック" pitchFamily="50" charset="-128"/>
              </a:rPr>
              <a:t>-&gt;Print();</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    }</a:t>
            </a:r>
          </a:p>
          <a:p>
            <a:pPr>
              <a:lnSpc>
                <a:spcPct val="80000"/>
              </a:lnSpc>
              <a:buFont typeface="Webdings" pitchFamily="18" charset="2"/>
              <a:buNone/>
            </a:pPr>
            <a:r>
              <a:rPr lang="en-US" altLang="ja-JP" sz="3200" dirty="0" smtClean="0">
                <a:latin typeface="ＭＳ Ｐゴシック" pitchFamily="50" charset="-128"/>
                <a:ea typeface="ＭＳ Ｐゴシック" pitchFamily="50" charset="-128"/>
              </a:rPr>
              <a:t>}</a:t>
            </a:r>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23</a:t>
            </a:fld>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686800" cy="1143000"/>
          </a:xfrm>
        </p:spPr>
        <p:txBody>
          <a:bodyPr>
            <a:normAutofit fontScale="90000"/>
          </a:bodyPr>
          <a:lstStyle/>
          <a:p>
            <a:r>
              <a:rPr lang="en-US" dirty="0" smtClean="0"/>
              <a:t>V. Touchable</a:t>
            </a:r>
            <a:br>
              <a:rPr lang="en-US" dirty="0" smtClean="0"/>
            </a:br>
            <a:r>
              <a:rPr lang="en-US" dirty="0" smtClean="0"/>
              <a:t>1. </a:t>
            </a:r>
            <a:r>
              <a:rPr lang="en-US" altLang="ja-JP" sz="4000" dirty="0" smtClean="0"/>
              <a:t>Copy number of replicated volume</a:t>
            </a:r>
            <a:endParaRPr kumimoji="1" lang="ja-JP" altLang="en-US" sz="4000" dirty="0"/>
          </a:p>
        </p:txBody>
      </p:sp>
      <p:sp>
        <p:nvSpPr>
          <p:cNvPr id="5" name="コンテンツ プレースホルダ 4"/>
          <p:cNvSpPr>
            <a:spLocks noGrp="1"/>
          </p:cNvSpPr>
          <p:nvPr>
            <p:ph sz="half" idx="1"/>
          </p:nvPr>
        </p:nvSpPr>
        <p:spPr>
          <a:xfrm>
            <a:off x="457200" y="1600201"/>
            <a:ext cx="4686304" cy="828667"/>
          </a:xfrm>
        </p:spPr>
        <p:txBody>
          <a:bodyPr>
            <a:normAutofit fontScale="77500" lnSpcReduction="20000"/>
          </a:bodyPr>
          <a:lstStyle/>
          <a:p>
            <a:r>
              <a:rPr lang="en-US" altLang="ja-JP" dirty="0" smtClean="0"/>
              <a:t>Suppose a geometry is made of sensitive layers C which are placed in a volume B</a:t>
            </a:r>
            <a:endParaRPr kumimoji="1" lang="ja-JP" altLang="en-US" dirty="0"/>
          </a:p>
        </p:txBody>
      </p:sp>
      <p:sp>
        <p:nvSpPr>
          <p:cNvPr id="6" name="コンテンツ プレースホルダ 5"/>
          <p:cNvSpPr>
            <a:spLocks noGrp="1"/>
          </p:cNvSpPr>
          <p:nvPr>
            <p:ph sz="half" idx="2"/>
          </p:nvPr>
        </p:nvSpPr>
        <p:spPr>
          <a:xfrm>
            <a:off x="5000628" y="1571612"/>
            <a:ext cx="4143372" cy="714380"/>
          </a:xfrm>
        </p:spPr>
        <p:txBody>
          <a:bodyPr>
            <a:normAutofit fontScale="77500" lnSpcReduction="20000"/>
          </a:bodyPr>
          <a:lstStyle/>
          <a:p>
            <a:r>
              <a:rPr lang="en-US" altLang="ja-JP" dirty="0" smtClean="0"/>
              <a:t>Volume B is a daughter volume of a divided volume A</a:t>
            </a:r>
            <a:endParaRPr kumimoji="1" lang="ja-JP" altLang="en-US" dirty="0"/>
          </a:p>
        </p:txBody>
      </p:sp>
      <p:pic>
        <p:nvPicPr>
          <p:cNvPr id="9" name="Picture 9"/>
          <p:cNvPicPr>
            <a:picLocks noChangeAspect="1" noChangeArrowheads="1"/>
          </p:cNvPicPr>
          <p:nvPr/>
        </p:nvPicPr>
        <p:blipFill>
          <a:blip r:embed="rId3"/>
          <a:srcRect/>
          <a:stretch>
            <a:fillRect/>
          </a:stretch>
        </p:blipFill>
        <p:spPr bwMode="auto">
          <a:xfrm>
            <a:off x="2571736" y="2571744"/>
            <a:ext cx="3219450" cy="1833562"/>
          </a:xfrm>
          <a:prstGeom prst="rect">
            <a:avLst/>
          </a:prstGeom>
          <a:noFill/>
          <a:ln w="9525">
            <a:noFill/>
            <a:round/>
            <a:headEnd/>
            <a:tailEnd/>
          </a:ln>
          <a:effectLst/>
        </p:spPr>
      </p:pic>
      <p:pic>
        <p:nvPicPr>
          <p:cNvPr id="10" name="Picture 5"/>
          <p:cNvPicPr>
            <a:picLocks noChangeAspect="1" noChangeArrowheads="1"/>
          </p:cNvPicPr>
          <p:nvPr/>
        </p:nvPicPr>
        <p:blipFill>
          <a:blip r:embed="rId4"/>
          <a:srcRect/>
          <a:stretch>
            <a:fillRect/>
          </a:stretch>
        </p:blipFill>
        <p:spPr bwMode="auto">
          <a:xfrm>
            <a:off x="0" y="4318000"/>
            <a:ext cx="5610225" cy="2540000"/>
          </a:xfrm>
          <a:prstGeom prst="rect">
            <a:avLst/>
          </a:prstGeom>
          <a:noFill/>
          <a:ln w="9525">
            <a:noFill/>
            <a:round/>
            <a:headEnd/>
            <a:tailEnd/>
          </a:ln>
          <a:effectLst/>
        </p:spPr>
      </p:pic>
      <p:pic>
        <p:nvPicPr>
          <p:cNvPr id="8" name="Picture 3"/>
          <p:cNvPicPr>
            <a:picLocks noChangeAspect="1" noChangeArrowheads="1"/>
          </p:cNvPicPr>
          <p:nvPr/>
        </p:nvPicPr>
        <p:blipFill>
          <a:blip r:embed="rId5"/>
          <a:srcRect/>
          <a:stretch>
            <a:fillRect/>
          </a:stretch>
        </p:blipFill>
        <p:spPr bwMode="auto">
          <a:xfrm>
            <a:off x="0" y="2428868"/>
            <a:ext cx="3305175" cy="1957388"/>
          </a:xfrm>
          <a:prstGeom prst="rect">
            <a:avLst/>
          </a:prstGeom>
          <a:noFill/>
          <a:ln w="9525">
            <a:noFill/>
            <a:round/>
            <a:headEnd/>
            <a:tailEnd/>
          </a:ln>
          <a:effectLst/>
        </p:spPr>
      </p:pic>
      <p:sp>
        <p:nvSpPr>
          <p:cNvPr id="11" name="コンテンツ プレースホルダ 4"/>
          <p:cNvSpPr txBox="1">
            <a:spLocks/>
          </p:cNvSpPr>
          <p:nvPr/>
        </p:nvSpPr>
        <p:spPr>
          <a:xfrm>
            <a:off x="5857884" y="2285992"/>
            <a:ext cx="3286116" cy="4572008"/>
          </a:xfrm>
          <a:prstGeom prst="rect">
            <a:avLst/>
          </a:prstGeom>
        </p:spPr>
        <p:txBody>
          <a:bodyPr vert="horz">
            <a:normAutofit fontScale="85000" lnSpcReduction="20000"/>
          </a:bodyPr>
          <a:lstStyle/>
          <a:p>
            <a:pPr marL="420624" lvl="0" indent="-384048">
              <a:spcBef>
                <a:spcPct val="20000"/>
              </a:spcBef>
              <a:buClr>
                <a:schemeClr val="accent1"/>
              </a:buClr>
              <a:buSzPct val="80000"/>
              <a:buFont typeface="Wingdings 2"/>
              <a:buChar char=""/>
            </a:pPr>
            <a:r>
              <a:rPr lang="en-US" altLang="ja-JP" sz="2600" dirty="0" smtClean="0"/>
              <a:t>The volume A has a 24 positions in the world</a:t>
            </a:r>
          </a:p>
          <a:p>
            <a:pPr marL="420624" lvl="0" indent="-384048">
              <a:spcBef>
                <a:spcPct val="20000"/>
              </a:spcBef>
              <a:buClr>
                <a:schemeClr val="accent1"/>
              </a:buClr>
              <a:buSzPct val="80000"/>
              <a:buFont typeface="Wingdings 2"/>
              <a:buChar char=""/>
            </a:pPr>
            <a:r>
              <a:rPr lang="en-US" altLang="ja-JP" sz="2600" dirty="0" smtClean="0"/>
              <a:t>While in the 'logical' geometry tree the volume C is represented by just one physical volume, in the real world there are many C 'volumes'</a:t>
            </a:r>
          </a:p>
          <a:p>
            <a:pPr marL="420624" lvl="0" indent="-384048">
              <a:spcBef>
                <a:spcPct val="20000"/>
              </a:spcBef>
              <a:buClr>
                <a:schemeClr val="accent1"/>
              </a:buClr>
              <a:buSzPct val="80000"/>
              <a:buFont typeface="Wingdings 2"/>
              <a:buChar char=""/>
            </a:pPr>
            <a:r>
              <a:rPr lang="en-US" altLang="ja-JP" sz="2600" dirty="0" smtClean="0"/>
              <a:t>How can we then identify these volumes C ?</a:t>
            </a:r>
          </a:p>
          <a:p>
            <a:pPr marL="420624" lvl="0" indent="-384048">
              <a:spcBef>
                <a:spcPct val="20000"/>
              </a:spcBef>
              <a:buClr>
                <a:schemeClr val="accent1"/>
              </a:buClr>
              <a:buSzPct val="80000"/>
              <a:buFont typeface="Wingdings 2"/>
              <a:buChar char=""/>
            </a:pPr>
            <a:r>
              <a:rPr kumimoji="1" lang="en-US" altLang="ja-JP" sz="3800" b="0" i="0" u="none" strike="noStrike" kern="1200" cap="none" spc="0" normalizeH="0" baseline="0" noProof="0" dirty="0" smtClean="0">
                <a:ln>
                  <a:noFill/>
                </a:ln>
                <a:solidFill>
                  <a:srgbClr val="FFFF00"/>
                </a:solidFill>
                <a:effectLst/>
                <a:uLnTx/>
                <a:uFillTx/>
                <a:latin typeface="+mn-lt"/>
                <a:ea typeface="+mn-ea"/>
                <a:cs typeface="+mn-cs"/>
              </a:rPr>
              <a:t>TOUCHABLE!</a:t>
            </a:r>
          </a:p>
        </p:txBody>
      </p:sp>
      <p:sp>
        <p:nvSpPr>
          <p:cNvPr id="12" name="Text Box 11"/>
          <p:cNvSpPr txBox="1">
            <a:spLocks noChangeArrowheads="1"/>
          </p:cNvSpPr>
          <p:nvPr/>
        </p:nvSpPr>
        <p:spPr bwMode="auto">
          <a:xfrm>
            <a:off x="5000628" y="3857628"/>
            <a:ext cx="434975" cy="374650"/>
          </a:xfrm>
          <a:prstGeom prst="rect">
            <a:avLst/>
          </a:prstGeom>
          <a:noFill/>
          <a:ln w="9525">
            <a:noFill/>
            <a:round/>
            <a:headEnd/>
            <a:tailEnd/>
          </a:ln>
          <a:effectLst/>
        </p:spPr>
        <p:txBody>
          <a:bodyPr wrap="none" lIns="90000" tIns="45000" rIns="90000" bIns="45000"/>
          <a:lstStyle/>
          <a:p>
            <a:r>
              <a:rPr lang="en-GB" sz="2000" b="1" dirty="0">
                <a:solidFill>
                  <a:srgbClr val="FFFF00"/>
                </a:solidFill>
                <a:ea typeface="msgothic" charset="0"/>
                <a:cs typeface="msgothic" charset="0"/>
              </a:rPr>
              <a:t>A</a:t>
            </a:r>
            <a:r>
              <a:rPr lang="en-GB" sz="2000" dirty="0">
                <a:solidFill>
                  <a:srgbClr val="FFFF00"/>
                </a:solidFill>
                <a:ea typeface="msgothic" charset="0"/>
                <a:cs typeface="msgothic" charset="0"/>
              </a:rPr>
              <a:t> </a:t>
            </a:r>
          </a:p>
        </p:txBody>
      </p:sp>
      <p:sp>
        <p:nvSpPr>
          <p:cNvPr id="13" name="Text Box 7"/>
          <p:cNvSpPr txBox="1">
            <a:spLocks noChangeArrowheads="1"/>
          </p:cNvSpPr>
          <p:nvPr/>
        </p:nvSpPr>
        <p:spPr bwMode="auto">
          <a:xfrm>
            <a:off x="0" y="3357562"/>
            <a:ext cx="434975" cy="374650"/>
          </a:xfrm>
          <a:prstGeom prst="rect">
            <a:avLst/>
          </a:prstGeom>
          <a:noFill/>
          <a:ln w="9525">
            <a:noFill/>
            <a:round/>
            <a:headEnd/>
            <a:tailEnd/>
          </a:ln>
          <a:effectLst/>
        </p:spPr>
        <p:txBody>
          <a:bodyPr wrap="none" lIns="90000" tIns="45000" rIns="90000" bIns="45000"/>
          <a:lstStyle/>
          <a:p>
            <a:r>
              <a:rPr lang="en-GB" sz="2000" b="1" dirty="0">
                <a:solidFill>
                  <a:srgbClr val="FF0000"/>
                </a:solidFill>
                <a:ea typeface="msgothic" charset="0"/>
                <a:cs typeface="msgothic" charset="0"/>
              </a:rPr>
              <a:t>C</a:t>
            </a:r>
            <a:r>
              <a:rPr lang="en-GB" sz="2000" dirty="0">
                <a:solidFill>
                  <a:srgbClr val="FFFF00"/>
                </a:solidFill>
                <a:ea typeface="msgothic" charset="0"/>
                <a:cs typeface="msgothic" charset="0"/>
              </a:rPr>
              <a:t> </a:t>
            </a:r>
          </a:p>
        </p:txBody>
      </p:sp>
      <p:sp>
        <p:nvSpPr>
          <p:cNvPr id="14" name="Text Box 6"/>
          <p:cNvSpPr txBox="1">
            <a:spLocks noChangeArrowheads="1"/>
          </p:cNvSpPr>
          <p:nvPr/>
        </p:nvSpPr>
        <p:spPr bwMode="auto">
          <a:xfrm>
            <a:off x="1643042" y="3786190"/>
            <a:ext cx="433388" cy="374650"/>
          </a:xfrm>
          <a:prstGeom prst="rect">
            <a:avLst/>
          </a:prstGeom>
          <a:noFill/>
          <a:ln w="9525">
            <a:noFill/>
            <a:round/>
            <a:headEnd/>
            <a:tailEnd/>
          </a:ln>
          <a:effectLst/>
        </p:spPr>
        <p:txBody>
          <a:bodyPr wrap="none" lIns="90000" tIns="45000" rIns="90000" bIns="45000"/>
          <a:lstStyle/>
          <a:p>
            <a:r>
              <a:rPr lang="en-GB" sz="2000" b="1" dirty="0">
                <a:solidFill>
                  <a:srgbClr val="00FF00"/>
                </a:solidFill>
                <a:ea typeface="msgothic" charset="0"/>
                <a:cs typeface="msgothic" charset="0"/>
              </a:rPr>
              <a:t>B</a:t>
            </a:r>
            <a:r>
              <a:rPr lang="en-GB" sz="2000" dirty="0">
                <a:solidFill>
                  <a:srgbClr val="FFFF00"/>
                </a:solidFill>
                <a:ea typeface="msgothic" charset="0"/>
                <a:cs typeface="msgothic" charset="0"/>
              </a:rPr>
              <a:t> </a:t>
            </a:r>
          </a:p>
        </p:txBody>
      </p:sp>
      <p:sp>
        <p:nvSpPr>
          <p:cNvPr id="15" name="Text Box 6"/>
          <p:cNvSpPr txBox="1">
            <a:spLocks noChangeArrowheads="1"/>
          </p:cNvSpPr>
          <p:nvPr/>
        </p:nvSpPr>
        <p:spPr bwMode="auto">
          <a:xfrm>
            <a:off x="5072066" y="2643182"/>
            <a:ext cx="433388" cy="374650"/>
          </a:xfrm>
          <a:prstGeom prst="rect">
            <a:avLst/>
          </a:prstGeom>
          <a:noFill/>
          <a:ln w="9525">
            <a:noFill/>
            <a:round/>
            <a:headEnd/>
            <a:tailEnd/>
          </a:ln>
          <a:effectLst/>
        </p:spPr>
        <p:txBody>
          <a:bodyPr wrap="none" lIns="90000" tIns="45000" rIns="90000" bIns="45000"/>
          <a:lstStyle/>
          <a:p>
            <a:r>
              <a:rPr lang="en-GB" sz="2000" b="1" dirty="0">
                <a:solidFill>
                  <a:srgbClr val="00FF00"/>
                </a:solidFill>
                <a:ea typeface="msgothic" charset="0"/>
                <a:cs typeface="msgothic" charset="0"/>
              </a:rPr>
              <a:t>B</a:t>
            </a:r>
            <a:r>
              <a:rPr lang="en-GB" sz="2000" dirty="0">
                <a:solidFill>
                  <a:srgbClr val="FFFF00"/>
                </a:solidFill>
                <a:ea typeface="msgothic" charset="0"/>
                <a:cs typeface="msgothic" charset="0"/>
              </a:rPr>
              <a:t> </a:t>
            </a:r>
          </a:p>
        </p:txBody>
      </p:sp>
      <p:sp>
        <p:nvSpPr>
          <p:cNvPr id="16" name="Text Box 11"/>
          <p:cNvSpPr txBox="1">
            <a:spLocks noChangeArrowheads="1"/>
          </p:cNvSpPr>
          <p:nvPr/>
        </p:nvSpPr>
        <p:spPr bwMode="auto">
          <a:xfrm>
            <a:off x="714348" y="6072206"/>
            <a:ext cx="434975" cy="374650"/>
          </a:xfrm>
          <a:prstGeom prst="rect">
            <a:avLst/>
          </a:prstGeom>
          <a:noFill/>
          <a:ln w="9525">
            <a:noFill/>
            <a:round/>
            <a:headEnd/>
            <a:tailEnd/>
          </a:ln>
          <a:effectLst/>
        </p:spPr>
        <p:txBody>
          <a:bodyPr wrap="none" lIns="90000" tIns="45000" rIns="90000" bIns="45000"/>
          <a:lstStyle/>
          <a:p>
            <a:r>
              <a:rPr lang="en-GB" sz="2000" b="1" dirty="0">
                <a:solidFill>
                  <a:srgbClr val="FFFF00"/>
                </a:solidFill>
                <a:ea typeface="msgothic" charset="0"/>
                <a:cs typeface="msgothic" charset="0"/>
              </a:rPr>
              <a:t>A</a:t>
            </a:r>
            <a:r>
              <a:rPr lang="en-GB" sz="2000" dirty="0">
                <a:solidFill>
                  <a:srgbClr val="FFFF00"/>
                </a:solidFill>
                <a:ea typeface="msgothic" charset="0"/>
                <a:cs typeface="msgothic" charset="0"/>
              </a:rPr>
              <a:t> </a:t>
            </a:r>
          </a:p>
        </p:txBody>
      </p:sp>
      <p:sp>
        <p:nvSpPr>
          <p:cNvPr id="17" name="スライド番号プレースホルダ 16"/>
          <p:cNvSpPr>
            <a:spLocks noGrp="1"/>
          </p:cNvSpPr>
          <p:nvPr>
            <p:ph type="sldNum" sz="quarter" idx="12"/>
          </p:nvPr>
        </p:nvSpPr>
        <p:spPr/>
        <p:txBody>
          <a:bodyPr/>
          <a:lstStyle/>
          <a:p>
            <a:fld id="{1CF1474F-068A-47E2-9E85-668CDFD28C9D}" type="slidenum">
              <a:rPr kumimoji="1" lang="ja-JP" altLang="en-US" smtClean="0"/>
              <a:pPr/>
              <a:t>24</a:t>
            </a:fld>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V. </a:t>
            </a:r>
            <a:r>
              <a:rPr lang="en-US" dirty="0" smtClean="0"/>
              <a:t>Touchable</a:t>
            </a:r>
            <a:br>
              <a:rPr lang="en-US" dirty="0" smtClean="0"/>
            </a:br>
            <a:r>
              <a:rPr lang="en-US" dirty="0" smtClean="0"/>
              <a:t>2. </a:t>
            </a:r>
            <a:r>
              <a:rPr lang="en-US" altLang="ja-JP" dirty="0" smtClean="0"/>
              <a:t>Touchable</a:t>
            </a:r>
            <a:endParaRPr kumimoji="1" lang="ja-JP" altLang="en-US" dirty="0"/>
          </a:p>
        </p:txBody>
      </p:sp>
      <p:sp>
        <p:nvSpPr>
          <p:cNvPr id="3" name="コンテンツ プレースホルダ 2"/>
          <p:cNvSpPr>
            <a:spLocks noGrp="1"/>
          </p:cNvSpPr>
          <p:nvPr>
            <p:ph sz="half" idx="1"/>
          </p:nvPr>
        </p:nvSpPr>
        <p:spPr>
          <a:xfrm>
            <a:off x="285720" y="1600200"/>
            <a:ext cx="4857784" cy="5257800"/>
          </a:xfrm>
        </p:spPr>
        <p:txBody>
          <a:bodyPr>
            <a:normAutofit fontScale="85000" lnSpcReduction="10000"/>
          </a:bodyPr>
          <a:lstStyle/>
          <a:p>
            <a:r>
              <a:rPr lang="en-US" altLang="ja-JP" dirty="0" smtClean="0"/>
              <a:t>A touchable for a volume serves the purpose of providing a </a:t>
            </a:r>
            <a:r>
              <a:rPr lang="en-US" altLang="ja-JP" dirty="0" smtClean="0">
                <a:solidFill>
                  <a:srgbClr val="FFFF00"/>
                </a:solidFill>
              </a:rPr>
              <a:t>unique identification</a:t>
            </a:r>
            <a:r>
              <a:rPr lang="en-US" altLang="ja-JP" dirty="0" smtClean="0"/>
              <a:t> for a detector element</a:t>
            </a:r>
          </a:p>
          <a:p>
            <a:r>
              <a:rPr lang="en-US" altLang="ja-JP" dirty="0" smtClean="0"/>
              <a:t>It is a geometrical entity (volume or solid) which has a unique placement in a detector description</a:t>
            </a:r>
          </a:p>
          <a:p>
            <a:pPr lvl="1"/>
            <a:r>
              <a:rPr lang="en-US" altLang="ja-JP" dirty="0" smtClean="0"/>
              <a:t>It can be uniquely identified by providing the copy numbers for all daughters in the geometry hierarchy</a:t>
            </a:r>
          </a:p>
          <a:p>
            <a:pPr lvl="1"/>
            <a:r>
              <a:rPr lang="en-US" altLang="ja-JP" dirty="0" smtClean="0"/>
              <a:t>In our case these are</a:t>
            </a:r>
          </a:p>
          <a:p>
            <a:pPr lvl="2"/>
            <a:r>
              <a:rPr lang="en-US" altLang="ja-JP" dirty="0" err="1" smtClean="0"/>
              <a:t>CopyNo</a:t>
            </a:r>
            <a:r>
              <a:rPr lang="en-US" altLang="ja-JP" dirty="0" smtClean="0"/>
              <a:t> of C in B: 1</a:t>
            </a:r>
          </a:p>
          <a:p>
            <a:pPr lvl="2"/>
            <a:r>
              <a:rPr lang="en-US" altLang="ja-JP" dirty="0" err="1" smtClean="0"/>
              <a:t>CopyNo</a:t>
            </a:r>
            <a:r>
              <a:rPr lang="en-US" altLang="ja-JP" dirty="0" smtClean="0"/>
              <a:t> of B in A: 1,2,3</a:t>
            </a:r>
          </a:p>
          <a:p>
            <a:pPr lvl="2"/>
            <a:r>
              <a:rPr lang="en-US" altLang="ja-JP" dirty="0" err="1" smtClean="0"/>
              <a:t>CopyNo</a:t>
            </a:r>
            <a:r>
              <a:rPr lang="en-US" altLang="ja-JP" dirty="0" smtClean="0"/>
              <a:t> of A in the world: 1, .., 24</a:t>
            </a:r>
          </a:p>
          <a:p>
            <a:pPr lvl="1"/>
            <a:r>
              <a:rPr lang="en-US" altLang="ja-JP" dirty="0" smtClean="0"/>
              <a:t>Example of touchable identification: </a:t>
            </a:r>
          </a:p>
          <a:p>
            <a:pPr lvl="2"/>
            <a:r>
              <a:rPr lang="en-US" altLang="ja-JP" dirty="0" smtClean="0"/>
              <a:t>A.3/B.2/C.1</a:t>
            </a:r>
            <a:endParaRPr kumimoji="1" lang="ja-JP" altLang="en-US" dirty="0"/>
          </a:p>
        </p:txBody>
      </p:sp>
      <p:pic>
        <p:nvPicPr>
          <p:cNvPr id="5" name="Picture 9"/>
          <p:cNvPicPr>
            <a:picLocks noChangeAspect="1" noChangeArrowheads="1"/>
          </p:cNvPicPr>
          <p:nvPr/>
        </p:nvPicPr>
        <p:blipFill>
          <a:blip r:embed="rId3"/>
          <a:srcRect/>
          <a:stretch>
            <a:fillRect/>
          </a:stretch>
        </p:blipFill>
        <p:spPr bwMode="auto">
          <a:xfrm>
            <a:off x="5357818" y="1785926"/>
            <a:ext cx="1746250" cy="1955800"/>
          </a:xfrm>
          <a:prstGeom prst="rect">
            <a:avLst/>
          </a:prstGeom>
          <a:noFill/>
          <a:ln w="9525">
            <a:noFill/>
            <a:round/>
            <a:headEnd/>
            <a:tailEnd/>
          </a:ln>
          <a:effectLst/>
        </p:spPr>
      </p:pic>
      <p:pic>
        <p:nvPicPr>
          <p:cNvPr id="6" name="Picture 11"/>
          <p:cNvPicPr>
            <a:picLocks noChangeAspect="1" noChangeArrowheads="1"/>
          </p:cNvPicPr>
          <p:nvPr/>
        </p:nvPicPr>
        <p:blipFill>
          <a:blip r:embed="rId4"/>
          <a:srcRect/>
          <a:stretch>
            <a:fillRect/>
          </a:stretch>
        </p:blipFill>
        <p:spPr bwMode="auto">
          <a:xfrm>
            <a:off x="7000892" y="1857364"/>
            <a:ext cx="1905000" cy="1833562"/>
          </a:xfrm>
          <a:prstGeom prst="rect">
            <a:avLst/>
          </a:prstGeom>
          <a:noFill/>
          <a:ln w="9525">
            <a:noFill/>
            <a:round/>
            <a:headEnd/>
            <a:tailEnd/>
          </a:ln>
          <a:effectLst/>
        </p:spPr>
      </p:pic>
      <p:pic>
        <p:nvPicPr>
          <p:cNvPr id="7" name="Picture 3"/>
          <p:cNvPicPr>
            <a:picLocks noChangeAspect="1" noChangeArrowheads="1"/>
          </p:cNvPicPr>
          <p:nvPr/>
        </p:nvPicPr>
        <p:blipFill>
          <a:blip r:embed="rId5"/>
          <a:srcRect/>
          <a:stretch>
            <a:fillRect/>
          </a:stretch>
        </p:blipFill>
        <p:spPr bwMode="auto">
          <a:xfrm>
            <a:off x="5405437" y="3902075"/>
            <a:ext cx="3738563" cy="2955925"/>
          </a:xfrm>
          <a:prstGeom prst="rect">
            <a:avLst/>
          </a:prstGeom>
          <a:noFill/>
          <a:ln w="9525">
            <a:noFill/>
            <a:round/>
            <a:headEnd/>
            <a:tailEnd/>
          </a:ln>
          <a:effectLst/>
        </p:spPr>
      </p:pic>
      <p:sp>
        <p:nvSpPr>
          <p:cNvPr id="8" name="Text Box 10"/>
          <p:cNvSpPr txBox="1">
            <a:spLocks noChangeArrowheads="1"/>
          </p:cNvSpPr>
          <p:nvPr/>
        </p:nvSpPr>
        <p:spPr bwMode="auto">
          <a:xfrm>
            <a:off x="6429388" y="2857496"/>
            <a:ext cx="650875" cy="374650"/>
          </a:xfrm>
          <a:prstGeom prst="rect">
            <a:avLst/>
          </a:prstGeom>
          <a:noFill/>
          <a:ln w="9525">
            <a:noFill/>
            <a:round/>
            <a:headEnd/>
            <a:tailEnd/>
          </a:ln>
          <a:effectLst/>
        </p:spPr>
        <p:txBody>
          <a:bodyPr wrap="none" lIns="90000" tIns="45000" rIns="90000" bIns="45000"/>
          <a:lstStyle/>
          <a:p>
            <a:r>
              <a:rPr lang="en-GB" sz="2000" b="1" dirty="0">
                <a:solidFill>
                  <a:srgbClr val="FF0000"/>
                </a:solidFill>
                <a:ea typeface="msgothic" charset="0"/>
                <a:cs typeface="msgothic" charset="0"/>
              </a:rPr>
              <a:t>C.1</a:t>
            </a:r>
            <a:r>
              <a:rPr lang="en-GB" sz="2000" dirty="0">
                <a:solidFill>
                  <a:srgbClr val="FFFF00"/>
                </a:solidFill>
                <a:ea typeface="msgothic" charset="0"/>
                <a:cs typeface="msgothic" charset="0"/>
              </a:rPr>
              <a:t> </a:t>
            </a:r>
          </a:p>
        </p:txBody>
      </p:sp>
      <p:sp>
        <p:nvSpPr>
          <p:cNvPr id="9" name="Text Box 12"/>
          <p:cNvSpPr txBox="1">
            <a:spLocks noChangeArrowheads="1"/>
          </p:cNvSpPr>
          <p:nvPr/>
        </p:nvSpPr>
        <p:spPr bwMode="auto">
          <a:xfrm>
            <a:off x="8429625" y="1928802"/>
            <a:ext cx="714375" cy="374650"/>
          </a:xfrm>
          <a:prstGeom prst="rect">
            <a:avLst/>
          </a:prstGeom>
          <a:noFill/>
          <a:ln w="9525">
            <a:noFill/>
            <a:round/>
            <a:headEnd/>
            <a:tailEnd/>
          </a:ln>
          <a:effectLst/>
        </p:spPr>
        <p:txBody>
          <a:bodyPr lIns="90000" tIns="45000" rIns="90000" bIns="45000"/>
          <a:lstStyle/>
          <a:p>
            <a:r>
              <a:rPr lang="en-GB" sz="2000" b="1" dirty="0">
                <a:solidFill>
                  <a:srgbClr val="00FF00"/>
                </a:solidFill>
                <a:ea typeface="msgothic" charset="0"/>
                <a:cs typeface="msgothic" charset="0"/>
              </a:rPr>
              <a:t>B.1</a:t>
            </a:r>
          </a:p>
        </p:txBody>
      </p:sp>
      <p:sp>
        <p:nvSpPr>
          <p:cNvPr id="10" name="Text Box 13"/>
          <p:cNvSpPr txBox="1">
            <a:spLocks noChangeArrowheads="1"/>
          </p:cNvSpPr>
          <p:nvPr/>
        </p:nvSpPr>
        <p:spPr bwMode="auto">
          <a:xfrm>
            <a:off x="8429625" y="2214554"/>
            <a:ext cx="714375" cy="374650"/>
          </a:xfrm>
          <a:prstGeom prst="rect">
            <a:avLst/>
          </a:prstGeom>
          <a:noFill/>
          <a:ln w="9525">
            <a:noFill/>
            <a:round/>
            <a:headEnd/>
            <a:tailEnd/>
          </a:ln>
          <a:effectLst/>
        </p:spPr>
        <p:txBody>
          <a:bodyPr lIns="90000" tIns="45000" rIns="90000" bIns="45000"/>
          <a:lstStyle/>
          <a:p>
            <a:r>
              <a:rPr lang="en-GB" sz="2000" b="1">
                <a:solidFill>
                  <a:srgbClr val="00FF00"/>
                </a:solidFill>
                <a:ea typeface="msgothic" charset="0"/>
                <a:cs typeface="msgothic" charset="0"/>
              </a:rPr>
              <a:t>B.2</a:t>
            </a:r>
          </a:p>
        </p:txBody>
      </p:sp>
      <p:sp>
        <p:nvSpPr>
          <p:cNvPr id="11" name="Text Box 14"/>
          <p:cNvSpPr txBox="1">
            <a:spLocks noChangeArrowheads="1"/>
          </p:cNvSpPr>
          <p:nvPr/>
        </p:nvSpPr>
        <p:spPr bwMode="auto">
          <a:xfrm>
            <a:off x="8429625" y="2500306"/>
            <a:ext cx="714375" cy="374650"/>
          </a:xfrm>
          <a:prstGeom prst="rect">
            <a:avLst/>
          </a:prstGeom>
          <a:noFill/>
          <a:ln w="9525">
            <a:noFill/>
            <a:round/>
            <a:headEnd/>
            <a:tailEnd/>
          </a:ln>
          <a:effectLst/>
        </p:spPr>
        <p:txBody>
          <a:bodyPr lIns="90000" tIns="45000" rIns="90000" bIns="45000"/>
          <a:lstStyle/>
          <a:p>
            <a:r>
              <a:rPr lang="en-GB" sz="2000" b="1" dirty="0">
                <a:solidFill>
                  <a:srgbClr val="00FF00"/>
                </a:solidFill>
                <a:ea typeface="msgothic" charset="0"/>
                <a:cs typeface="msgothic" charset="0"/>
              </a:rPr>
              <a:t>B.3</a:t>
            </a:r>
          </a:p>
        </p:txBody>
      </p:sp>
      <p:sp>
        <p:nvSpPr>
          <p:cNvPr id="12" name="Text Box 4"/>
          <p:cNvSpPr txBox="1">
            <a:spLocks noChangeArrowheads="1"/>
          </p:cNvSpPr>
          <p:nvPr/>
        </p:nvSpPr>
        <p:spPr bwMode="auto">
          <a:xfrm>
            <a:off x="5643570" y="5929330"/>
            <a:ext cx="650875" cy="374650"/>
          </a:xfrm>
          <a:prstGeom prst="rect">
            <a:avLst/>
          </a:prstGeom>
          <a:noFill/>
          <a:ln w="9525">
            <a:noFill/>
            <a:round/>
            <a:headEnd/>
            <a:tailEnd/>
          </a:ln>
          <a:effectLst/>
        </p:spPr>
        <p:txBody>
          <a:bodyPr wrap="none" lIns="90000" tIns="45000" rIns="90000" bIns="45000"/>
          <a:lstStyle/>
          <a:p>
            <a:r>
              <a:rPr lang="en-GB" sz="2000" b="1" dirty="0">
                <a:solidFill>
                  <a:srgbClr val="FFFF00"/>
                </a:solidFill>
                <a:ea typeface="msgothic" charset="0"/>
                <a:cs typeface="msgothic" charset="0"/>
              </a:rPr>
              <a:t>A.1</a:t>
            </a:r>
            <a:r>
              <a:rPr lang="en-GB" sz="2000" dirty="0">
                <a:solidFill>
                  <a:srgbClr val="FFFF00"/>
                </a:solidFill>
                <a:ea typeface="msgothic" charset="0"/>
                <a:cs typeface="msgothic" charset="0"/>
              </a:rPr>
              <a:t> </a:t>
            </a:r>
          </a:p>
        </p:txBody>
      </p:sp>
      <p:sp>
        <p:nvSpPr>
          <p:cNvPr id="13" name="Text Box 5"/>
          <p:cNvSpPr txBox="1">
            <a:spLocks noChangeArrowheads="1"/>
          </p:cNvSpPr>
          <p:nvPr/>
        </p:nvSpPr>
        <p:spPr bwMode="auto">
          <a:xfrm>
            <a:off x="6143636" y="6143644"/>
            <a:ext cx="649288" cy="374650"/>
          </a:xfrm>
          <a:prstGeom prst="rect">
            <a:avLst/>
          </a:prstGeom>
          <a:noFill/>
          <a:ln w="9525">
            <a:noFill/>
            <a:round/>
            <a:headEnd/>
            <a:tailEnd/>
          </a:ln>
          <a:effectLst/>
        </p:spPr>
        <p:txBody>
          <a:bodyPr wrap="none" lIns="90000" tIns="45000" rIns="90000" bIns="45000"/>
          <a:lstStyle/>
          <a:p>
            <a:r>
              <a:rPr lang="en-GB" sz="2000" b="1" dirty="0">
                <a:solidFill>
                  <a:srgbClr val="FFFF00"/>
                </a:solidFill>
                <a:ea typeface="msgothic" charset="0"/>
                <a:cs typeface="msgothic" charset="0"/>
              </a:rPr>
              <a:t>A.2</a:t>
            </a:r>
            <a:r>
              <a:rPr lang="en-GB" sz="2000" dirty="0">
                <a:solidFill>
                  <a:srgbClr val="FFFF00"/>
                </a:solidFill>
                <a:ea typeface="msgothic" charset="0"/>
                <a:cs typeface="msgothic" charset="0"/>
              </a:rPr>
              <a:t> </a:t>
            </a:r>
          </a:p>
        </p:txBody>
      </p:sp>
      <p:sp>
        <p:nvSpPr>
          <p:cNvPr id="14" name="Text Box 6"/>
          <p:cNvSpPr txBox="1">
            <a:spLocks noChangeArrowheads="1"/>
          </p:cNvSpPr>
          <p:nvPr/>
        </p:nvSpPr>
        <p:spPr bwMode="auto">
          <a:xfrm>
            <a:off x="6715140" y="6286520"/>
            <a:ext cx="649288" cy="374650"/>
          </a:xfrm>
          <a:prstGeom prst="rect">
            <a:avLst/>
          </a:prstGeom>
          <a:noFill/>
          <a:ln w="9525">
            <a:noFill/>
            <a:round/>
            <a:headEnd/>
            <a:tailEnd/>
          </a:ln>
          <a:effectLst/>
        </p:spPr>
        <p:txBody>
          <a:bodyPr wrap="none" lIns="90000" tIns="45000" rIns="90000" bIns="45000"/>
          <a:lstStyle/>
          <a:p>
            <a:r>
              <a:rPr lang="en-GB" sz="2000" b="1" dirty="0">
                <a:solidFill>
                  <a:srgbClr val="FFFF00"/>
                </a:solidFill>
                <a:ea typeface="msgothic" charset="0"/>
                <a:cs typeface="msgothic" charset="0"/>
              </a:rPr>
              <a:t>A.3</a:t>
            </a:r>
            <a:r>
              <a:rPr lang="en-GB" sz="2000" dirty="0">
                <a:solidFill>
                  <a:srgbClr val="FFFF00"/>
                </a:solidFill>
                <a:ea typeface="msgothic" charset="0"/>
                <a:cs typeface="msgothic" charset="0"/>
              </a:rPr>
              <a:t> </a:t>
            </a:r>
          </a:p>
        </p:txBody>
      </p:sp>
      <p:sp>
        <p:nvSpPr>
          <p:cNvPr id="15" name="スライド番号プレースホルダ 14"/>
          <p:cNvSpPr>
            <a:spLocks noGrp="1"/>
          </p:cNvSpPr>
          <p:nvPr>
            <p:ph type="sldNum" sz="quarter" idx="12"/>
          </p:nvPr>
        </p:nvSpPr>
        <p:spPr/>
        <p:txBody>
          <a:bodyPr/>
          <a:lstStyle/>
          <a:p>
            <a:fld id="{1CF1474F-068A-47E2-9E85-668CDFD28C9D}" type="slidenum">
              <a:rPr kumimoji="1" lang="ja-JP" altLang="en-US" smtClean="0"/>
              <a:pPr/>
              <a:t>25</a:t>
            </a:fld>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0" y="274638"/>
            <a:ext cx="7467600" cy="1011222"/>
          </a:xfrm>
        </p:spPr>
        <p:txBody>
          <a:bodyPr>
            <a:normAutofit fontScale="90000"/>
          </a:bodyPr>
          <a:lstStyle/>
          <a:p>
            <a:r>
              <a:rPr lang="en-US" altLang="ja-JP" dirty="0" smtClean="0"/>
              <a:t>V. </a:t>
            </a:r>
            <a:r>
              <a:rPr lang="en-US" dirty="0" smtClean="0"/>
              <a:t>Touchable</a:t>
            </a:r>
            <a:br>
              <a:rPr lang="en-US" dirty="0" smtClean="0"/>
            </a:br>
            <a:r>
              <a:rPr lang="en-US" dirty="0" smtClean="0"/>
              <a:t>2. </a:t>
            </a:r>
            <a:r>
              <a:rPr lang="en-US" altLang="ja-JP" dirty="0" err="1" smtClean="0"/>
              <a:t>TouchableHistory</a:t>
            </a:r>
            <a:endParaRPr kumimoji="1" lang="ja-JP" altLang="en-US" dirty="0"/>
          </a:p>
        </p:txBody>
      </p:sp>
      <p:sp>
        <p:nvSpPr>
          <p:cNvPr id="6" name="コンテンツ プレースホルダ 5"/>
          <p:cNvSpPr>
            <a:spLocks noGrp="1"/>
          </p:cNvSpPr>
          <p:nvPr>
            <p:ph idx="1"/>
          </p:nvPr>
        </p:nvSpPr>
        <p:spPr>
          <a:xfrm>
            <a:off x="214282" y="1357298"/>
            <a:ext cx="8715436" cy="5500702"/>
          </a:xfrm>
        </p:spPr>
        <p:txBody>
          <a:bodyPr>
            <a:normAutofit fontScale="70000" lnSpcReduction="20000"/>
          </a:bodyPr>
          <a:lstStyle/>
          <a:p>
            <a:pPr lvl="1">
              <a:buNone/>
            </a:pPr>
            <a:r>
              <a:rPr lang="en-US" altLang="ja-JP" sz="2900" dirty="0" smtClean="0"/>
              <a:t>G4bool ExN04CalorimeterSD::</a:t>
            </a:r>
            <a:r>
              <a:rPr lang="en-US" altLang="ja-JP" sz="2900" dirty="0" err="1" smtClean="0">
                <a:solidFill>
                  <a:srgbClr val="FFFF00"/>
                </a:solidFill>
              </a:rPr>
              <a:t>ProcessHits</a:t>
            </a:r>
            <a:r>
              <a:rPr lang="en-US" altLang="ja-JP" sz="2900" dirty="0" smtClean="0">
                <a:solidFill>
                  <a:srgbClr val="FFFF00"/>
                </a:solidFill>
              </a:rPr>
              <a:t>(G4Step*</a:t>
            </a:r>
            <a:r>
              <a:rPr lang="en-US" altLang="ja-JP" sz="2900" dirty="0" err="1" smtClean="0">
                <a:solidFill>
                  <a:srgbClr val="FFFF00"/>
                </a:solidFill>
              </a:rPr>
              <a:t>aStep</a:t>
            </a:r>
            <a:r>
              <a:rPr lang="en-US" altLang="ja-JP" sz="2900" dirty="0" smtClean="0"/>
              <a:t>,</a:t>
            </a:r>
          </a:p>
          <a:p>
            <a:pPr lvl="1">
              <a:buNone/>
            </a:pPr>
            <a:r>
              <a:rPr lang="en-US" altLang="ja-JP" sz="2900" dirty="0" smtClean="0"/>
              <a:t>						     </a:t>
            </a:r>
            <a:r>
              <a:rPr lang="en-US" altLang="ja-JP" sz="2900" dirty="0" smtClean="0">
                <a:solidFill>
                  <a:srgbClr val="00FF00"/>
                </a:solidFill>
              </a:rPr>
              <a:t>G4TouchableHistory*</a:t>
            </a:r>
            <a:r>
              <a:rPr lang="en-US" altLang="ja-JP" sz="2900" dirty="0" err="1" smtClean="0">
                <a:solidFill>
                  <a:srgbClr val="00FF00"/>
                </a:solidFill>
              </a:rPr>
              <a:t>ROhist</a:t>
            </a:r>
            <a:r>
              <a:rPr lang="en-US" altLang="ja-JP" sz="2900" dirty="0" smtClean="0"/>
              <a:t>){</a:t>
            </a:r>
          </a:p>
          <a:p>
            <a:r>
              <a:rPr lang="en-US" altLang="ja-JP" sz="3200" dirty="0" smtClean="0">
                <a:solidFill>
                  <a:srgbClr val="00FF00"/>
                </a:solidFill>
              </a:rPr>
              <a:t>G4TouchableHistory</a:t>
            </a:r>
            <a:endParaRPr lang="en-US" altLang="ja-JP" dirty="0" smtClean="0"/>
          </a:p>
          <a:p>
            <a:pPr lvl="1"/>
            <a:r>
              <a:rPr lang="en-US" altLang="ja-JP" dirty="0" smtClean="0"/>
              <a:t>Representing a touchable detector element, and its history in the </a:t>
            </a:r>
            <a:r>
              <a:rPr lang="en-US" altLang="ja-JP" dirty="0" err="1" smtClean="0"/>
              <a:t>geomtrical</a:t>
            </a:r>
            <a:r>
              <a:rPr lang="en-US" altLang="ja-JP" dirty="0" smtClean="0"/>
              <a:t> hierarchy, including its net resultant local-&gt;global transform.</a:t>
            </a:r>
          </a:p>
          <a:p>
            <a:pPr lvl="1"/>
            <a:r>
              <a:rPr lang="en-US" altLang="ja-JP" dirty="0" smtClean="0">
                <a:solidFill>
                  <a:srgbClr val="FFFF00"/>
                </a:solidFill>
              </a:rPr>
              <a:t>depth</a:t>
            </a:r>
            <a:r>
              <a:rPr lang="en-US" altLang="ja-JP" dirty="0" smtClean="0"/>
              <a:t> means always the number of levels up in the tree to be considered:</a:t>
            </a:r>
          </a:p>
          <a:p>
            <a:pPr lvl="1">
              <a:buNone/>
            </a:pPr>
            <a:r>
              <a:rPr lang="en-US" altLang="ja-JP" dirty="0" smtClean="0"/>
              <a:t>	depth = 0 : the bottom level (volume C in B)</a:t>
            </a:r>
          </a:p>
          <a:p>
            <a:pPr lvl="1">
              <a:buNone/>
            </a:pPr>
            <a:r>
              <a:rPr lang="en-US" altLang="ja-JP" dirty="0" smtClean="0"/>
              <a:t>	depth = 1 : the level of its mother volume (volume B in A)</a:t>
            </a:r>
          </a:p>
          <a:p>
            <a:pPr lvl="1">
              <a:buNone/>
            </a:pPr>
            <a:r>
              <a:rPr lang="en-US" altLang="ja-JP" dirty="0" smtClean="0"/>
              <a:t>	depth = 2 : the grandmother volume (volume A in world)</a:t>
            </a:r>
          </a:p>
          <a:p>
            <a:r>
              <a:rPr lang="en-US" altLang="ja-JP" dirty="0" smtClean="0">
                <a:solidFill>
                  <a:srgbClr val="FFFF00"/>
                </a:solidFill>
              </a:rPr>
              <a:t>G4int </a:t>
            </a:r>
            <a:r>
              <a:rPr lang="en-US" altLang="ja-JP" dirty="0" err="1" smtClean="0">
                <a:solidFill>
                  <a:srgbClr val="FFFF00"/>
                </a:solidFill>
              </a:rPr>
              <a:t>GetCopyNumber</a:t>
            </a:r>
            <a:r>
              <a:rPr lang="en-US" altLang="ja-JP" dirty="0" smtClean="0"/>
              <a:t>(G4int depth =0)  </a:t>
            </a:r>
          </a:p>
          <a:p>
            <a:pPr lvl="1"/>
            <a:r>
              <a:rPr lang="en-US" altLang="ja-JP" dirty="0" smtClean="0"/>
              <a:t>returns the copy number of the given level of current volume</a:t>
            </a:r>
          </a:p>
          <a:p>
            <a:r>
              <a:rPr lang="en-US" altLang="ja-JP" dirty="0" smtClean="0">
                <a:solidFill>
                  <a:srgbClr val="FFFF00"/>
                </a:solidFill>
              </a:rPr>
              <a:t>G4ThreeVector&amp; </a:t>
            </a:r>
            <a:r>
              <a:rPr lang="en-US" altLang="ja-JP" dirty="0" err="1" smtClean="0">
                <a:solidFill>
                  <a:srgbClr val="FFFF00"/>
                </a:solidFill>
              </a:rPr>
              <a:t>GetTranslation</a:t>
            </a:r>
            <a:r>
              <a:rPr lang="en-US" altLang="ja-JP" dirty="0" smtClean="0"/>
              <a:t>(G4int depth = 0)</a:t>
            </a:r>
          </a:p>
          <a:p>
            <a:pPr lvl="1"/>
            <a:r>
              <a:rPr lang="en-US" altLang="ja-JP" dirty="0" smtClean="0"/>
              <a:t>return the components of the volume's transformation </a:t>
            </a:r>
          </a:p>
          <a:p>
            <a:r>
              <a:rPr lang="en-US" altLang="ja-JP" dirty="0" smtClean="0">
                <a:solidFill>
                  <a:srgbClr val="FFFF00"/>
                </a:solidFill>
              </a:rPr>
              <a:t>G4RotationMatrix* </a:t>
            </a:r>
            <a:r>
              <a:rPr lang="en-US" altLang="ja-JP" dirty="0" err="1" smtClean="0">
                <a:solidFill>
                  <a:srgbClr val="FFFF00"/>
                </a:solidFill>
              </a:rPr>
              <a:t>GetRotation</a:t>
            </a:r>
            <a:r>
              <a:rPr lang="en-US" altLang="ja-JP" dirty="0" smtClean="0"/>
              <a:t>(G4int depth=0)</a:t>
            </a:r>
          </a:p>
          <a:p>
            <a:pPr lvl="1"/>
            <a:r>
              <a:rPr lang="en-US" altLang="ja-JP" dirty="0" smtClean="0"/>
              <a:t>returns the rotation matrix</a:t>
            </a:r>
          </a:p>
          <a:p>
            <a:r>
              <a:rPr lang="en-US" altLang="ja-JP" dirty="0" err="1" smtClean="0">
                <a:solidFill>
                  <a:srgbClr val="FFFF00"/>
                </a:solidFill>
              </a:rPr>
              <a:t>GetVolume</a:t>
            </a:r>
            <a:r>
              <a:rPr lang="en-US" altLang="ja-JP" dirty="0" smtClean="0"/>
              <a:t>(G4int depth =0)</a:t>
            </a:r>
          </a:p>
          <a:p>
            <a:pPr lvl="1"/>
            <a:r>
              <a:rPr lang="en-US" altLang="ja-JP" dirty="0" smtClean="0"/>
              <a:t>returns the physical volume</a:t>
            </a:r>
          </a:p>
          <a:p>
            <a:endParaRPr kumimoji="1" lang="ja-JP" altLang="en-US"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26</a:t>
            </a:fld>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00034" y="2357430"/>
            <a:ext cx="8501122" cy="41434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fontScale="90000"/>
          </a:bodyPr>
          <a:lstStyle/>
          <a:p>
            <a:r>
              <a:rPr lang="en-US" altLang="ja-JP" dirty="0" smtClean="0"/>
              <a:t>V. Touchable</a:t>
            </a:r>
            <a:r>
              <a:rPr lang="en-US" dirty="0" smtClean="0"/>
              <a:t/>
            </a:r>
            <a:br>
              <a:rPr lang="en-US" dirty="0" smtClean="0"/>
            </a:br>
            <a:r>
              <a:rPr lang="en-US" dirty="0" smtClean="0"/>
              <a:t>3. </a:t>
            </a:r>
            <a:r>
              <a:rPr lang="en-US" altLang="ja-JP" dirty="0" smtClean="0"/>
              <a:t>Touchable usage</a:t>
            </a:r>
            <a:endParaRPr kumimoji="1" lang="ja-JP" altLang="en-US" dirty="0"/>
          </a:p>
        </p:txBody>
      </p:sp>
      <p:sp>
        <p:nvSpPr>
          <p:cNvPr id="3" name="コンテンツ プレースホルダ 2"/>
          <p:cNvSpPr>
            <a:spLocks noGrp="1"/>
          </p:cNvSpPr>
          <p:nvPr>
            <p:ph idx="1"/>
          </p:nvPr>
        </p:nvSpPr>
        <p:spPr>
          <a:xfrm>
            <a:off x="457200" y="1600200"/>
            <a:ext cx="8472518" cy="4972072"/>
          </a:xfrm>
        </p:spPr>
        <p:txBody>
          <a:bodyPr>
            <a:normAutofit fontScale="70000" lnSpcReduction="20000"/>
          </a:bodyPr>
          <a:lstStyle/>
          <a:p>
            <a:r>
              <a:rPr lang="en-US" altLang="ja-JP" dirty="0" smtClean="0"/>
              <a:t>Full geometrical information available via touchable</a:t>
            </a:r>
          </a:p>
          <a:p>
            <a:pPr lvl="1"/>
            <a:r>
              <a:rPr lang="en-US" altLang="ja-JP" dirty="0" smtClean="0"/>
              <a:t>to processes, to user code, sensitive detectors, hits</a:t>
            </a:r>
          </a:p>
          <a:p>
            <a:pPr>
              <a:buNone/>
            </a:pPr>
            <a:endParaRPr lang="en-US" altLang="ja-JP" dirty="0" smtClean="0"/>
          </a:p>
          <a:p>
            <a:pPr lvl="1">
              <a:buNone/>
            </a:pPr>
            <a:r>
              <a:rPr lang="en-US" altLang="ja-JP" dirty="0" smtClean="0"/>
              <a:t>G4bool </a:t>
            </a:r>
            <a:r>
              <a:rPr lang="en-US" altLang="ja-JP" dirty="0" err="1" smtClean="0"/>
              <a:t>CalorimeterSD</a:t>
            </a:r>
            <a:r>
              <a:rPr lang="en-US" altLang="ja-JP" dirty="0" smtClean="0"/>
              <a:t>::</a:t>
            </a:r>
            <a:r>
              <a:rPr lang="en-US" altLang="ja-JP" dirty="0" err="1" smtClean="0">
                <a:solidFill>
                  <a:srgbClr val="FFFF00"/>
                </a:solidFill>
              </a:rPr>
              <a:t>ProcessHits</a:t>
            </a:r>
            <a:r>
              <a:rPr lang="en-US" altLang="ja-JP" dirty="0" smtClean="0">
                <a:solidFill>
                  <a:srgbClr val="FFFF00"/>
                </a:solidFill>
              </a:rPr>
              <a:t>(G4Step*</a:t>
            </a:r>
            <a:r>
              <a:rPr lang="en-US" altLang="ja-JP" dirty="0" err="1" smtClean="0">
                <a:solidFill>
                  <a:srgbClr val="FFFF00"/>
                </a:solidFill>
              </a:rPr>
              <a:t>aStep</a:t>
            </a:r>
            <a:r>
              <a:rPr lang="en-US" altLang="ja-JP" smtClean="0"/>
              <a:t>, G4TouchableHistory*) {</a:t>
            </a:r>
            <a:endParaRPr lang="en-US" altLang="ja-JP" dirty="0" smtClean="0"/>
          </a:p>
          <a:p>
            <a:pPr lvl="1">
              <a:buNone/>
            </a:pPr>
            <a:r>
              <a:rPr lang="en-US" altLang="ja-JP" dirty="0" smtClean="0"/>
              <a:t>  G4double </a:t>
            </a:r>
            <a:r>
              <a:rPr lang="en-US" altLang="ja-JP" dirty="0" err="1" smtClean="0"/>
              <a:t>edep</a:t>
            </a:r>
            <a:r>
              <a:rPr lang="en-US" altLang="ja-JP" dirty="0" smtClean="0"/>
              <a:t> = </a:t>
            </a:r>
            <a:r>
              <a:rPr lang="en-US" altLang="ja-JP" dirty="0" err="1" smtClean="0"/>
              <a:t>aStep</a:t>
            </a:r>
            <a:r>
              <a:rPr lang="en-US" altLang="ja-JP" dirty="0" smtClean="0"/>
              <a:t>-&gt;</a:t>
            </a:r>
            <a:r>
              <a:rPr lang="en-US" altLang="ja-JP" dirty="0" err="1" smtClean="0"/>
              <a:t>GetTotalEnergyDeposit</a:t>
            </a:r>
            <a:r>
              <a:rPr lang="en-US" altLang="ja-JP" dirty="0" smtClean="0"/>
              <a:t>();</a:t>
            </a:r>
          </a:p>
          <a:p>
            <a:pPr lvl="1">
              <a:buNone/>
            </a:pPr>
            <a:endParaRPr lang="en-US" altLang="ja-JP" dirty="0" smtClean="0"/>
          </a:p>
          <a:p>
            <a:pPr lvl="1">
              <a:buNone/>
            </a:pPr>
            <a:r>
              <a:rPr lang="en-US" altLang="ja-JP" dirty="0" smtClean="0"/>
              <a:t>  if(</a:t>
            </a:r>
            <a:r>
              <a:rPr lang="en-US" altLang="ja-JP" dirty="0" err="1" smtClean="0"/>
              <a:t>edep</a:t>
            </a:r>
            <a:r>
              <a:rPr lang="en-US" altLang="ja-JP" dirty="0" smtClean="0"/>
              <a:t>==0.) return false</a:t>
            </a:r>
            <a:r>
              <a:rPr lang="en-US" altLang="ja-JP" dirty="0" smtClean="0"/>
              <a:t>;</a:t>
            </a:r>
          </a:p>
          <a:p>
            <a:pPr lvl="1">
              <a:buNone/>
            </a:pPr>
            <a:endParaRPr lang="en-US" altLang="ja-JP" dirty="0" smtClean="0"/>
          </a:p>
          <a:p>
            <a:pPr lvl="1">
              <a:buNone/>
            </a:pPr>
            <a:r>
              <a:rPr lang="ja-JP" altLang="en-US" dirty="0" smtClean="0">
                <a:solidFill>
                  <a:srgbClr val="00FF00"/>
                </a:solidFill>
              </a:rPr>
              <a:t> </a:t>
            </a:r>
            <a:r>
              <a:rPr lang="en-US" altLang="ja-JP" dirty="0" smtClean="0">
                <a:solidFill>
                  <a:srgbClr val="00FF00"/>
                </a:solidFill>
              </a:rPr>
              <a:t> </a:t>
            </a:r>
            <a:r>
              <a:rPr lang="en-US" altLang="ja-JP" dirty="0" smtClean="0">
                <a:solidFill>
                  <a:srgbClr val="00FF00"/>
                </a:solidFill>
              </a:rPr>
              <a:t>const G4TouchableHandle touchable</a:t>
            </a:r>
          </a:p>
          <a:p>
            <a:pPr lvl="1">
              <a:buNone/>
            </a:pPr>
            <a:r>
              <a:rPr lang="en-US" altLang="ja-JP" dirty="0" smtClean="0">
                <a:solidFill>
                  <a:srgbClr val="00FF00"/>
                </a:solidFill>
              </a:rPr>
              <a:t>        = </a:t>
            </a:r>
            <a:r>
              <a:rPr lang="en-US" altLang="ja-JP" dirty="0" err="1" smtClean="0">
                <a:solidFill>
                  <a:srgbClr val="00FF00"/>
                </a:solidFill>
              </a:rPr>
              <a:t>aStep</a:t>
            </a:r>
            <a:r>
              <a:rPr lang="en-US" altLang="ja-JP" dirty="0" smtClean="0">
                <a:solidFill>
                  <a:srgbClr val="00FF00"/>
                </a:solidFill>
              </a:rPr>
              <a:t>-&gt;</a:t>
            </a:r>
            <a:r>
              <a:rPr lang="en-US" altLang="ja-JP" dirty="0" err="1" smtClean="0">
                <a:solidFill>
                  <a:srgbClr val="00FF00"/>
                </a:solidFill>
              </a:rPr>
              <a:t>GetPreStepPoint</a:t>
            </a:r>
            <a:r>
              <a:rPr lang="en-US" altLang="ja-JP" dirty="0" smtClean="0">
                <a:solidFill>
                  <a:srgbClr val="00FF00"/>
                </a:solidFill>
              </a:rPr>
              <a:t>()-&gt;</a:t>
            </a:r>
            <a:r>
              <a:rPr lang="en-US" altLang="ja-JP" dirty="0" err="1" smtClean="0">
                <a:solidFill>
                  <a:srgbClr val="00FF00"/>
                </a:solidFill>
              </a:rPr>
              <a:t>GetTouchableHandle</a:t>
            </a:r>
            <a:r>
              <a:rPr lang="en-US" altLang="ja-JP" dirty="0" smtClean="0">
                <a:solidFill>
                  <a:srgbClr val="00FF00"/>
                </a:solidFill>
              </a:rPr>
              <a:t>();</a:t>
            </a:r>
            <a:endParaRPr lang="en-US" altLang="ja-JP" dirty="0" smtClean="0">
              <a:solidFill>
                <a:srgbClr val="00FF00"/>
              </a:solidFill>
            </a:endParaRPr>
          </a:p>
          <a:p>
            <a:pPr lvl="1">
              <a:buNone/>
            </a:pPr>
            <a:r>
              <a:rPr lang="en-US" altLang="ja-JP" dirty="0" smtClean="0"/>
              <a:t>  G4VPhysicalVolume* </a:t>
            </a:r>
            <a:r>
              <a:rPr lang="en-US" altLang="ja-JP" dirty="0" err="1" smtClean="0"/>
              <a:t>physVol</a:t>
            </a:r>
            <a:r>
              <a:rPr lang="en-US" altLang="ja-JP" dirty="0" smtClean="0"/>
              <a:t> = </a:t>
            </a:r>
            <a:r>
              <a:rPr lang="en-US" altLang="ja-JP" dirty="0" err="1" smtClean="0"/>
              <a:t>ROhist</a:t>
            </a:r>
            <a:r>
              <a:rPr lang="en-US" altLang="ja-JP" dirty="0" smtClean="0"/>
              <a:t>-&gt;</a:t>
            </a:r>
            <a:r>
              <a:rPr lang="en-US" altLang="ja-JP" dirty="0" err="1" smtClean="0"/>
              <a:t>GetVolume</a:t>
            </a:r>
            <a:r>
              <a:rPr lang="en-US" altLang="ja-JP" dirty="0" smtClean="0"/>
              <a:t>();</a:t>
            </a:r>
          </a:p>
          <a:p>
            <a:pPr lvl="1">
              <a:buNone/>
            </a:pPr>
            <a:r>
              <a:rPr lang="en-US" altLang="ja-JP" dirty="0" smtClean="0">
                <a:solidFill>
                  <a:srgbClr val="FFFF00"/>
                </a:solidFill>
              </a:rPr>
              <a:t>  G4int </a:t>
            </a:r>
            <a:r>
              <a:rPr lang="en-US" altLang="ja-JP" dirty="0" err="1" smtClean="0">
                <a:solidFill>
                  <a:srgbClr val="FFFF00"/>
                </a:solidFill>
              </a:rPr>
              <a:t>copyIDinZ</a:t>
            </a:r>
            <a:r>
              <a:rPr lang="en-US" altLang="ja-JP" dirty="0" smtClean="0">
                <a:solidFill>
                  <a:srgbClr val="FFFF00"/>
                </a:solidFill>
              </a:rPr>
              <a:t> = </a:t>
            </a:r>
            <a:r>
              <a:rPr lang="en-US" altLang="ja-JP" dirty="0" smtClean="0">
                <a:solidFill>
                  <a:srgbClr val="00FF00"/>
                </a:solidFill>
              </a:rPr>
              <a:t>touchable-</a:t>
            </a:r>
            <a:r>
              <a:rPr lang="en-US" altLang="ja-JP" dirty="0" smtClean="0">
                <a:solidFill>
                  <a:srgbClr val="FFFF00"/>
                </a:solidFill>
              </a:rPr>
              <a:t>&gt;</a:t>
            </a:r>
            <a:r>
              <a:rPr lang="en-US" altLang="ja-JP" dirty="0" err="1" smtClean="0">
                <a:solidFill>
                  <a:srgbClr val="FFFF00"/>
                </a:solidFill>
              </a:rPr>
              <a:t>GetCopyNumber</a:t>
            </a:r>
            <a:r>
              <a:rPr lang="en-US" altLang="ja-JP" dirty="0" smtClean="0">
                <a:solidFill>
                  <a:srgbClr val="FFFF00"/>
                </a:solidFill>
              </a:rPr>
              <a:t>();</a:t>
            </a:r>
          </a:p>
          <a:p>
            <a:pPr lvl="1">
              <a:buNone/>
            </a:pPr>
            <a:r>
              <a:rPr lang="en-US" altLang="ja-JP" dirty="0" smtClean="0">
                <a:solidFill>
                  <a:srgbClr val="FFFF00"/>
                </a:solidFill>
              </a:rPr>
              <a:t>  G4int </a:t>
            </a:r>
            <a:r>
              <a:rPr lang="en-US" altLang="ja-JP" dirty="0" err="1" smtClean="0">
                <a:solidFill>
                  <a:srgbClr val="FFFF00"/>
                </a:solidFill>
              </a:rPr>
              <a:t>copyIDinPhi</a:t>
            </a:r>
            <a:r>
              <a:rPr lang="en-US" altLang="ja-JP" dirty="0" smtClean="0">
                <a:solidFill>
                  <a:srgbClr val="FFFF00"/>
                </a:solidFill>
              </a:rPr>
              <a:t> = </a:t>
            </a:r>
            <a:r>
              <a:rPr lang="en-US" altLang="ja-JP" dirty="0" smtClean="0">
                <a:solidFill>
                  <a:srgbClr val="00FF00"/>
                </a:solidFill>
              </a:rPr>
              <a:t>touchable</a:t>
            </a:r>
            <a:r>
              <a:rPr lang="en-US" altLang="ja-JP" dirty="0" smtClean="0"/>
              <a:t> </a:t>
            </a:r>
            <a:r>
              <a:rPr lang="en-US" altLang="ja-JP" dirty="0" smtClean="0">
                <a:solidFill>
                  <a:srgbClr val="00FF00"/>
                </a:solidFill>
              </a:rPr>
              <a:t>-</a:t>
            </a:r>
            <a:r>
              <a:rPr lang="en-US" altLang="ja-JP" dirty="0" smtClean="0">
                <a:solidFill>
                  <a:srgbClr val="FFFF00"/>
                </a:solidFill>
              </a:rPr>
              <a:t>&gt;</a:t>
            </a:r>
            <a:r>
              <a:rPr lang="en-US" altLang="ja-JP" dirty="0" err="1" smtClean="0">
                <a:solidFill>
                  <a:srgbClr val="FFFF00"/>
                </a:solidFill>
              </a:rPr>
              <a:t>GetCopyNumber</a:t>
            </a:r>
            <a:r>
              <a:rPr lang="en-US" altLang="ja-JP" dirty="0" smtClean="0">
                <a:solidFill>
                  <a:srgbClr val="FFFF00"/>
                </a:solidFill>
              </a:rPr>
              <a:t>(1);</a:t>
            </a:r>
          </a:p>
          <a:p>
            <a:pPr lvl="1">
              <a:buNone/>
            </a:pPr>
            <a:r>
              <a:rPr lang="en-US" altLang="ja-JP" dirty="0" smtClean="0"/>
              <a:t>  if(</a:t>
            </a:r>
            <a:r>
              <a:rPr lang="en-US" altLang="ja-JP" dirty="0" err="1" smtClean="0">
                <a:solidFill>
                  <a:srgbClr val="00FFFF"/>
                </a:solidFill>
              </a:rPr>
              <a:t>CellID</a:t>
            </a:r>
            <a:r>
              <a:rPr lang="en-US" altLang="ja-JP" dirty="0" smtClean="0"/>
              <a:t>[</a:t>
            </a:r>
            <a:r>
              <a:rPr lang="en-US" altLang="ja-JP" dirty="0" err="1" smtClean="0">
                <a:solidFill>
                  <a:srgbClr val="FFFF00"/>
                </a:solidFill>
              </a:rPr>
              <a:t>copyIDinZ</a:t>
            </a:r>
            <a:r>
              <a:rPr lang="en-US" altLang="ja-JP" dirty="0" smtClean="0"/>
              <a:t>][</a:t>
            </a:r>
            <a:r>
              <a:rPr lang="en-US" altLang="ja-JP" dirty="0" err="1" smtClean="0">
                <a:solidFill>
                  <a:srgbClr val="FFFF00"/>
                </a:solidFill>
              </a:rPr>
              <a:t>copyIDinPhi</a:t>
            </a:r>
            <a:r>
              <a:rPr lang="en-US" altLang="ja-JP" dirty="0" smtClean="0"/>
              <a:t>]==-1) {</a:t>
            </a:r>
          </a:p>
          <a:p>
            <a:pPr lvl="1">
              <a:buNone/>
            </a:pPr>
            <a:r>
              <a:rPr lang="en-US" altLang="ja-JP" dirty="0" smtClean="0"/>
              <a:t>	  </a:t>
            </a:r>
            <a:r>
              <a:rPr lang="en-US" altLang="ja-JP" dirty="0" err="1" smtClean="0"/>
              <a:t>CalorimeterHit</a:t>
            </a:r>
            <a:r>
              <a:rPr lang="en-US" altLang="ja-JP" dirty="0" smtClean="0"/>
              <a:t>* </a:t>
            </a:r>
            <a:r>
              <a:rPr lang="en-US" altLang="ja-JP" dirty="0" err="1" smtClean="0"/>
              <a:t>calHit</a:t>
            </a:r>
            <a:r>
              <a:rPr lang="en-US" altLang="ja-JP" dirty="0" smtClean="0"/>
              <a:t> = new </a:t>
            </a:r>
            <a:r>
              <a:rPr lang="en-US" altLang="ja-JP" dirty="0" err="1" smtClean="0"/>
              <a:t>CalorimeterHit</a:t>
            </a:r>
            <a:r>
              <a:rPr lang="en-US" altLang="ja-JP" dirty="0" smtClean="0"/>
              <a:t> </a:t>
            </a:r>
            <a:r>
              <a:rPr lang="en-US" altLang="ja-JP" dirty="0" smtClean="0"/>
              <a:t>(…)</a:t>
            </a:r>
          </a:p>
          <a:p>
            <a:pPr lvl="1">
              <a:buNone/>
            </a:pPr>
            <a:r>
              <a:rPr lang="en-US" altLang="ja-JP" dirty="0" smtClean="0"/>
              <a:t>…</a:t>
            </a:r>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27</a:t>
            </a:fld>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1CF1474F-068A-47E2-9E85-668CDFD28C9D}" type="slidenum">
              <a:rPr kumimoji="1" lang="ja-JP" altLang="en-US" smtClean="0"/>
              <a:pPr/>
              <a:t>28</a:t>
            </a:fld>
            <a:endParaRPr kumimoji="1" lang="ja-JP"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6858000"/>
          </a:xfrm>
        </p:spPr>
        <p:txBody>
          <a:bodyPr>
            <a:normAutofit/>
          </a:bodyPr>
          <a:lstStyle/>
          <a:p>
            <a:pPr algn="ctr"/>
            <a:r>
              <a:rPr kumimoji="1" lang="en-US" altLang="ja-JP" dirty="0" smtClean="0"/>
              <a:t>Backup slides start here</a:t>
            </a:r>
            <a:endParaRPr kumimoji="1" lang="ja-JP" altLang="en-US" dirty="0"/>
          </a:p>
        </p:txBody>
      </p:sp>
      <p:sp>
        <p:nvSpPr>
          <p:cNvPr id="3" name="スライド番号プレースホルダ 2"/>
          <p:cNvSpPr>
            <a:spLocks noGrp="1"/>
          </p:cNvSpPr>
          <p:nvPr>
            <p:ph type="sldNum" sz="quarter" idx="11"/>
          </p:nvPr>
        </p:nvSpPr>
        <p:spPr/>
        <p:txBody>
          <a:bodyPr/>
          <a:lstStyle/>
          <a:p>
            <a:fld id="{1CF1474F-068A-47E2-9E85-668CDFD28C9D}" type="slidenum">
              <a:rPr kumimoji="1" lang="ja-JP" altLang="en-US" smtClean="0"/>
              <a:pPr/>
              <a:t>29</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600200"/>
            <a:ext cx="8329642" cy="5257800"/>
          </a:xfrm>
        </p:spPr>
        <p:txBody>
          <a:bodyPr>
            <a:normAutofit lnSpcReduction="10000"/>
          </a:bodyPr>
          <a:lstStyle/>
          <a:p>
            <a:r>
              <a:rPr lang="en-US" altLang="ja-JP" dirty="0" smtClean="0"/>
              <a:t>Given geometry, physics and primary track generation, Geantt4 does proper physics simulation “</a:t>
            </a:r>
            <a:r>
              <a:rPr lang="en-US" altLang="ja-JP" sz="3600" dirty="0" smtClean="0">
                <a:solidFill>
                  <a:srgbClr val="FFFF00"/>
                </a:solidFill>
              </a:rPr>
              <a:t>silently</a:t>
            </a:r>
            <a:r>
              <a:rPr lang="en-US" altLang="ja-JP" dirty="0" smtClean="0"/>
              <a:t>”.</a:t>
            </a:r>
          </a:p>
          <a:p>
            <a:pPr lvl="1"/>
            <a:r>
              <a:rPr lang="en-US" altLang="ja-JP" dirty="0" smtClean="0"/>
              <a:t>Need a bit of code to extract </a:t>
            </a:r>
            <a:r>
              <a:rPr lang="en-US" altLang="ja-JP" dirty="0" smtClean="0">
                <a:solidFill>
                  <a:srgbClr val="FFFF00"/>
                </a:solidFill>
              </a:rPr>
              <a:t>useful information</a:t>
            </a:r>
          </a:p>
          <a:p>
            <a:r>
              <a:rPr lang="en-US" altLang="ja-JP" dirty="0" smtClean="0"/>
              <a:t>There are two ways:</a:t>
            </a:r>
          </a:p>
          <a:p>
            <a:pPr lvl="1"/>
            <a:r>
              <a:rPr lang="en-US" altLang="ja-JP" dirty="0" smtClean="0"/>
              <a:t>Use user hooks (G4UserTrackingAction, G4UserSteppingAction, etc.)</a:t>
            </a:r>
          </a:p>
          <a:p>
            <a:pPr lvl="2"/>
            <a:r>
              <a:rPr lang="en-US" altLang="ja-JP" dirty="0" smtClean="0"/>
              <a:t>You have full access to almost all information</a:t>
            </a:r>
          </a:p>
          <a:p>
            <a:pPr lvl="2"/>
            <a:r>
              <a:rPr lang="en-US" altLang="ja-JP" dirty="0" smtClean="0"/>
              <a:t>Straight-forward, but  DIY(do-it-yourself)</a:t>
            </a:r>
          </a:p>
          <a:p>
            <a:pPr lvl="1"/>
            <a:r>
              <a:rPr lang="en-US" altLang="ja-JP" dirty="0" smtClean="0"/>
              <a:t>Use Geant4 scoring functionality</a:t>
            </a:r>
          </a:p>
          <a:p>
            <a:pPr lvl="2"/>
            <a:r>
              <a:rPr lang="en-US" altLang="ja-JP" dirty="0" smtClean="0"/>
              <a:t>Assign </a:t>
            </a:r>
            <a:r>
              <a:rPr lang="en-US" altLang="ja-JP" sz="3100" dirty="0" smtClean="0">
                <a:solidFill>
                  <a:srgbClr val="FFFF00"/>
                </a:solidFill>
              </a:rPr>
              <a:t>G4VSensitiveDetector</a:t>
            </a:r>
            <a:r>
              <a:rPr lang="en-US" altLang="ja-JP" dirty="0" smtClean="0"/>
              <a:t> to interested logical volume</a:t>
            </a:r>
          </a:p>
        </p:txBody>
      </p:sp>
      <p:sp>
        <p:nvSpPr>
          <p:cNvPr id="4" name="タイトル 3"/>
          <p:cNvSpPr>
            <a:spLocks noGrp="1"/>
          </p:cNvSpPr>
          <p:nvPr>
            <p:ph type="title"/>
          </p:nvPr>
        </p:nvSpPr>
        <p:spPr/>
        <p:txBody>
          <a:bodyPr/>
          <a:lstStyle/>
          <a:p>
            <a:r>
              <a:rPr kumimoji="1" lang="en-US" altLang="ja-JP" dirty="0" smtClean="0"/>
              <a:t>I. Introduction</a:t>
            </a:r>
            <a:endParaRPr kumimoji="1" lang="ja-JP" altLang="en-US" dirty="0"/>
          </a:p>
        </p:txBody>
      </p:sp>
      <p:sp>
        <p:nvSpPr>
          <p:cNvPr id="7" name="スライド番号プレースホルダ 6"/>
          <p:cNvSpPr>
            <a:spLocks noGrp="1"/>
          </p:cNvSpPr>
          <p:nvPr>
            <p:ph type="sldNum" sz="quarter" idx="12"/>
          </p:nvPr>
        </p:nvSpPr>
        <p:spPr/>
        <p:txBody>
          <a:bodyPr/>
          <a:lstStyle/>
          <a:p>
            <a:fld id="{1CF1474F-068A-47E2-9E85-668CDFD28C9D}" type="slidenum">
              <a:rPr kumimoji="1" lang="ja-JP" altLang="en-US" smtClean="0"/>
              <a:pPr/>
              <a:t>3</a:t>
            </a:fld>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686800" cy="1143000"/>
          </a:xfrm>
        </p:spPr>
        <p:txBody>
          <a:bodyPr>
            <a:normAutofit/>
          </a:bodyPr>
          <a:lstStyle/>
          <a:p>
            <a:r>
              <a:rPr lang="en-US" sz="3200" dirty="0" smtClean="0"/>
              <a:t>IV. How to describe detector sensitivity</a:t>
            </a:r>
            <a:br>
              <a:rPr lang="en-US" sz="3200" dirty="0" smtClean="0"/>
            </a:br>
            <a:r>
              <a:rPr lang="en-US" sz="3200" dirty="0" smtClean="0"/>
              <a:t>4. </a:t>
            </a:r>
            <a:r>
              <a:rPr lang="en-US" altLang="ja-JP" sz="3200" dirty="0" smtClean="0">
                <a:ea typeface="ＭＳ Ｐゴシック" charset="-128"/>
              </a:rPr>
              <a:t>When to invoke </a:t>
            </a:r>
            <a:r>
              <a:rPr lang="en-US" altLang="ja-JP" sz="3200" dirty="0" err="1" smtClean="0">
                <a:ea typeface="ＭＳ Ｐゴシック" charset="-128"/>
              </a:rPr>
              <a:t>GetCollectionID</a:t>
            </a:r>
            <a:r>
              <a:rPr lang="en-US" altLang="ja-JP" sz="3200" dirty="0" smtClean="0">
                <a:ea typeface="ＭＳ Ｐゴシック" charset="-128"/>
              </a:rPr>
              <a:t>()?</a:t>
            </a:r>
            <a:endParaRPr kumimoji="1" lang="ja-JP" altLang="en-US" sz="3200" dirty="0"/>
          </a:p>
        </p:txBody>
      </p:sp>
      <p:sp>
        <p:nvSpPr>
          <p:cNvPr id="4" name="コンテンツ プレースホルダ 2"/>
          <p:cNvSpPr>
            <a:spLocks noGrp="1"/>
          </p:cNvSpPr>
          <p:nvPr>
            <p:ph idx="1"/>
          </p:nvPr>
        </p:nvSpPr>
        <p:spPr>
          <a:xfrm>
            <a:off x="457200" y="1600200"/>
            <a:ext cx="8186766" cy="4829196"/>
          </a:xfrm>
        </p:spPr>
        <p:txBody>
          <a:bodyPr>
            <a:normAutofit fontScale="70000" lnSpcReduction="20000"/>
          </a:bodyPr>
          <a:lstStyle/>
          <a:p>
            <a:r>
              <a:rPr lang="en-US" altLang="ja-JP" dirty="0" smtClean="0"/>
              <a:t>Which is the better place to invoke G4SDManager::</a:t>
            </a:r>
            <a:r>
              <a:rPr lang="en-US" altLang="ja-JP" dirty="0" err="1" smtClean="0"/>
              <a:t>GetCollectionID</a:t>
            </a:r>
            <a:r>
              <a:rPr lang="en-US" altLang="ja-JP" dirty="0" smtClean="0"/>
              <a:t>() in a user event action class, in its constructor or in the </a:t>
            </a:r>
            <a:r>
              <a:rPr lang="en-US" altLang="ja-JP" dirty="0" err="1" smtClean="0"/>
              <a:t>BeginOfEventAction</a:t>
            </a:r>
            <a:r>
              <a:rPr lang="en-US" altLang="ja-JP" dirty="0" smtClean="0"/>
              <a:t>()? </a:t>
            </a:r>
          </a:p>
          <a:p>
            <a:r>
              <a:rPr lang="en-US" altLang="ja-JP" dirty="0" smtClean="0"/>
              <a:t>It actually depends on the user's application. </a:t>
            </a:r>
          </a:p>
          <a:p>
            <a:pPr lvl="1"/>
            <a:r>
              <a:rPr lang="en-US" altLang="ja-JP" dirty="0" smtClean="0"/>
              <a:t>Note that construction of sensitive detectors (and thus registration of their hits collections to </a:t>
            </a:r>
            <a:r>
              <a:rPr lang="en-US" altLang="ja-JP" dirty="0" err="1" smtClean="0"/>
              <a:t>SDManager</a:t>
            </a:r>
            <a:r>
              <a:rPr lang="en-US" altLang="ja-JP" dirty="0" smtClean="0"/>
              <a:t>) takes place when the user issues </a:t>
            </a:r>
            <a:r>
              <a:rPr lang="en-US" altLang="ja-JP" dirty="0" err="1" smtClean="0"/>
              <a:t>RunManager</a:t>
            </a:r>
            <a:r>
              <a:rPr lang="en-US" altLang="ja-JP" dirty="0" smtClean="0"/>
              <a:t>::Initialize(), and thus the user’s geometry is constructed. </a:t>
            </a:r>
          </a:p>
          <a:p>
            <a:r>
              <a:rPr lang="en-US" altLang="ja-JP" dirty="0" smtClean="0"/>
              <a:t>In case user's </a:t>
            </a:r>
            <a:r>
              <a:rPr lang="en-US" altLang="ja-JP" dirty="0" err="1" smtClean="0"/>
              <a:t>EventAction</a:t>
            </a:r>
            <a:r>
              <a:rPr lang="en-US" altLang="ja-JP" dirty="0" smtClean="0"/>
              <a:t> class should be instantiated before </a:t>
            </a:r>
            <a:r>
              <a:rPr lang="en-US" altLang="ja-JP" dirty="0" err="1" smtClean="0"/>
              <a:t>Runmanager</a:t>
            </a:r>
            <a:r>
              <a:rPr lang="en-US" altLang="ja-JP" dirty="0" smtClean="0"/>
              <a:t>::Initialize() (or /run/initialize command), </a:t>
            </a:r>
            <a:r>
              <a:rPr lang="en-US" altLang="ja-JP" dirty="0" err="1" smtClean="0"/>
              <a:t>GetCollectionID</a:t>
            </a:r>
            <a:r>
              <a:rPr lang="en-US" altLang="ja-JP" dirty="0" smtClean="0"/>
              <a:t>() </a:t>
            </a:r>
            <a:r>
              <a:rPr lang="en-US" altLang="ja-JP" dirty="0" smtClean="0">
                <a:solidFill>
                  <a:srgbClr val="FFFF00"/>
                </a:solidFill>
              </a:rPr>
              <a:t>should not </a:t>
            </a:r>
            <a:r>
              <a:rPr lang="en-US" altLang="ja-JP" dirty="0" smtClean="0"/>
              <a:t>be in the constructor of </a:t>
            </a:r>
            <a:r>
              <a:rPr lang="en-US" altLang="ja-JP" dirty="0" err="1" smtClean="0"/>
              <a:t>EventAction</a:t>
            </a:r>
            <a:r>
              <a:rPr lang="en-US" altLang="ja-JP" dirty="0" smtClean="0"/>
              <a:t>. </a:t>
            </a:r>
          </a:p>
          <a:p>
            <a:r>
              <a:rPr lang="en-US" altLang="ja-JP" dirty="0" smtClean="0"/>
              <a:t>While, if the user has nothing to do to Geant4 before </a:t>
            </a:r>
            <a:r>
              <a:rPr lang="en-US" altLang="ja-JP" dirty="0" err="1" smtClean="0"/>
              <a:t>RunManager</a:t>
            </a:r>
            <a:r>
              <a:rPr lang="en-US" altLang="ja-JP" dirty="0" smtClean="0"/>
              <a:t>::Initialize(), this initialize method can be hard-coded in the main() before the instantiation of </a:t>
            </a:r>
            <a:r>
              <a:rPr lang="en-US" altLang="ja-JP" dirty="0" err="1" smtClean="0"/>
              <a:t>EventAction</a:t>
            </a:r>
            <a:r>
              <a:rPr lang="en-US" altLang="ja-JP" dirty="0" smtClean="0"/>
              <a:t> (e.g. exampleA01), so that </a:t>
            </a:r>
            <a:r>
              <a:rPr lang="en-US" altLang="ja-JP" dirty="0" err="1" smtClean="0"/>
              <a:t>GetCollectionID</a:t>
            </a:r>
            <a:r>
              <a:rPr lang="en-US" altLang="ja-JP" dirty="0" smtClean="0"/>
              <a:t>() could be in the constructor. </a:t>
            </a:r>
          </a:p>
        </p:txBody>
      </p:sp>
      <p:sp>
        <p:nvSpPr>
          <p:cNvPr id="5" name="スライド番号プレースホルダ 4"/>
          <p:cNvSpPr>
            <a:spLocks noGrp="1"/>
          </p:cNvSpPr>
          <p:nvPr>
            <p:ph type="sldNum" sz="quarter" idx="12"/>
          </p:nvPr>
        </p:nvSpPr>
        <p:spPr/>
        <p:txBody>
          <a:bodyPr/>
          <a:lstStyle/>
          <a:p>
            <a:fld id="{1CF1474F-068A-47E2-9E85-668CDFD28C9D}" type="slidenum">
              <a:rPr kumimoji="1" lang="ja-JP" altLang="en-US" smtClean="0"/>
              <a:pPr/>
              <a:t>30</a:t>
            </a:fld>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8686800" cy="1143000"/>
          </a:xfrm>
        </p:spPr>
        <p:txBody>
          <a:bodyPr>
            <a:normAutofit fontScale="90000"/>
          </a:bodyPr>
          <a:lstStyle/>
          <a:p>
            <a:r>
              <a:rPr lang="en-US" dirty="0" smtClean="0"/>
              <a:t>II. Sensitive detector</a:t>
            </a:r>
            <a:br>
              <a:rPr lang="en-US" dirty="0" smtClean="0"/>
            </a:br>
            <a:r>
              <a:rPr lang="en-US" altLang="ja-JP" dirty="0" smtClean="0"/>
              <a:t>Class diagram</a:t>
            </a:r>
            <a:endParaRPr kumimoji="1" lang="ja-JP" altLang="en-US" dirty="0"/>
          </a:p>
        </p:txBody>
      </p:sp>
      <p:pic>
        <p:nvPicPr>
          <p:cNvPr id="3" name="図 2" descr="5-1_7.gif"/>
          <p:cNvPicPr>
            <a:picLocks noChangeAspect="1"/>
          </p:cNvPicPr>
          <p:nvPr/>
        </p:nvPicPr>
        <p:blipFill>
          <a:blip r:embed="rId3"/>
          <a:stretch>
            <a:fillRect/>
          </a:stretch>
        </p:blipFill>
        <p:spPr>
          <a:xfrm>
            <a:off x="571472" y="1714488"/>
            <a:ext cx="8067675" cy="4495800"/>
          </a:xfrm>
          <a:prstGeom prst="rect">
            <a:avLst/>
          </a:prstGeom>
        </p:spPr>
      </p:pic>
      <p:sp>
        <p:nvSpPr>
          <p:cNvPr id="4" name="スライド番号プレースホルダ 3"/>
          <p:cNvSpPr>
            <a:spLocks noGrp="1"/>
          </p:cNvSpPr>
          <p:nvPr>
            <p:ph type="sldNum" sz="quarter" idx="11"/>
          </p:nvPr>
        </p:nvSpPr>
        <p:spPr/>
        <p:txBody>
          <a:bodyPr/>
          <a:lstStyle/>
          <a:p>
            <a:fld id="{1CF1474F-068A-47E2-9E85-668CDFD28C9D}" type="slidenum">
              <a:rPr kumimoji="1" lang="ja-JP" altLang="en-US" smtClean="0"/>
              <a:pPr/>
              <a:t>31</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7572396" y="2500306"/>
            <a:ext cx="1428728" cy="342902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5214942" y="2857496"/>
            <a:ext cx="1214446" cy="1428760"/>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14282" y="2500306"/>
            <a:ext cx="1857388" cy="4143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142852"/>
            <a:ext cx="8686800" cy="1143000"/>
          </a:xfrm>
        </p:spPr>
        <p:txBody>
          <a:bodyPr>
            <a:normAutofit fontScale="90000"/>
          </a:bodyPr>
          <a:lstStyle/>
          <a:p>
            <a:r>
              <a:rPr kumimoji="1" lang="en-US" altLang="ja-JP" dirty="0" smtClean="0"/>
              <a:t>II Sensitive detector</a:t>
            </a:r>
            <a:br>
              <a:rPr kumimoji="1" lang="en-US" altLang="ja-JP" dirty="0" smtClean="0"/>
            </a:br>
            <a:r>
              <a:rPr lang="en-US" altLang="ja-JP" sz="4000" dirty="0" smtClean="0"/>
              <a:t>Introduction</a:t>
            </a:r>
            <a:endParaRPr kumimoji="1" lang="ja-JP" altLang="en-US" sz="4000" dirty="0"/>
          </a:p>
        </p:txBody>
      </p:sp>
      <p:sp>
        <p:nvSpPr>
          <p:cNvPr id="3" name="コンテンツ プレースホルダ 2"/>
          <p:cNvSpPr>
            <a:spLocks noGrp="1"/>
          </p:cNvSpPr>
          <p:nvPr>
            <p:ph idx="1"/>
          </p:nvPr>
        </p:nvSpPr>
        <p:spPr>
          <a:xfrm>
            <a:off x="0" y="1285861"/>
            <a:ext cx="9144000" cy="1285884"/>
          </a:xfrm>
        </p:spPr>
        <p:txBody>
          <a:bodyPr>
            <a:normAutofit fontScale="85000" lnSpcReduction="10000"/>
          </a:bodyPr>
          <a:lstStyle/>
          <a:p>
            <a:r>
              <a:rPr lang="en-US" altLang="ja-JP" sz="2800" dirty="0" smtClean="0"/>
              <a:t>In </a:t>
            </a:r>
            <a:r>
              <a:rPr lang="en-US" altLang="ja-JP" sz="2800" dirty="0" err="1" smtClean="0">
                <a:solidFill>
                  <a:srgbClr val="FFFF00"/>
                </a:solidFill>
              </a:rPr>
              <a:t>ProcessHits</a:t>
            </a:r>
            <a:r>
              <a:rPr lang="en-US" altLang="ja-JP" sz="2800" dirty="0" smtClean="0"/>
              <a:t> method, s</a:t>
            </a:r>
            <a:r>
              <a:rPr kumimoji="1" lang="en-US" altLang="ja-JP" sz="2800" dirty="0" smtClean="0"/>
              <a:t>ensitive detector creates </a:t>
            </a:r>
            <a:r>
              <a:rPr kumimoji="1" lang="en-US" altLang="ja-JP" sz="2800" dirty="0" smtClean="0">
                <a:solidFill>
                  <a:srgbClr val="0000FF"/>
                </a:solidFill>
              </a:rPr>
              <a:t>hits</a:t>
            </a:r>
            <a:r>
              <a:rPr kumimoji="1" lang="en-US" altLang="ja-JP" sz="2800" dirty="0" smtClean="0"/>
              <a:t> from </a:t>
            </a:r>
            <a:r>
              <a:rPr kumimoji="1" lang="en-US" altLang="ja-JP" sz="2800" dirty="0" smtClean="0">
                <a:solidFill>
                  <a:srgbClr val="FF0000"/>
                </a:solidFill>
              </a:rPr>
              <a:t>step</a:t>
            </a:r>
            <a:r>
              <a:rPr kumimoji="1" lang="en-US" altLang="ja-JP" sz="2800" dirty="0" smtClean="0"/>
              <a:t> and store </a:t>
            </a:r>
            <a:r>
              <a:rPr lang="en-US" altLang="ja-JP" sz="2800" dirty="0" smtClean="0"/>
              <a:t>them into </a:t>
            </a:r>
            <a:r>
              <a:rPr lang="en-US" altLang="ja-JP" sz="2800" dirty="0" err="1" smtClean="0"/>
              <a:t>HitsCollection</a:t>
            </a:r>
            <a:endParaRPr lang="en-US" altLang="ja-JP" sz="2800" dirty="0" smtClean="0"/>
          </a:p>
          <a:p>
            <a:pPr lvl="0"/>
            <a:r>
              <a:rPr lang="en-US" altLang="ja-JP" sz="2800" dirty="0" err="1" smtClean="0"/>
              <a:t>HitsCollection</a:t>
            </a:r>
            <a:r>
              <a:rPr lang="en-US" altLang="ja-JP" sz="2800" dirty="0" smtClean="0"/>
              <a:t> will be stored in G4HCofThisEvent of G4Event</a:t>
            </a:r>
          </a:p>
        </p:txBody>
      </p:sp>
      <p:sp>
        <p:nvSpPr>
          <p:cNvPr id="4" name="正方形/長方形 3"/>
          <p:cNvSpPr/>
          <p:nvPr/>
        </p:nvSpPr>
        <p:spPr>
          <a:xfrm>
            <a:off x="642910" y="3357562"/>
            <a:ext cx="1343028" cy="228601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矢印コネクタ 5"/>
          <p:cNvCxnSpPr/>
          <p:nvPr/>
        </p:nvCxnSpPr>
        <p:spPr>
          <a:xfrm rot="5400000" flipH="1" flipV="1">
            <a:off x="-642974" y="4286256"/>
            <a:ext cx="4071966" cy="785818"/>
          </a:xfrm>
          <a:prstGeom prst="straightConnector1">
            <a:avLst/>
          </a:prstGeom>
          <a:ln w="381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rot="5400000">
            <a:off x="8076586" y="3960661"/>
            <a:ext cx="1382110" cy="461665"/>
          </a:xfrm>
          <a:prstGeom prst="rect">
            <a:avLst/>
          </a:prstGeom>
          <a:noFill/>
        </p:spPr>
        <p:txBody>
          <a:bodyPr wrap="square" rtlCol="0">
            <a:spAutoFit/>
          </a:bodyPr>
          <a:lstStyle/>
          <a:p>
            <a:r>
              <a:rPr kumimoji="1" lang="en-US" altLang="ja-JP" sz="2400" dirty="0" smtClean="0">
                <a:solidFill>
                  <a:schemeClr val="bg1"/>
                </a:solidFill>
              </a:rPr>
              <a:t>G4Event</a:t>
            </a:r>
          </a:p>
        </p:txBody>
      </p:sp>
      <p:cxnSp>
        <p:nvCxnSpPr>
          <p:cNvPr id="13" name="直線コネクタ 12"/>
          <p:cNvCxnSpPr/>
          <p:nvPr/>
        </p:nvCxnSpPr>
        <p:spPr>
          <a:xfrm rot="5400000">
            <a:off x="285720" y="4286256"/>
            <a:ext cx="2286016" cy="42862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rot="16200000">
            <a:off x="-909102" y="4524645"/>
            <a:ext cx="2646878" cy="400110"/>
          </a:xfrm>
          <a:prstGeom prst="rect">
            <a:avLst/>
          </a:prstGeom>
          <a:noFill/>
        </p:spPr>
        <p:txBody>
          <a:bodyPr wrap="none" rtlCol="0">
            <a:spAutoFit/>
          </a:bodyPr>
          <a:lstStyle/>
          <a:p>
            <a:r>
              <a:rPr kumimoji="1" lang="en-US" altLang="ja-JP" sz="2000" dirty="0" smtClean="0"/>
              <a:t>Not Sensitive</a:t>
            </a:r>
            <a:r>
              <a:rPr kumimoji="1" lang="en-US" altLang="ja-JP" dirty="0" smtClean="0"/>
              <a:t> Detector</a:t>
            </a:r>
            <a:endParaRPr kumimoji="1" lang="ja-JP" altLang="en-US" dirty="0"/>
          </a:p>
        </p:txBody>
      </p:sp>
      <p:sp>
        <p:nvSpPr>
          <p:cNvPr id="15" name="円形吹き出し 14"/>
          <p:cNvSpPr/>
          <p:nvPr/>
        </p:nvSpPr>
        <p:spPr>
          <a:xfrm>
            <a:off x="2857488" y="3286124"/>
            <a:ext cx="914400" cy="612648"/>
          </a:xfrm>
          <a:prstGeom prst="wedgeEllipseCallout">
            <a:avLst>
              <a:gd name="adj1" fmla="val 7336"/>
              <a:gd name="adj2" fmla="val -137206"/>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0000FF"/>
                </a:solidFill>
              </a:rPr>
              <a:t>Hit</a:t>
            </a:r>
            <a:endParaRPr kumimoji="1" lang="ja-JP" altLang="en-US" sz="2400" b="1" dirty="0">
              <a:solidFill>
                <a:srgbClr val="0000FF"/>
              </a:solidFill>
            </a:endParaRPr>
          </a:p>
        </p:txBody>
      </p:sp>
      <p:sp>
        <p:nvSpPr>
          <p:cNvPr id="16" name="円/楕円 15"/>
          <p:cNvSpPr/>
          <p:nvPr/>
        </p:nvSpPr>
        <p:spPr>
          <a:xfrm>
            <a:off x="5357818" y="3000372"/>
            <a:ext cx="928694" cy="642942"/>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rgbClr val="FF0000"/>
                </a:solidFill>
              </a:rPr>
              <a:t>Hit</a:t>
            </a:r>
            <a:endParaRPr kumimoji="1" lang="ja-JP" altLang="en-US" sz="2400" dirty="0">
              <a:solidFill>
                <a:srgbClr val="FF0000"/>
              </a:solidFill>
            </a:endParaRPr>
          </a:p>
        </p:txBody>
      </p:sp>
      <p:sp>
        <p:nvSpPr>
          <p:cNvPr id="17" name="円/楕円 16"/>
          <p:cNvSpPr/>
          <p:nvPr/>
        </p:nvSpPr>
        <p:spPr>
          <a:xfrm>
            <a:off x="5357818" y="3143248"/>
            <a:ext cx="928694" cy="642942"/>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rgbClr val="FF0000"/>
                </a:solidFill>
              </a:rPr>
              <a:t>Hit</a:t>
            </a:r>
            <a:endParaRPr kumimoji="1" lang="ja-JP" altLang="en-US" sz="2400" dirty="0">
              <a:solidFill>
                <a:srgbClr val="FF0000"/>
              </a:solidFill>
            </a:endParaRPr>
          </a:p>
        </p:txBody>
      </p:sp>
      <p:sp>
        <p:nvSpPr>
          <p:cNvPr id="18" name="円/楕円 17"/>
          <p:cNvSpPr/>
          <p:nvPr/>
        </p:nvSpPr>
        <p:spPr>
          <a:xfrm>
            <a:off x="5357818" y="3286124"/>
            <a:ext cx="928694" cy="642942"/>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rgbClr val="FF0000"/>
                </a:solidFill>
              </a:rPr>
              <a:t>Hit</a:t>
            </a:r>
            <a:endParaRPr kumimoji="1" lang="ja-JP" altLang="en-US" sz="2400" dirty="0">
              <a:solidFill>
                <a:srgbClr val="FF0000"/>
              </a:solidFill>
            </a:endParaRPr>
          </a:p>
        </p:txBody>
      </p:sp>
      <p:sp>
        <p:nvSpPr>
          <p:cNvPr id="19" name="円/楕円 18"/>
          <p:cNvSpPr/>
          <p:nvPr/>
        </p:nvSpPr>
        <p:spPr>
          <a:xfrm>
            <a:off x="5357818" y="3429000"/>
            <a:ext cx="928694" cy="642942"/>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0000FF"/>
                </a:solidFill>
              </a:rPr>
              <a:t>Hit</a:t>
            </a:r>
            <a:endParaRPr kumimoji="1" lang="ja-JP" altLang="en-US" sz="2400" b="1" dirty="0">
              <a:solidFill>
                <a:srgbClr val="0000FF"/>
              </a:solidFill>
            </a:endParaRPr>
          </a:p>
        </p:txBody>
      </p:sp>
      <p:sp>
        <p:nvSpPr>
          <p:cNvPr id="28" name="四角形吹き出し 27"/>
          <p:cNvSpPr/>
          <p:nvPr/>
        </p:nvSpPr>
        <p:spPr>
          <a:xfrm>
            <a:off x="2714612" y="4429132"/>
            <a:ext cx="1785950" cy="928694"/>
          </a:xfrm>
          <a:prstGeom prst="wedgeRectCallout">
            <a:avLst>
              <a:gd name="adj1" fmla="val -24439"/>
              <a:gd name="adj2" fmla="val -106686"/>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Position</a:t>
            </a:r>
          </a:p>
          <a:p>
            <a:r>
              <a:rPr lang="en-US" altLang="ja-JP" dirty="0" smtClean="0">
                <a:solidFill>
                  <a:schemeClr val="tx1"/>
                </a:solidFill>
              </a:rPr>
              <a:t>Energy deposit</a:t>
            </a:r>
          </a:p>
          <a:p>
            <a:r>
              <a:rPr lang="en-US" altLang="ja-JP" dirty="0" smtClean="0">
                <a:solidFill>
                  <a:schemeClr val="tx1"/>
                </a:solidFill>
              </a:rPr>
              <a:t>Etc.</a:t>
            </a:r>
            <a:endParaRPr kumimoji="1" lang="ja-JP" altLang="en-US" dirty="0">
              <a:solidFill>
                <a:schemeClr val="tx1"/>
              </a:solidFill>
            </a:endParaRPr>
          </a:p>
        </p:txBody>
      </p:sp>
      <p:sp>
        <p:nvSpPr>
          <p:cNvPr id="29" name="角丸四角形 28"/>
          <p:cNvSpPr/>
          <p:nvPr/>
        </p:nvSpPr>
        <p:spPr>
          <a:xfrm>
            <a:off x="2357422" y="2643182"/>
            <a:ext cx="4643470" cy="3000396"/>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4572000" y="4929198"/>
            <a:ext cx="2372765" cy="584775"/>
          </a:xfrm>
          <a:prstGeom prst="rect">
            <a:avLst/>
          </a:prstGeom>
          <a:noFill/>
        </p:spPr>
        <p:txBody>
          <a:bodyPr wrap="none" rtlCol="0">
            <a:spAutoFit/>
          </a:bodyPr>
          <a:lstStyle/>
          <a:p>
            <a:r>
              <a:rPr kumimoji="1" lang="en-US" altLang="ja-JP" sz="3200" dirty="0" err="1" smtClean="0">
                <a:solidFill>
                  <a:srgbClr val="FFFF00"/>
                </a:solidFill>
              </a:rPr>
              <a:t>ProcessHits</a:t>
            </a:r>
            <a:endParaRPr kumimoji="1" lang="en-US" altLang="ja-JP" sz="3200" dirty="0" smtClean="0">
              <a:solidFill>
                <a:srgbClr val="FFFF00"/>
              </a:solidFill>
            </a:endParaRPr>
          </a:p>
        </p:txBody>
      </p:sp>
      <p:cxnSp>
        <p:nvCxnSpPr>
          <p:cNvPr id="33" name="直線コネクタ 32"/>
          <p:cNvCxnSpPr/>
          <p:nvPr/>
        </p:nvCxnSpPr>
        <p:spPr>
          <a:xfrm>
            <a:off x="2714612" y="2786058"/>
            <a:ext cx="714380" cy="1588"/>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rot="16200000">
            <a:off x="-202249" y="4274159"/>
            <a:ext cx="2233304" cy="400110"/>
          </a:xfrm>
          <a:prstGeom prst="rect">
            <a:avLst/>
          </a:prstGeom>
          <a:noFill/>
        </p:spPr>
        <p:txBody>
          <a:bodyPr wrap="none" rtlCol="0">
            <a:spAutoFit/>
          </a:bodyPr>
          <a:lstStyle/>
          <a:p>
            <a:r>
              <a:rPr kumimoji="1" lang="en-US" altLang="ja-JP" sz="2000" dirty="0" smtClean="0"/>
              <a:t>Sensitive</a:t>
            </a:r>
            <a:r>
              <a:rPr kumimoji="1" lang="en-US" altLang="ja-JP" dirty="0" smtClean="0"/>
              <a:t> Detector</a:t>
            </a:r>
            <a:endParaRPr kumimoji="1" lang="ja-JP" altLang="en-US" dirty="0"/>
          </a:p>
        </p:txBody>
      </p:sp>
      <p:sp>
        <p:nvSpPr>
          <p:cNvPr id="36" name="テキスト ボックス 35"/>
          <p:cNvSpPr txBox="1"/>
          <p:nvPr/>
        </p:nvSpPr>
        <p:spPr>
          <a:xfrm>
            <a:off x="3428992" y="2571744"/>
            <a:ext cx="817853" cy="461665"/>
          </a:xfrm>
          <a:prstGeom prst="rect">
            <a:avLst/>
          </a:prstGeom>
          <a:noFill/>
        </p:spPr>
        <p:txBody>
          <a:bodyPr wrap="none" rtlCol="0">
            <a:spAutoFit/>
          </a:bodyPr>
          <a:lstStyle/>
          <a:p>
            <a:r>
              <a:rPr kumimoji="1" lang="en-US" altLang="ja-JP" sz="2400" dirty="0" smtClean="0">
                <a:solidFill>
                  <a:srgbClr val="FF0000"/>
                </a:solidFill>
              </a:rPr>
              <a:t>Step</a:t>
            </a:r>
            <a:endParaRPr kumimoji="1" lang="ja-JP" altLang="en-US" sz="2400" dirty="0">
              <a:solidFill>
                <a:srgbClr val="FF0000"/>
              </a:solidFill>
            </a:endParaRPr>
          </a:p>
        </p:txBody>
      </p:sp>
      <p:sp>
        <p:nvSpPr>
          <p:cNvPr id="37" name="右矢印 36"/>
          <p:cNvSpPr/>
          <p:nvPr/>
        </p:nvSpPr>
        <p:spPr>
          <a:xfrm rot="18977690">
            <a:off x="1322175" y="3330657"/>
            <a:ext cx="1977520"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rot="5400000">
            <a:off x="6536545" y="3821909"/>
            <a:ext cx="3286149" cy="785819"/>
          </a:xfrm>
          <a:prstGeom prst="round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err="1" smtClean="0">
                <a:solidFill>
                  <a:schemeClr val="bg1"/>
                </a:solidFill>
              </a:rPr>
              <a:t>HitsCollectionOfThitsEvent</a:t>
            </a:r>
            <a:endParaRPr lang="en-US" altLang="ja-JP" sz="2000" dirty="0" smtClean="0">
              <a:solidFill>
                <a:schemeClr val="bg1"/>
              </a:solidFill>
            </a:endParaRPr>
          </a:p>
          <a:p>
            <a:pPr algn="ctr"/>
            <a:r>
              <a:rPr lang="en-US" altLang="ja-JP" sz="2000" i="1" dirty="0" smtClean="0">
                <a:solidFill>
                  <a:schemeClr val="bg1"/>
                </a:solidFill>
              </a:rPr>
              <a:t>G4HCofThisEvent</a:t>
            </a:r>
            <a:endParaRPr kumimoji="1" lang="ja-JP" altLang="en-US" sz="2000" dirty="0">
              <a:solidFill>
                <a:schemeClr val="bg1"/>
              </a:solidFill>
            </a:endParaRPr>
          </a:p>
        </p:txBody>
      </p:sp>
      <p:sp>
        <p:nvSpPr>
          <p:cNvPr id="27" name="右矢印 26"/>
          <p:cNvSpPr/>
          <p:nvPr/>
        </p:nvSpPr>
        <p:spPr>
          <a:xfrm>
            <a:off x="6500826" y="3286124"/>
            <a:ext cx="1214446" cy="42862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rot="16870480">
            <a:off x="1182632" y="4715646"/>
            <a:ext cx="817853" cy="461665"/>
          </a:xfrm>
          <a:prstGeom prst="rect">
            <a:avLst/>
          </a:prstGeom>
          <a:noFill/>
        </p:spPr>
        <p:txBody>
          <a:bodyPr wrap="none" rtlCol="0">
            <a:spAutoFit/>
          </a:bodyPr>
          <a:lstStyle/>
          <a:p>
            <a:r>
              <a:rPr kumimoji="1" lang="en-US" altLang="ja-JP" sz="2400" dirty="0" smtClean="0">
                <a:solidFill>
                  <a:srgbClr val="FF0000"/>
                </a:solidFill>
              </a:rPr>
              <a:t>Step</a:t>
            </a:r>
            <a:endParaRPr kumimoji="1" lang="ja-JP" altLang="en-US" sz="2400" dirty="0">
              <a:solidFill>
                <a:srgbClr val="FF0000"/>
              </a:solidFill>
            </a:endParaRPr>
          </a:p>
        </p:txBody>
      </p:sp>
      <p:sp>
        <p:nvSpPr>
          <p:cNvPr id="40" name="右矢印 39"/>
          <p:cNvSpPr/>
          <p:nvPr/>
        </p:nvSpPr>
        <p:spPr>
          <a:xfrm>
            <a:off x="3857620" y="3357562"/>
            <a:ext cx="1357322"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コンテンツ プレースホルダ 2"/>
          <p:cNvSpPr txBox="1">
            <a:spLocks/>
          </p:cNvSpPr>
          <p:nvPr/>
        </p:nvSpPr>
        <p:spPr>
          <a:xfrm>
            <a:off x="2357422" y="5857892"/>
            <a:ext cx="5786478" cy="1000108"/>
          </a:xfrm>
          <a:prstGeom prst="rect">
            <a:avLst/>
          </a:prstGeom>
        </p:spPr>
        <p:txBody>
          <a:bodyPr vert="horz">
            <a:normAutofit fontScale="77500" lnSpcReduction="2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1" lang="en-US" altLang="ja-JP" sz="2800" b="0" i="0" u="none" strike="noStrike" kern="1200" cap="none" spc="0" normalizeH="0" baseline="0" noProof="0" dirty="0" err="1" smtClean="0">
                <a:ln>
                  <a:noFill/>
                </a:ln>
                <a:solidFill>
                  <a:schemeClr val="tx1"/>
                </a:solidFill>
                <a:effectLst/>
                <a:uLnTx/>
                <a:uFillTx/>
                <a:latin typeface="+mn-lt"/>
                <a:ea typeface="+mn-ea"/>
                <a:cs typeface="+mn-cs"/>
              </a:rPr>
              <a:t>HitsCollectionOfThisEvent</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 will be accessible at the end of event </a:t>
            </a:r>
          </a:p>
          <a:p>
            <a:pPr marL="420624" marR="0" lvl="0" indent="-384048" algn="l" defTabSz="914400" rtl="0" eaLnBrk="1" fontAlgn="auto" latinLnBrk="0" hangingPunct="1">
              <a:lnSpc>
                <a:spcPct val="100000"/>
              </a:lnSpc>
              <a:spcBef>
                <a:spcPct val="20000"/>
              </a:spcBef>
              <a:spcAft>
                <a:spcPts val="0"/>
              </a:spcAft>
              <a:buClr>
                <a:schemeClr val="accent1"/>
              </a:buClr>
              <a:buSzPct val="80000"/>
              <a:tabLst/>
              <a:defRPr/>
            </a:pPr>
            <a:r>
              <a:rPr lang="en-US" altLang="ja-JP" sz="2800" dirty="0" smtClean="0">
                <a:solidFill>
                  <a:srgbClr val="FFFF00"/>
                </a:solidFill>
              </a:rPr>
              <a:t>	G4UserEventAction::</a:t>
            </a:r>
            <a:r>
              <a:rPr lang="en-US" altLang="ja-JP" sz="2800" dirty="0" err="1" smtClean="0">
                <a:solidFill>
                  <a:srgbClr val="FFFF00"/>
                </a:solidFill>
              </a:rPr>
              <a:t>EndOfEventAction</a:t>
            </a:r>
            <a:endParaRPr kumimoji="1" lang="ja-JP" altLang="en-US" sz="2800" b="0" i="0" u="none" strike="noStrike" kern="1200" cap="none" spc="0" normalizeH="0" baseline="0" noProof="0" dirty="0">
              <a:ln>
                <a:noFill/>
              </a:ln>
              <a:solidFill>
                <a:srgbClr val="FFFF00"/>
              </a:solidFill>
              <a:effectLst/>
              <a:uLnTx/>
              <a:uFillTx/>
              <a:latin typeface="+mn-lt"/>
              <a:ea typeface="+mn-ea"/>
              <a:cs typeface="+mn-cs"/>
            </a:endParaRPr>
          </a:p>
        </p:txBody>
      </p:sp>
      <p:sp>
        <p:nvSpPr>
          <p:cNvPr id="43" name="テキスト ボックス 42"/>
          <p:cNvSpPr txBox="1"/>
          <p:nvPr/>
        </p:nvSpPr>
        <p:spPr>
          <a:xfrm>
            <a:off x="4929190" y="4286256"/>
            <a:ext cx="2071701" cy="461665"/>
          </a:xfrm>
          <a:prstGeom prst="rect">
            <a:avLst/>
          </a:prstGeom>
          <a:noFill/>
        </p:spPr>
        <p:txBody>
          <a:bodyPr wrap="square" rtlCol="0">
            <a:spAutoFit/>
          </a:bodyPr>
          <a:lstStyle/>
          <a:p>
            <a:r>
              <a:rPr kumimoji="1" lang="en-US" altLang="ja-JP" sz="2400" dirty="0" err="1" smtClean="0">
                <a:solidFill>
                  <a:srgbClr val="00FFFF"/>
                </a:solidFill>
              </a:rPr>
              <a:t>HitsCollection</a:t>
            </a:r>
            <a:endParaRPr kumimoji="1" lang="en-US" altLang="ja-JP" sz="2400" dirty="0" smtClean="0">
              <a:solidFill>
                <a:srgbClr val="00FFFF"/>
              </a:solidFill>
            </a:endParaRPr>
          </a:p>
        </p:txBody>
      </p:sp>
      <p:sp>
        <p:nvSpPr>
          <p:cNvPr id="46" name="屈折矢印 45"/>
          <p:cNvSpPr/>
          <p:nvPr/>
        </p:nvSpPr>
        <p:spPr>
          <a:xfrm>
            <a:off x="7858148" y="5786454"/>
            <a:ext cx="500066" cy="928694"/>
          </a:xfrm>
          <a:prstGeom prst="bentUpArrow">
            <a:avLst>
              <a:gd name="adj1" fmla="val 25000"/>
              <a:gd name="adj2" fmla="val 25000"/>
              <a:gd name="adj3" fmla="val 25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スライド番号プレースホルダ 46"/>
          <p:cNvSpPr>
            <a:spLocks noGrp="1"/>
          </p:cNvSpPr>
          <p:nvPr>
            <p:ph type="sldNum" sz="quarter" idx="12"/>
          </p:nvPr>
        </p:nvSpPr>
        <p:spPr/>
        <p:txBody>
          <a:bodyPr/>
          <a:lstStyle/>
          <a:p>
            <a:fld id="{1CF1474F-068A-47E2-9E85-668CDFD28C9D}" type="slidenum">
              <a:rPr kumimoji="1" lang="ja-JP" altLang="en-US" smtClean="0"/>
              <a:pPr/>
              <a:t>4</a:t>
            </a:fld>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4643438" cy="1000108"/>
          </a:xfrm>
        </p:spPr>
        <p:txBody>
          <a:bodyPr/>
          <a:lstStyle/>
          <a:p>
            <a:r>
              <a:rPr kumimoji="1" lang="en-US" altLang="ja-JP" dirty="0" smtClean="0"/>
              <a:t>Class diagram</a:t>
            </a:r>
            <a:endParaRPr kumimoji="1" lang="ja-JP" altLang="en-US" dirty="0"/>
          </a:p>
        </p:txBody>
      </p:sp>
      <p:sp>
        <p:nvSpPr>
          <p:cNvPr id="4" name="スライド番号プレースホルダ 3"/>
          <p:cNvSpPr>
            <a:spLocks noGrp="1"/>
          </p:cNvSpPr>
          <p:nvPr>
            <p:ph type="sldNum" sz="quarter" idx="11"/>
          </p:nvPr>
        </p:nvSpPr>
        <p:spPr>
          <a:xfrm>
            <a:off x="8382000" y="6537325"/>
            <a:ext cx="685800" cy="320675"/>
          </a:xfrm>
        </p:spPr>
        <p:txBody>
          <a:bodyPr/>
          <a:lstStyle/>
          <a:p>
            <a:fld id="{95387DF8-9278-4892-8846-4DF06E69A113}" type="slidenum">
              <a:rPr lang="ja-JP" altLang="en-US"/>
              <a:pPr/>
              <a:t>5</a:t>
            </a:fld>
            <a:endParaRPr lang="en-US" altLang="ja-JP"/>
          </a:p>
        </p:txBody>
      </p:sp>
      <p:sp>
        <p:nvSpPr>
          <p:cNvPr id="5" name="Rectangle 3"/>
          <p:cNvSpPr>
            <a:spLocks noChangeArrowheads="1"/>
          </p:cNvSpPr>
          <p:nvPr/>
        </p:nvSpPr>
        <p:spPr bwMode="auto">
          <a:xfrm>
            <a:off x="533400" y="1066800"/>
            <a:ext cx="1905000" cy="457200"/>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G4LogicalVolume</a:t>
            </a:r>
          </a:p>
        </p:txBody>
      </p:sp>
      <p:sp>
        <p:nvSpPr>
          <p:cNvPr id="6" name="Rectangle 4"/>
          <p:cNvSpPr>
            <a:spLocks noChangeArrowheads="1"/>
          </p:cNvSpPr>
          <p:nvPr/>
        </p:nvSpPr>
        <p:spPr bwMode="auto">
          <a:xfrm>
            <a:off x="533400" y="2209800"/>
            <a:ext cx="2362200" cy="457200"/>
          </a:xfrm>
          <a:prstGeom prst="rect">
            <a:avLst/>
          </a:prstGeom>
          <a:solidFill>
            <a:schemeClr val="hlink"/>
          </a:solidFill>
          <a:ln w="12700">
            <a:solidFill>
              <a:srgbClr val="FFFF00"/>
            </a:solidFill>
            <a:miter lim="800000"/>
            <a:headEnd/>
            <a:tailEnd/>
          </a:ln>
          <a:effectLst/>
        </p:spPr>
        <p:txBody>
          <a:bodyPr wrap="none" anchor="ctr"/>
          <a:lstStyle/>
          <a:p>
            <a:pPr algn="ctr"/>
            <a:r>
              <a:rPr lang="en-US" altLang="ja-JP" b="0" dirty="0">
                <a:ea typeface="ＭＳ Ｐゴシック" charset="-128"/>
              </a:rPr>
              <a:t>G4VSensitiveDetector</a:t>
            </a:r>
          </a:p>
        </p:txBody>
      </p:sp>
      <p:sp>
        <p:nvSpPr>
          <p:cNvPr id="7" name="Line 5"/>
          <p:cNvSpPr>
            <a:spLocks noChangeShapeType="1"/>
          </p:cNvSpPr>
          <p:nvPr/>
        </p:nvSpPr>
        <p:spPr bwMode="auto">
          <a:xfrm>
            <a:off x="1447800" y="1524000"/>
            <a:ext cx="228600" cy="685800"/>
          </a:xfrm>
          <a:prstGeom prst="line">
            <a:avLst/>
          </a:prstGeom>
          <a:noFill/>
          <a:ln w="38100">
            <a:solidFill>
              <a:srgbClr val="FFFF00"/>
            </a:solidFill>
            <a:round/>
            <a:headEnd type="oval" w="med" len="med"/>
            <a:tailEnd/>
          </a:ln>
          <a:effectLst/>
        </p:spPr>
        <p:txBody>
          <a:bodyPr/>
          <a:lstStyle/>
          <a:p>
            <a:endParaRPr lang="ja-JP" altLang="en-US"/>
          </a:p>
        </p:txBody>
      </p:sp>
      <p:sp>
        <p:nvSpPr>
          <p:cNvPr id="8" name="Rectangle 6"/>
          <p:cNvSpPr>
            <a:spLocks noChangeArrowheads="1"/>
          </p:cNvSpPr>
          <p:nvPr/>
        </p:nvSpPr>
        <p:spPr bwMode="auto">
          <a:xfrm>
            <a:off x="228600" y="3276600"/>
            <a:ext cx="2895600" cy="457200"/>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G4MultiFunctionalDetector</a:t>
            </a:r>
          </a:p>
        </p:txBody>
      </p:sp>
      <p:sp>
        <p:nvSpPr>
          <p:cNvPr id="9" name="Line 7"/>
          <p:cNvSpPr>
            <a:spLocks noChangeShapeType="1"/>
          </p:cNvSpPr>
          <p:nvPr/>
        </p:nvSpPr>
        <p:spPr bwMode="auto">
          <a:xfrm flipH="1">
            <a:off x="1524000" y="2667000"/>
            <a:ext cx="76200" cy="609600"/>
          </a:xfrm>
          <a:prstGeom prst="line">
            <a:avLst/>
          </a:prstGeom>
          <a:noFill/>
          <a:ln w="38100">
            <a:solidFill>
              <a:srgbClr val="FFFF00"/>
            </a:solidFill>
            <a:round/>
            <a:headEnd type="triangle" w="lg" len="lg"/>
            <a:tailEnd/>
          </a:ln>
          <a:effectLst/>
        </p:spPr>
        <p:txBody>
          <a:bodyPr/>
          <a:lstStyle/>
          <a:p>
            <a:endParaRPr lang="ja-JP" altLang="en-US"/>
          </a:p>
        </p:txBody>
      </p:sp>
      <p:sp>
        <p:nvSpPr>
          <p:cNvPr id="10" name="Rectangle 8"/>
          <p:cNvSpPr>
            <a:spLocks noChangeArrowheads="1"/>
          </p:cNvSpPr>
          <p:nvPr/>
        </p:nvSpPr>
        <p:spPr bwMode="auto">
          <a:xfrm>
            <a:off x="4343400" y="3581400"/>
            <a:ext cx="2438400" cy="457200"/>
          </a:xfrm>
          <a:prstGeom prst="rect">
            <a:avLst/>
          </a:prstGeom>
          <a:solidFill>
            <a:srgbClr val="996633"/>
          </a:solidFill>
          <a:ln w="12700">
            <a:solidFill>
              <a:srgbClr val="FFFF00"/>
            </a:solidFill>
            <a:miter lim="800000"/>
            <a:headEnd/>
            <a:tailEnd/>
          </a:ln>
          <a:effectLst/>
        </p:spPr>
        <p:txBody>
          <a:bodyPr wrap="none" anchor="ctr"/>
          <a:lstStyle/>
          <a:p>
            <a:pPr algn="ctr"/>
            <a:r>
              <a:rPr lang="en-US" altLang="ja-JP" b="0">
                <a:ea typeface="ＭＳ Ｐゴシック" charset="-128"/>
              </a:rPr>
              <a:t>userSensitiveDetector</a:t>
            </a:r>
          </a:p>
        </p:txBody>
      </p:sp>
      <p:sp>
        <p:nvSpPr>
          <p:cNvPr id="11" name="Line 9"/>
          <p:cNvSpPr>
            <a:spLocks noChangeShapeType="1"/>
          </p:cNvSpPr>
          <p:nvPr/>
        </p:nvSpPr>
        <p:spPr bwMode="auto">
          <a:xfrm>
            <a:off x="2667000" y="2667000"/>
            <a:ext cx="1676400" cy="1066800"/>
          </a:xfrm>
          <a:prstGeom prst="line">
            <a:avLst/>
          </a:prstGeom>
          <a:noFill/>
          <a:ln w="38100">
            <a:solidFill>
              <a:srgbClr val="FFFF00"/>
            </a:solidFill>
            <a:round/>
            <a:headEnd type="triangle" w="lg" len="lg"/>
            <a:tailEnd/>
          </a:ln>
          <a:effectLst/>
        </p:spPr>
        <p:txBody>
          <a:bodyPr/>
          <a:lstStyle/>
          <a:p>
            <a:endParaRPr lang="ja-JP" altLang="en-US"/>
          </a:p>
        </p:txBody>
      </p:sp>
      <p:sp>
        <p:nvSpPr>
          <p:cNvPr id="12" name="Rectangle 10"/>
          <p:cNvSpPr>
            <a:spLocks noChangeArrowheads="1"/>
          </p:cNvSpPr>
          <p:nvPr/>
        </p:nvSpPr>
        <p:spPr bwMode="auto">
          <a:xfrm>
            <a:off x="2743200" y="1066800"/>
            <a:ext cx="1371600" cy="457200"/>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G4Event</a:t>
            </a:r>
          </a:p>
        </p:txBody>
      </p:sp>
      <p:sp>
        <p:nvSpPr>
          <p:cNvPr id="13" name="Rectangle 11"/>
          <p:cNvSpPr>
            <a:spLocks noChangeArrowheads="1"/>
          </p:cNvSpPr>
          <p:nvPr/>
        </p:nvSpPr>
        <p:spPr bwMode="auto">
          <a:xfrm>
            <a:off x="3429000" y="1828800"/>
            <a:ext cx="2209800" cy="457200"/>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dirty="0">
                <a:ea typeface="ＭＳ Ｐゴシック" charset="-128"/>
              </a:rPr>
              <a:t>G4HCofThisEvent</a:t>
            </a:r>
          </a:p>
        </p:txBody>
      </p:sp>
      <p:sp>
        <p:nvSpPr>
          <p:cNvPr id="14" name="Rectangle 12"/>
          <p:cNvSpPr>
            <a:spLocks noChangeArrowheads="1"/>
          </p:cNvSpPr>
          <p:nvPr/>
        </p:nvSpPr>
        <p:spPr bwMode="auto">
          <a:xfrm>
            <a:off x="3733800" y="2667000"/>
            <a:ext cx="2362200" cy="457200"/>
          </a:xfrm>
          <a:prstGeom prst="rect">
            <a:avLst/>
          </a:prstGeom>
          <a:solidFill>
            <a:schemeClr val="hlink"/>
          </a:solidFill>
          <a:ln w="12700">
            <a:solidFill>
              <a:srgbClr val="FFFF00"/>
            </a:solidFill>
            <a:miter lim="800000"/>
            <a:headEnd/>
            <a:tailEnd/>
          </a:ln>
          <a:effectLst/>
        </p:spPr>
        <p:txBody>
          <a:bodyPr wrap="none" anchor="ctr"/>
          <a:lstStyle/>
          <a:p>
            <a:pPr algn="ctr"/>
            <a:r>
              <a:rPr lang="en-US" altLang="ja-JP" b="0">
                <a:ea typeface="ＭＳ Ｐゴシック" charset="-128"/>
              </a:rPr>
              <a:t>G4VHitsCollection</a:t>
            </a:r>
          </a:p>
        </p:txBody>
      </p:sp>
      <p:sp>
        <p:nvSpPr>
          <p:cNvPr id="15" name="Line 13"/>
          <p:cNvSpPr>
            <a:spLocks noChangeShapeType="1"/>
          </p:cNvSpPr>
          <p:nvPr/>
        </p:nvSpPr>
        <p:spPr bwMode="auto">
          <a:xfrm>
            <a:off x="4114800" y="1371600"/>
            <a:ext cx="457200" cy="457200"/>
          </a:xfrm>
          <a:prstGeom prst="line">
            <a:avLst/>
          </a:prstGeom>
          <a:noFill/>
          <a:ln w="38100">
            <a:solidFill>
              <a:srgbClr val="FFFF00"/>
            </a:solidFill>
            <a:round/>
            <a:headEnd type="oval" w="med" len="med"/>
            <a:tailEnd/>
          </a:ln>
          <a:effectLst/>
        </p:spPr>
        <p:txBody>
          <a:bodyPr/>
          <a:lstStyle/>
          <a:p>
            <a:endParaRPr lang="ja-JP" altLang="en-US"/>
          </a:p>
        </p:txBody>
      </p:sp>
      <p:sp>
        <p:nvSpPr>
          <p:cNvPr id="16" name="Rectangle 14"/>
          <p:cNvSpPr>
            <a:spLocks noChangeArrowheads="1"/>
          </p:cNvSpPr>
          <p:nvPr/>
        </p:nvSpPr>
        <p:spPr bwMode="auto">
          <a:xfrm>
            <a:off x="6629400" y="2895600"/>
            <a:ext cx="2209800" cy="457200"/>
          </a:xfrm>
          <a:prstGeom prst="rect">
            <a:avLst/>
          </a:prstGeom>
          <a:solidFill>
            <a:srgbClr val="CC00CC"/>
          </a:solidFill>
          <a:ln w="12700">
            <a:solidFill>
              <a:srgbClr val="FFFF00"/>
            </a:solidFill>
            <a:miter lim="800000"/>
            <a:headEnd/>
            <a:tailEnd/>
          </a:ln>
          <a:effectLst/>
        </p:spPr>
        <p:txBody>
          <a:bodyPr wrap="none" anchor="ctr"/>
          <a:lstStyle/>
          <a:p>
            <a:pPr algn="ctr"/>
            <a:r>
              <a:rPr lang="en-US" altLang="ja-JP" b="0">
                <a:ea typeface="ＭＳ Ｐゴシック" charset="-128"/>
              </a:rPr>
              <a:t>G4THitsCollection</a:t>
            </a:r>
          </a:p>
        </p:txBody>
      </p:sp>
      <p:sp>
        <p:nvSpPr>
          <p:cNvPr id="17" name="Line 15"/>
          <p:cNvSpPr>
            <a:spLocks noChangeShapeType="1"/>
          </p:cNvSpPr>
          <p:nvPr/>
        </p:nvSpPr>
        <p:spPr bwMode="auto">
          <a:xfrm>
            <a:off x="6096000" y="2971800"/>
            <a:ext cx="533400" cy="152400"/>
          </a:xfrm>
          <a:prstGeom prst="line">
            <a:avLst/>
          </a:prstGeom>
          <a:noFill/>
          <a:ln w="38100">
            <a:solidFill>
              <a:srgbClr val="FFFF00"/>
            </a:solidFill>
            <a:round/>
            <a:headEnd type="triangle" w="lg" len="lg"/>
            <a:tailEnd/>
          </a:ln>
          <a:effectLst/>
        </p:spPr>
        <p:txBody>
          <a:bodyPr/>
          <a:lstStyle/>
          <a:p>
            <a:endParaRPr lang="ja-JP" altLang="en-US"/>
          </a:p>
        </p:txBody>
      </p:sp>
      <p:sp>
        <p:nvSpPr>
          <p:cNvPr id="18" name="Line 16"/>
          <p:cNvSpPr>
            <a:spLocks noChangeShapeType="1"/>
          </p:cNvSpPr>
          <p:nvPr/>
        </p:nvSpPr>
        <p:spPr bwMode="auto">
          <a:xfrm flipH="1">
            <a:off x="3886200" y="3124200"/>
            <a:ext cx="457200" cy="685800"/>
          </a:xfrm>
          <a:prstGeom prst="line">
            <a:avLst/>
          </a:prstGeom>
          <a:noFill/>
          <a:ln w="38100">
            <a:solidFill>
              <a:srgbClr val="FFFF00"/>
            </a:solidFill>
            <a:round/>
            <a:headEnd type="triangle" w="lg" len="lg"/>
            <a:tailEnd/>
          </a:ln>
          <a:effectLst/>
        </p:spPr>
        <p:txBody>
          <a:bodyPr/>
          <a:lstStyle/>
          <a:p>
            <a:endParaRPr lang="ja-JP" altLang="en-US"/>
          </a:p>
        </p:txBody>
      </p:sp>
      <p:sp>
        <p:nvSpPr>
          <p:cNvPr id="19" name="Rectangle 17"/>
          <p:cNvSpPr>
            <a:spLocks noChangeArrowheads="1"/>
          </p:cNvSpPr>
          <p:nvPr/>
        </p:nvSpPr>
        <p:spPr bwMode="auto">
          <a:xfrm>
            <a:off x="3505200" y="4343400"/>
            <a:ext cx="1600200" cy="457200"/>
          </a:xfrm>
          <a:prstGeom prst="rect">
            <a:avLst/>
          </a:prstGeom>
          <a:solidFill>
            <a:srgbClr val="CC00CC"/>
          </a:solidFill>
          <a:ln w="12700">
            <a:solidFill>
              <a:srgbClr val="FFFF00"/>
            </a:solidFill>
            <a:miter lim="800000"/>
            <a:headEnd/>
            <a:tailEnd/>
          </a:ln>
          <a:effectLst/>
        </p:spPr>
        <p:txBody>
          <a:bodyPr wrap="none" anchor="ctr"/>
          <a:lstStyle/>
          <a:p>
            <a:pPr algn="ctr"/>
            <a:r>
              <a:rPr lang="en-US" altLang="ja-JP" b="0">
                <a:ea typeface="ＭＳ Ｐゴシック" charset="-128"/>
              </a:rPr>
              <a:t>G4THitsMap</a:t>
            </a:r>
          </a:p>
        </p:txBody>
      </p:sp>
      <p:sp>
        <p:nvSpPr>
          <p:cNvPr id="20" name="Rectangle 18"/>
          <p:cNvSpPr>
            <a:spLocks noChangeArrowheads="1"/>
          </p:cNvSpPr>
          <p:nvPr/>
        </p:nvSpPr>
        <p:spPr bwMode="auto">
          <a:xfrm>
            <a:off x="5791200" y="4800600"/>
            <a:ext cx="2209800" cy="762000"/>
          </a:xfrm>
          <a:prstGeom prst="rect">
            <a:avLst/>
          </a:prstGeom>
          <a:solidFill>
            <a:srgbClr val="996633"/>
          </a:solidFill>
          <a:ln w="12700">
            <a:solidFill>
              <a:srgbClr val="FFFF00"/>
            </a:solidFill>
            <a:miter lim="800000"/>
            <a:headEnd/>
            <a:tailEnd/>
          </a:ln>
          <a:effectLst/>
        </p:spPr>
        <p:txBody>
          <a:bodyPr wrap="none" anchor="ctr"/>
          <a:lstStyle/>
          <a:p>
            <a:pPr algn="ctr"/>
            <a:r>
              <a:rPr lang="en-US" altLang="ja-JP" b="0">
                <a:ea typeface="ＭＳ Ｐゴシック" charset="-128"/>
              </a:rPr>
              <a:t>userHitsCollection</a:t>
            </a:r>
            <a:br>
              <a:rPr lang="en-US" altLang="ja-JP" b="0">
                <a:ea typeface="ＭＳ Ｐゴシック" charset="-128"/>
              </a:rPr>
            </a:br>
            <a:r>
              <a:rPr lang="en-US" altLang="ja-JP" b="0">
                <a:ea typeface="ＭＳ Ｐゴシック" charset="-128"/>
              </a:rPr>
              <a:t>or  userHitsMap</a:t>
            </a:r>
          </a:p>
        </p:txBody>
      </p:sp>
      <p:sp>
        <p:nvSpPr>
          <p:cNvPr id="21" name="Line 19"/>
          <p:cNvSpPr>
            <a:spLocks noChangeShapeType="1"/>
          </p:cNvSpPr>
          <p:nvPr/>
        </p:nvSpPr>
        <p:spPr bwMode="auto">
          <a:xfrm flipH="1">
            <a:off x="7010400" y="3352800"/>
            <a:ext cx="457200" cy="1447800"/>
          </a:xfrm>
          <a:prstGeom prst="line">
            <a:avLst/>
          </a:prstGeom>
          <a:noFill/>
          <a:ln w="38100">
            <a:solidFill>
              <a:srgbClr val="FFFF00"/>
            </a:solidFill>
            <a:round/>
            <a:headEnd type="triangle" w="lg" len="lg"/>
            <a:tailEnd/>
          </a:ln>
          <a:effectLst/>
        </p:spPr>
        <p:txBody>
          <a:bodyPr/>
          <a:lstStyle/>
          <a:p>
            <a:endParaRPr lang="ja-JP" altLang="en-US"/>
          </a:p>
        </p:txBody>
      </p:sp>
      <p:sp>
        <p:nvSpPr>
          <p:cNvPr id="22" name="Line 20"/>
          <p:cNvSpPr>
            <a:spLocks noChangeShapeType="1"/>
          </p:cNvSpPr>
          <p:nvPr/>
        </p:nvSpPr>
        <p:spPr bwMode="auto">
          <a:xfrm>
            <a:off x="7924800" y="3352800"/>
            <a:ext cx="304800" cy="533400"/>
          </a:xfrm>
          <a:prstGeom prst="line">
            <a:avLst/>
          </a:prstGeom>
          <a:noFill/>
          <a:ln w="38100">
            <a:solidFill>
              <a:srgbClr val="FFFF00"/>
            </a:solidFill>
            <a:round/>
            <a:headEnd type="oval" w="med" len="med"/>
            <a:tailEnd/>
          </a:ln>
          <a:effectLst/>
        </p:spPr>
        <p:txBody>
          <a:bodyPr/>
          <a:lstStyle/>
          <a:p>
            <a:endParaRPr lang="ja-JP" altLang="en-US"/>
          </a:p>
        </p:txBody>
      </p:sp>
      <p:sp>
        <p:nvSpPr>
          <p:cNvPr id="23" name="Rectangle 21"/>
          <p:cNvSpPr>
            <a:spLocks noChangeArrowheads="1"/>
          </p:cNvSpPr>
          <p:nvPr/>
        </p:nvSpPr>
        <p:spPr bwMode="auto">
          <a:xfrm>
            <a:off x="7620000" y="3886200"/>
            <a:ext cx="1219200" cy="457200"/>
          </a:xfrm>
          <a:prstGeom prst="rect">
            <a:avLst/>
          </a:prstGeom>
          <a:solidFill>
            <a:schemeClr val="hlink"/>
          </a:solidFill>
          <a:ln w="12700">
            <a:solidFill>
              <a:srgbClr val="FFFF00"/>
            </a:solidFill>
            <a:miter lim="800000"/>
            <a:headEnd/>
            <a:tailEnd/>
          </a:ln>
          <a:effectLst/>
        </p:spPr>
        <p:txBody>
          <a:bodyPr wrap="none" anchor="ctr"/>
          <a:lstStyle/>
          <a:p>
            <a:pPr algn="ctr"/>
            <a:r>
              <a:rPr lang="en-US" altLang="ja-JP" b="0">
                <a:ea typeface="ＭＳ Ｐゴシック" charset="-128"/>
              </a:rPr>
              <a:t>G4VHit</a:t>
            </a:r>
          </a:p>
        </p:txBody>
      </p:sp>
      <p:sp>
        <p:nvSpPr>
          <p:cNvPr id="24" name="Rectangle 22"/>
          <p:cNvSpPr>
            <a:spLocks noChangeArrowheads="1"/>
          </p:cNvSpPr>
          <p:nvPr/>
        </p:nvSpPr>
        <p:spPr bwMode="auto">
          <a:xfrm>
            <a:off x="7696200" y="6019800"/>
            <a:ext cx="1219200" cy="457200"/>
          </a:xfrm>
          <a:prstGeom prst="rect">
            <a:avLst/>
          </a:prstGeom>
          <a:solidFill>
            <a:srgbClr val="996633"/>
          </a:solidFill>
          <a:ln w="12700">
            <a:solidFill>
              <a:srgbClr val="FFFF00"/>
            </a:solidFill>
            <a:miter lim="800000"/>
            <a:headEnd/>
            <a:tailEnd/>
          </a:ln>
          <a:effectLst/>
        </p:spPr>
        <p:txBody>
          <a:bodyPr wrap="none" anchor="ctr"/>
          <a:lstStyle/>
          <a:p>
            <a:pPr algn="ctr"/>
            <a:r>
              <a:rPr lang="en-US" altLang="ja-JP" b="0">
                <a:ea typeface="ＭＳ Ｐゴシック" charset="-128"/>
              </a:rPr>
              <a:t>userHit</a:t>
            </a:r>
          </a:p>
        </p:txBody>
      </p:sp>
      <p:sp>
        <p:nvSpPr>
          <p:cNvPr id="25" name="Line 23"/>
          <p:cNvSpPr>
            <a:spLocks noChangeShapeType="1"/>
          </p:cNvSpPr>
          <p:nvPr/>
        </p:nvSpPr>
        <p:spPr bwMode="auto">
          <a:xfrm>
            <a:off x="7391400" y="5562600"/>
            <a:ext cx="838200" cy="457200"/>
          </a:xfrm>
          <a:prstGeom prst="line">
            <a:avLst/>
          </a:prstGeom>
          <a:noFill/>
          <a:ln w="38100">
            <a:solidFill>
              <a:srgbClr val="FFFF00"/>
            </a:solidFill>
            <a:round/>
            <a:headEnd type="oval" w="med" len="med"/>
            <a:tailEnd/>
          </a:ln>
          <a:effectLst/>
        </p:spPr>
        <p:txBody>
          <a:bodyPr/>
          <a:lstStyle/>
          <a:p>
            <a:endParaRPr lang="ja-JP" altLang="en-US"/>
          </a:p>
        </p:txBody>
      </p:sp>
      <p:sp>
        <p:nvSpPr>
          <p:cNvPr id="26" name="Line 24"/>
          <p:cNvSpPr>
            <a:spLocks noChangeShapeType="1"/>
          </p:cNvSpPr>
          <p:nvPr/>
        </p:nvSpPr>
        <p:spPr bwMode="auto">
          <a:xfrm>
            <a:off x="8305800" y="4343400"/>
            <a:ext cx="76200" cy="1676400"/>
          </a:xfrm>
          <a:prstGeom prst="line">
            <a:avLst/>
          </a:prstGeom>
          <a:noFill/>
          <a:ln w="38100">
            <a:solidFill>
              <a:srgbClr val="FFFF00"/>
            </a:solidFill>
            <a:round/>
            <a:headEnd type="triangle" w="lg" len="lg"/>
            <a:tailEnd/>
          </a:ln>
          <a:effectLst/>
        </p:spPr>
        <p:txBody>
          <a:bodyPr/>
          <a:lstStyle/>
          <a:p>
            <a:endParaRPr lang="ja-JP" altLang="en-US"/>
          </a:p>
        </p:txBody>
      </p:sp>
      <p:sp>
        <p:nvSpPr>
          <p:cNvPr id="27" name="Rectangle 25"/>
          <p:cNvSpPr>
            <a:spLocks noChangeArrowheads="1"/>
          </p:cNvSpPr>
          <p:nvPr/>
        </p:nvSpPr>
        <p:spPr bwMode="auto">
          <a:xfrm>
            <a:off x="685800" y="4343400"/>
            <a:ext cx="2514600" cy="457200"/>
          </a:xfrm>
          <a:prstGeom prst="rect">
            <a:avLst/>
          </a:prstGeom>
          <a:solidFill>
            <a:schemeClr val="hlink"/>
          </a:solidFill>
          <a:ln w="12700">
            <a:solidFill>
              <a:srgbClr val="FFFF00"/>
            </a:solidFill>
            <a:miter lim="800000"/>
            <a:headEnd/>
            <a:tailEnd/>
          </a:ln>
          <a:effectLst/>
        </p:spPr>
        <p:txBody>
          <a:bodyPr wrap="none" anchor="ctr"/>
          <a:lstStyle/>
          <a:p>
            <a:pPr algn="ctr"/>
            <a:r>
              <a:rPr lang="en-US" altLang="ja-JP" b="0">
                <a:ea typeface="ＭＳ Ｐゴシック" charset="-128"/>
              </a:rPr>
              <a:t>G4VPrimitiveSensitivity</a:t>
            </a:r>
          </a:p>
        </p:txBody>
      </p:sp>
      <p:sp>
        <p:nvSpPr>
          <p:cNvPr id="28" name="Line 26"/>
          <p:cNvSpPr>
            <a:spLocks noChangeShapeType="1"/>
          </p:cNvSpPr>
          <p:nvPr/>
        </p:nvSpPr>
        <p:spPr bwMode="auto">
          <a:xfrm>
            <a:off x="1600200" y="3733800"/>
            <a:ext cx="304800" cy="609600"/>
          </a:xfrm>
          <a:prstGeom prst="line">
            <a:avLst/>
          </a:prstGeom>
          <a:noFill/>
          <a:ln w="38100">
            <a:solidFill>
              <a:srgbClr val="FFFF00"/>
            </a:solidFill>
            <a:round/>
            <a:headEnd type="oval" w="med" len="med"/>
            <a:tailEnd/>
          </a:ln>
          <a:effectLst/>
        </p:spPr>
        <p:txBody>
          <a:bodyPr/>
          <a:lstStyle/>
          <a:p>
            <a:endParaRPr lang="ja-JP" altLang="en-US"/>
          </a:p>
        </p:txBody>
      </p:sp>
      <p:sp>
        <p:nvSpPr>
          <p:cNvPr id="29" name="Line 27"/>
          <p:cNvSpPr>
            <a:spLocks noChangeShapeType="1"/>
          </p:cNvSpPr>
          <p:nvPr/>
        </p:nvSpPr>
        <p:spPr bwMode="auto">
          <a:xfrm>
            <a:off x="3886200" y="3810000"/>
            <a:ext cx="76200" cy="533400"/>
          </a:xfrm>
          <a:prstGeom prst="line">
            <a:avLst/>
          </a:prstGeom>
          <a:noFill/>
          <a:ln w="38100">
            <a:solidFill>
              <a:srgbClr val="FFFF00"/>
            </a:solidFill>
            <a:round/>
            <a:headEnd type="none" w="lg" len="lg"/>
            <a:tailEnd/>
          </a:ln>
          <a:effectLst/>
        </p:spPr>
        <p:txBody>
          <a:bodyPr/>
          <a:lstStyle/>
          <a:p>
            <a:endParaRPr lang="ja-JP" altLang="en-US"/>
          </a:p>
        </p:txBody>
      </p:sp>
      <p:sp>
        <p:nvSpPr>
          <p:cNvPr id="30" name="Line 28"/>
          <p:cNvSpPr>
            <a:spLocks noChangeShapeType="1"/>
          </p:cNvSpPr>
          <p:nvPr/>
        </p:nvSpPr>
        <p:spPr bwMode="auto">
          <a:xfrm>
            <a:off x="5638800" y="4038600"/>
            <a:ext cx="762000" cy="762000"/>
          </a:xfrm>
          <a:prstGeom prst="line">
            <a:avLst/>
          </a:prstGeom>
          <a:noFill/>
          <a:ln w="38100">
            <a:solidFill>
              <a:srgbClr val="FFFF00"/>
            </a:solidFill>
            <a:round/>
            <a:headEnd type="oval" w="med" len="med"/>
            <a:tailEnd/>
          </a:ln>
          <a:effectLst/>
        </p:spPr>
        <p:txBody>
          <a:bodyPr/>
          <a:lstStyle/>
          <a:p>
            <a:endParaRPr lang="ja-JP" altLang="en-US"/>
          </a:p>
        </p:txBody>
      </p:sp>
      <p:sp>
        <p:nvSpPr>
          <p:cNvPr id="31" name="Line 29"/>
          <p:cNvSpPr>
            <a:spLocks noChangeShapeType="1"/>
          </p:cNvSpPr>
          <p:nvPr/>
        </p:nvSpPr>
        <p:spPr bwMode="auto">
          <a:xfrm>
            <a:off x="4572000" y="2286000"/>
            <a:ext cx="152400" cy="381000"/>
          </a:xfrm>
          <a:prstGeom prst="line">
            <a:avLst/>
          </a:prstGeom>
          <a:noFill/>
          <a:ln w="38100">
            <a:solidFill>
              <a:srgbClr val="FFFF00"/>
            </a:solidFill>
            <a:round/>
            <a:headEnd type="oval" w="med" len="med"/>
            <a:tailEnd/>
          </a:ln>
          <a:effectLst/>
        </p:spPr>
        <p:txBody>
          <a:bodyPr/>
          <a:lstStyle/>
          <a:p>
            <a:endParaRPr lang="ja-JP" altLang="en-US"/>
          </a:p>
        </p:txBody>
      </p:sp>
      <p:sp>
        <p:nvSpPr>
          <p:cNvPr id="32" name="Rectangle 30"/>
          <p:cNvSpPr>
            <a:spLocks noChangeArrowheads="1"/>
          </p:cNvSpPr>
          <p:nvPr/>
        </p:nvSpPr>
        <p:spPr bwMode="auto">
          <a:xfrm>
            <a:off x="4724400" y="228600"/>
            <a:ext cx="609600" cy="228600"/>
          </a:xfrm>
          <a:prstGeom prst="rect">
            <a:avLst/>
          </a:prstGeom>
          <a:solidFill>
            <a:schemeClr val="accent1"/>
          </a:solidFill>
          <a:ln w="12700">
            <a:solidFill>
              <a:srgbClr val="FFFF00"/>
            </a:solidFill>
            <a:miter lim="800000"/>
            <a:headEnd/>
            <a:tailEnd/>
          </a:ln>
          <a:effectLst/>
        </p:spPr>
        <p:txBody>
          <a:bodyPr wrap="none" anchor="ctr"/>
          <a:lstStyle/>
          <a:p>
            <a:pPr algn="ctr"/>
            <a:endParaRPr lang="en-US" altLang="ja-JP" b="0">
              <a:ea typeface="ＭＳ Ｐゴシック" charset="-128"/>
            </a:endParaRPr>
          </a:p>
        </p:txBody>
      </p:sp>
      <p:sp>
        <p:nvSpPr>
          <p:cNvPr id="33" name="Text Box 31"/>
          <p:cNvSpPr txBox="1">
            <a:spLocks noChangeArrowheads="1"/>
          </p:cNvSpPr>
          <p:nvPr/>
        </p:nvSpPr>
        <p:spPr bwMode="auto">
          <a:xfrm>
            <a:off x="5334000" y="152400"/>
            <a:ext cx="3429000" cy="336550"/>
          </a:xfrm>
          <a:prstGeom prst="rect">
            <a:avLst/>
          </a:prstGeom>
          <a:noFill/>
          <a:ln w="9525">
            <a:noFill/>
            <a:miter lim="800000"/>
            <a:headEnd/>
            <a:tailEnd/>
          </a:ln>
          <a:effectLst/>
        </p:spPr>
        <p:txBody>
          <a:bodyPr>
            <a:spAutoFit/>
          </a:bodyPr>
          <a:lstStyle/>
          <a:p>
            <a:pPr>
              <a:spcBef>
                <a:spcPct val="50000"/>
              </a:spcBef>
            </a:pPr>
            <a:r>
              <a:rPr lang="en-US" altLang="ja-JP" sz="1600">
                <a:latin typeface="Comic Sans MS" pitchFamily="66" charset="0"/>
                <a:ea typeface="ＭＳ Ｐゴシック" charset="-128"/>
              </a:rPr>
              <a:t>Concrete class provided by G4</a:t>
            </a:r>
          </a:p>
        </p:txBody>
      </p:sp>
      <p:sp>
        <p:nvSpPr>
          <p:cNvPr id="34" name="Rectangle 32"/>
          <p:cNvSpPr>
            <a:spLocks noChangeArrowheads="1"/>
          </p:cNvSpPr>
          <p:nvPr/>
        </p:nvSpPr>
        <p:spPr bwMode="auto">
          <a:xfrm>
            <a:off x="4724400" y="577850"/>
            <a:ext cx="609600" cy="228600"/>
          </a:xfrm>
          <a:prstGeom prst="rect">
            <a:avLst/>
          </a:prstGeom>
          <a:solidFill>
            <a:schemeClr val="hlink"/>
          </a:solidFill>
          <a:ln w="12700">
            <a:solidFill>
              <a:srgbClr val="FFFF00"/>
            </a:solidFill>
            <a:miter lim="800000"/>
            <a:headEnd/>
            <a:tailEnd/>
          </a:ln>
          <a:effectLst/>
        </p:spPr>
        <p:txBody>
          <a:bodyPr wrap="none" anchor="ctr"/>
          <a:lstStyle/>
          <a:p>
            <a:pPr algn="ctr"/>
            <a:endParaRPr lang="en-US" altLang="ja-JP" b="0">
              <a:ea typeface="ＭＳ Ｐゴシック" charset="-128"/>
            </a:endParaRPr>
          </a:p>
        </p:txBody>
      </p:sp>
      <p:sp>
        <p:nvSpPr>
          <p:cNvPr id="35" name="Text Box 33"/>
          <p:cNvSpPr txBox="1">
            <a:spLocks noChangeArrowheads="1"/>
          </p:cNvSpPr>
          <p:nvPr/>
        </p:nvSpPr>
        <p:spPr bwMode="auto">
          <a:xfrm>
            <a:off x="5334000" y="501650"/>
            <a:ext cx="3962400" cy="336550"/>
          </a:xfrm>
          <a:prstGeom prst="rect">
            <a:avLst/>
          </a:prstGeom>
          <a:noFill/>
          <a:ln w="9525">
            <a:noFill/>
            <a:miter lim="800000"/>
            <a:headEnd/>
            <a:tailEnd/>
          </a:ln>
          <a:effectLst/>
        </p:spPr>
        <p:txBody>
          <a:bodyPr>
            <a:spAutoFit/>
          </a:bodyPr>
          <a:lstStyle/>
          <a:p>
            <a:pPr>
              <a:spcBef>
                <a:spcPct val="50000"/>
              </a:spcBef>
            </a:pPr>
            <a:r>
              <a:rPr lang="en-US" altLang="ja-JP" sz="1600">
                <a:latin typeface="Comic Sans MS" pitchFamily="66" charset="0"/>
                <a:ea typeface="ＭＳ Ｐゴシック" charset="-128"/>
              </a:rPr>
              <a:t>Abstract base class provided by G4</a:t>
            </a:r>
          </a:p>
        </p:txBody>
      </p:sp>
      <p:sp>
        <p:nvSpPr>
          <p:cNvPr id="36" name="Rectangle 34"/>
          <p:cNvSpPr>
            <a:spLocks noChangeArrowheads="1"/>
          </p:cNvSpPr>
          <p:nvPr/>
        </p:nvSpPr>
        <p:spPr bwMode="auto">
          <a:xfrm>
            <a:off x="4724400" y="914400"/>
            <a:ext cx="609600" cy="228600"/>
          </a:xfrm>
          <a:prstGeom prst="rect">
            <a:avLst/>
          </a:prstGeom>
          <a:solidFill>
            <a:srgbClr val="CC00CC"/>
          </a:solidFill>
          <a:ln w="12700">
            <a:solidFill>
              <a:srgbClr val="FFFF00"/>
            </a:solidFill>
            <a:miter lim="800000"/>
            <a:headEnd/>
            <a:tailEnd/>
          </a:ln>
          <a:effectLst/>
        </p:spPr>
        <p:txBody>
          <a:bodyPr wrap="none" anchor="ctr"/>
          <a:lstStyle/>
          <a:p>
            <a:pPr algn="ctr"/>
            <a:endParaRPr lang="en-US" altLang="ja-JP" b="0">
              <a:ea typeface="ＭＳ Ｐゴシック" charset="-128"/>
            </a:endParaRPr>
          </a:p>
        </p:txBody>
      </p:sp>
      <p:sp>
        <p:nvSpPr>
          <p:cNvPr id="37" name="Rectangle 35"/>
          <p:cNvSpPr>
            <a:spLocks noChangeArrowheads="1"/>
          </p:cNvSpPr>
          <p:nvPr/>
        </p:nvSpPr>
        <p:spPr bwMode="auto">
          <a:xfrm>
            <a:off x="4724400" y="1295400"/>
            <a:ext cx="609600" cy="228600"/>
          </a:xfrm>
          <a:prstGeom prst="rect">
            <a:avLst/>
          </a:prstGeom>
          <a:solidFill>
            <a:srgbClr val="996633"/>
          </a:solidFill>
          <a:ln w="12700">
            <a:solidFill>
              <a:srgbClr val="FFFF00"/>
            </a:solidFill>
            <a:miter lim="800000"/>
            <a:headEnd/>
            <a:tailEnd/>
          </a:ln>
          <a:effectLst/>
        </p:spPr>
        <p:txBody>
          <a:bodyPr wrap="none" anchor="ctr"/>
          <a:lstStyle/>
          <a:p>
            <a:pPr algn="ctr"/>
            <a:endParaRPr lang="en-US" altLang="ja-JP" b="0">
              <a:ea typeface="ＭＳ Ｐゴシック" charset="-128"/>
            </a:endParaRPr>
          </a:p>
        </p:txBody>
      </p:sp>
      <p:sp>
        <p:nvSpPr>
          <p:cNvPr id="38" name="Text Box 36"/>
          <p:cNvSpPr txBox="1">
            <a:spLocks noChangeArrowheads="1"/>
          </p:cNvSpPr>
          <p:nvPr/>
        </p:nvSpPr>
        <p:spPr bwMode="auto">
          <a:xfrm>
            <a:off x="5334000" y="838200"/>
            <a:ext cx="3962400" cy="336550"/>
          </a:xfrm>
          <a:prstGeom prst="rect">
            <a:avLst/>
          </a:prstGeom>
          <a:noFill/>
          <a:ln w="9525">
            <a:noFill/>
            <a:miter lim="800000"/>
            <a:headEnd/>
            <a:tailEnd/>
          </a:ln>
          <a:effectLst/>
        </p:spPr>
        <p:txBody>
          <a:bodyPr>
            <a:spAutoFit/>
          </a:bodyPr>
          <a:lstStyle/>
          <a:p>
            <a:pPr>
              <a:spcBef>
                <a:spcPct val="50000"/>
              </a:spcBef>
            </a:pPr>
            <a:r>
              <a:rPr lang="en-US" altLang="ja-JP" sz="1600">
                <a:latin typeface="Comic Sans MS" pitchFamily="66" charset="0"/>
                <a:ea typeface="ＭＳ Ｐゴシック" charset="-128"/>
              </a:rPr>
              <a:t>Template class provided by G4</a:t>
            </a:r>
          </a:p>
        </p:txBody>
      </p:sp>
      <p:sp>
        <p:nvSpPr>
          <p:cNvPr id="39" name="Text Box 37"/>
          <p:cNvSpPr txBox="1">
            <a:spLocks noChangeArrowheads="1"/>
          </p:cNvSpPr>
          <p:nvPr/>
        </p:nvSpPr>
        <p:spPr bwMode="auto">
          <a:xfrm>
            <a:off x="5334000" y="1263650"/>
            <a:ext cx="3962400" cy="336550"/>
          </a:xfrm>
          <a:prstGeom prst="rect">
            <a:avLst/>
          </a:prstGeom>
          <a:noFill/>
          <a:ln w="9525">
            <a:noFill/>
            <a:miter lim="800000"/>
            <a:headEnd/>
            <a:tailEnd/>
          </a:ln>
          <a:effectLst/>
        </p:spPr>
        <p:txBody>
          <a:bodyPr>
            <a:spAutoFit/>
          </a:bodyPr>
          <a:lstStyle/>
          <a:p>
            <a:pPr>
              <a:spcBef>
                <a:spcPct val="50000"/>
              </a:spcBef>
            </a:pPr>
            <a:r>
              <a:rPr lang="en-US" altLang="ja-JP" sz="1600">
                <a:latin typeface="Comic Sans MS" pitchFamily="66" charset="0"/>
                <a:ea typeface="ＭＳ Ｐゴシック" charset="-128"/>
              </a:rPr>
              <a:t>User’s class</a:t>
            </a:r>
          </a:p>
        </p:txBody>
      </p:sp>
      <p:sp>
        <p:nvSpPr>
          <p:cNvPr id="40" name="Line 38"/>
          <p:cNvSpPr>
            <a:spLocks noChangeShapeType="1"/>
          </p:cNvSpPr>
          <p:nvPr/>
        </p:nvSpPr>
        <p:spPr bwMode="auto">
          <a:xfrm>
            <a:off x="4191000" y="4800600"/>
            <a:ext cx="0" cy="533400"/>
          </a:xfrm>
          <a:prstGeom prst="line">
            <a:avLst/>
          </a:prstGeom>
          <a:noFill/>
          <a:ln w="38100">
            <a:solidFill>
              <a:srgbClr val="FFFF00"/>
            </a:solidFill>
            <a:round/>
            <a:headEnd type="triangle" w="lg" len="lg"/>
            <a:tailEnd/>
          </a:ln>
          <a:effectLst/>
        </p:spPr>
        <p:txBody>
          <a:bodyPr/>
          <a:lstStyle/>
          <a:p>
            <a:endParaRPr lang="ja-JP" altLang="en-US"/>
          </a:p>
        </p:txBody>
      </p:sp>
      <p:grpSp>
        <p:nvGrpSpPr>
          <p:cNvPr id="41" name="Group 39"/>
          <p:cNvGrpSpPr>
            <a:grpSpLocks/>
          </p:cNvGrpSpPr>
          <p:nvPr/>
        </p:nvGrpSpPr>
        <p:grpSpPr bwMode="auto">
          <a:xfrm>
            <a:off x="304800" y="5334000"/>
            <a:ext cx="4876800" cy="457200"/>
            <a:chOff x="624" y="3744"/>
            <a:chExt cx="3072" cy="288"/>
          </a:xfrm>
        </p:grpSpPr>
        <p:sp>
          <p:nvSpPr>
            <p:cNvPr id="42" name="Rectangle 40"/>
            <p:cNvSpPr>
              <a:spLocks noChangeArrowheads="1"/>
            </p:cNvSpPr>
            <p:nvPr/>
          </p:nvSpPr>
          <p:spPr bwMode="auto">
            <a:xfrm>
              <a:off x="624" y="3744"/>
              <a:ext cx="1584"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G4PSDoseScorer</a:t>
              </a:r>
            </a:p>
          </p:txBody>
        </p:sp>
        <p:sp>
          <p:nvSpPr>
            <p:cNvPr id="43" name="Rectangle 41"/>
            <p:cNvSpPr>
              <a:spLocks noChangeArrowheads="1"/>
            </p:cNvSpPr>
            <p:nvPr/>
          </p:nvSpPr>
          <p:spPr bwMode="auto">
            <a:xfrm>
              <a:off x="2688" y="3744"/>
              <a:ext cx="1008"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hits map</a:t>
              </a:r>
            </a:p>
          </p:txBody>
        </p:sp>
        <p:sp>
          <p:nvSpPr>
            <p:cNvPr id="44" name="Line 42"/>
            <p:cNvSpPr>
              <a:spLocks noChangeShapeType="1"/>
            </p:cNvSpPr>
            <p:nvPr/>
          </p:nvSpPr>
          <p:spPr bwMode="auto">
            <a:xfrm>
              <a:off x="2208" y="3888"/>
              <a:ext cx="480" cy="0"/>
            </a:xfrm>
            <a:prstGeom prst="line">
              <a:avLst/>
            </a:prstGeom>
            <a:noFill/>
            <a:ln w="38100">
              <a:solidFill>
                <a:srgbClr val="FFFF00"/>
              </a:solidFill>
              <a:round/>
              <a:headEnd type="oval" w="med" len="med"/>
              <a:tailEnd/>
            </a:ln>
            <a:effectLst/>
          </p:spPr>
          <p:txBody>
            <a:bodyPr/>
            <a:lstStyle/>
            <a:p>
              <a:endParaRPr lang="ja-JP" altLang="en-US"/>
            </a:p>
          </p:txBody>
        </p:sp>
      </p:grpSp>
      <p:sp>
        <p:nvSpPr>
          <p:cNvPr id="45" name="Text Box 43"/>
          <p:cNvSpPr txBox="1">
            <a:spLocks noChangeArrowheads="1"/>
          </p:cNvSpPr>
          <p:nvPr/>
        </p:nvSpPr>
        <p:spPr bwMode="auto">
          <a:xfrm>
            <a:off x="914400" y="1676400"/>
            <a:ext cx="914400" cy="366713"/>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has</a:t>
            </a:r>
          </a:p>
        </p:txBody>
      </p:sp>
      <p:sp>
        <p:nvSpPr>
          <p:cNvPr id="46" name="Text Box 44"/>
          <p:cNvSpPr txBox="1">
            <a:spLocks noChangeArrowheads="1"/>
          </p:cNvSpPr>
          <p:nvPr/>
        </p:nvSpPr>
        <p:spPr bwMode="auto">
          <a:xfrm>
            <a:off x="533400" y="2819400"/>
            <a:ext cx="1066800" cy="366713"/>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kind of</a:t>
            </a:r>
          </a:p>
        </p:txBody>
      </p:sp>
      <p:grpSp>
        <p:nvGrpSpPr>
          <p:cNvPr id="47" name="Group 45"/>
          <p:cNvGrpSpPr>
            <a:grpSpLocks/>
          </p:cNvGrpSpPr>
          <p:nvPr/>
        </p:nvGrpSpPr>
        <p:grpSpPr bwMode="auto">
          <a:xfrm>
            <a:off x="457200" y="5486400"/>
            <a:ext cx="4876800" cy="457200"/>
            <a:chOff x="624" y="3744"/>
            <a:chExt cx="3072" cy="288"/>
          </a:xfrm>
        </p:grpSpPr>
        <p:sp>
          <p:nvSpPr>
            <p:cNvPr id="48" name="Rectangle 46"/>
            <p:cNvSpPr>
              <a:spLocks noChangeArrowheads="1"/>
            </p:cNvSpPr>
            <p:nvPr/>
          </p:nvSpPr>
          <p:spPr bwMode="auto">
            <a:xfrm>
              <a:off x="624" y="3744"/>
              <a:ext cx="1584"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G4PSDoseScorer</a:t>
              </a:r>
            </a:p>
          </p:txBody>
        </p:sp>
        <p:sp>
          <p:nvSpPr>
            <p:cNvPr id="49" name="Rectangle 47"/>
            <p:cNvSpPr>
              <a:spLocks noChangeArrowheads="1"/>
            </p:cNvSpPr>
            <p:nvPr/>
          </p:nvSpPr>
          <p:spPr bwMode="auto">
            <a:xfrm>
              <a:off x="2688" y="3744"/>
              <a:ext cx="1008"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hits map</a:t>
              </a:r>
            </a:p>
          </p:txBody>
        </p:sp>
        <p:sp>
          <p:nvSpPr>
            <p:cNvPr id="50" name="Line 48"/>
            <p:cNvSpPr>
              <a:spLocks noChangeShapeType="1"/>
            </p:cNvSpPr>
            <p:nvPr/>
          </p:nvSpPr>
          <p:spPr bwMode="auto">
            <a:xfrm>
              <a:off x="2208" y="3888"/>
              <a:ext cx="480" cy="0"/>
            </a:xfrm>
            <a:prstGeom prst="line">
              <a:avLst/>
            </a:prstGeom>
            <a:noFill/>
            <a:ln w="38100">
              <a:solidFill>
                <a:srgbClr val="FFFF00"/>
              </a:solidFill>
              <a:round/>
              <a:headEnd type="oval" w="med" len="med"/>
              <a:tailEnd/>
            </a:ln>
            <a:effectLst/>
          </p:spPr>
          <p:txBody>
            <a:bodyPr/>
            <a:lstStyle/>
            <a:p>
              <a:endParaRPr lang="ja-JP" altLang="en-US"/>
            </a:p>
          </p:txBody>
        </p:sp>
      </p:grpSp>
      <p:grpSp>
        <p:nvGrpSpPr>
          <p:cNvPr id="51" name="Group 49"/>
          <p:cNvGrpSpPr>
            <a:grpSpLocks/>
          </p:cNvGrpSpPr>
          <p:nvPr/>
        </p:nvGrpSpPr>
        <p:grpSpPr bwMode="auto">
          <a:xfrm>
            <a:off x="609600" y="5638800"/>
            <a:ext cx="4876800" cy="457200"/>
            <a:chOff x="624" y="3744"/>
            <a:chExt cx="3072" cy="288"/>
          </a:xfrm>
        </p:grpSpPr>
        <p:sp>
          <p:nvSpPr>
            <p:cNvPr id="52" name="Rectangle 50"/>
            <p:cNvSpPr>
              <a:spLocks noChangeArrowheads="1"/>
            </p:cNvSpPr>
            <p:nvPr/>
          </p:nvSpPr>
          <p:spPr bwMode="auto">
            <a:xfrm>
              <a:off x="624" y="3744"/>
              <a:ext cx="1584"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G4PSDoseScorer</a:t>
              </a:r>
            </a:p>
          </p:txBody>
        </p:sp>
        <p:sp>
          <p:nvSpPr>
            <p:cNvPr id="53" name="Rectangle 51"/>
            <p:cNvSpPr>
              <a:spLocks noChangeArrowheads="1"/>
            </p:cNvSpPr>
            <p:nvPr/>
          </p:nvSpPr>
          <p:spPr bwMode="auto">
            <a:xfrm>
              <a:off x="2688" y="3744"/>
              <a:ext cx="1008"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hits map</a:t>
              </a:r>
            </a:p>
          </p:txBody>
        </p:sp>
        <p:sp>
          <p:nvSpPr>
            <p:cNvPr id="54" name="Line 52"/>
            <p:cNvSpPr>
              <a:spLocks noChangeShapeType="1"/>
            </p:cNvSpPr>
            <p:nvPr/>
          </p:nvSpPr>
          <p:spPr bwMode="auto">
            <a:xfrm>
              <a:off x="2208" y="3888"/>
              <a:ext cx="480" cy="0"/>
            </a:xfrm>
            <a:prstGeom prst="line">
              <a:avLst/>
            </a:prstGeom>
            <a:noFill/>
            <a:ln w="38100">
              <a:solidFill>
                <a:srgbClr val="FFFF00"/>
              </a:solidFill>
              <a:round/>
              <a:headEnd type="oval" w="med" len="med"/>
              <a:tailEnd/>
            </a:ln>
            <a:effectLst/>
          </p:spPr>
          <p:txBody>
            <a:bodyPr/>
            <a:lstStyle/>
            <a:p>
              <a:endParaRPr lang="ja-JP" altLang="en-US"/>
            </a:p>
          </p:txBody>
        </p:sp>
      </p:grpSp>
      <p:grpSp>
        <p:nvGrpSpPr>
          <p:cNvPr id="55" name="Group 53"/>
          <p:cNvGrpSpPr>
            <a:grpSpLocks/>
          </p:cNvGrpSpPr>
          <p:nvPr/>
        </p:nvGrpSpPr>
        <p:grpSpPr bwMode="auto">
          <a:xfrm>
            <a:off x="762000" y="5791200"/>
            <a:ext cx="4876800" cy="457200"/>
            <a:chOff x="624" y="3744"/>
            <a:chExt cx="3072" cy="288"/>
          </a:xfrm>
        </p:grpSpPr>
        <p:sp>
          <p:nvSpPr>
            <p:cNvPr id="56" name="Rectangle 54"/>
            <p:cNvSpPr>
              <a:spLocks noChangeArrowheads="1"/>
            </p:cNvSpPr>
            <p:nvPr/>
          </p:nvSpPr>
          <p:spPr bwMode="auto">
            <a:xfrm>
              <a:off x="624" y="3744"/>
              <a:ext cx="1584"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G4PSDoseScorer</a:t>
              </a:r>
            </a:p>
          </p:txBody>
        </p:sp>
        <p:sp>
          <p:nvSpPr>
            <p:cNvPr id="57" name="Rectangle 55"/>
            <p:cNvSpPr>
              <a:spLocks noChangeArrowheads="1"/>
            </p:cNvSpPr>
            <p:nvPr/>
          </p:nvSpPr>
          <p:spPr bwMode="auto">
            <a:xfrm>
              <a:off x="2688" y="3744"/>
              <a:ext cx="1008"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hits map</a:t>
              </a:r>
            </a:p>
          </p:txBody>
        </p:sp>
        <p:sp>
          <p:nvSpPr>
            <p:cNvPr id="58" name="Line 56"/>
            <p:cNvSpPr>
              <a:spLocks noChangeShapeType="1"/>
            </p:cNvSpPr>
            <p:nvPr/>
          </p:nvSpPr>
          <p:spPr bwMode="auto">
            <a:xfrm>
              <a:off x="2208" y="3888"/>
              <a:ext cx="480" cy="0"/>
            </a:xfrm>
            <a:prstGeom prst="line">
              <a:avLst/>
            </a:prstGeom>
            <a:noFill/>
            <a:ln w="38100">
              <a:solidFill>
                <a:srgbClr val="FFFF00"/>
              </a:solidFill>
              <a:round/>
              <a:headEnd type="oval" w="med" len="med"/>
              <a:tailEnd/>
            </a:ln>
            <a:effectLst/>
          </p:spPr>
          <p:txBody>
            <a:bodyPr/>
            <a:lstStyle/>
            <a:p>
              <a:endParaRPr lang="ja-JP" altLang="en-US"/>
            </a:p>
          </p:txBody>
        </p:sp>
      </p:grpSp>
      <p:grpSp>
        <p:nvGrpSpPr>
          <p:cNvPr id="59" name="Group 57"/>
          <p:cNvGrpSpPr>
            <a:grpSpLocks/>
          </p:cNvGrpSpPr>
          <p:nvPr/>
        </p:nvGrpSpPr>
        <p:grpSpPr bwMode="auto">
          <a:xfrm>
            <a:off x="914400" y="5943600"/>
            <a:ext cx="4876800" cy="457200"/>
            <a:chOff x="624" y="3744"/>
            <a:chExt cx="3072" cy="288"/>
          </a:xfrm>
        </p:grpSpPr>
        <p:sp>
          <p:nvSpPr>
            <p:cNvPr id="60" name="Rectangle 58"/>
            <p:cNvSpPr>
              <a:spLocks noChangeArrowheads="1"/>
            </p:cNvSpPr>
            <p:nvPr/>
          </p:nvSpPr>
          <p:spPr bwMode="auto">
            <a:xfrm>
              <a:off x="624" y="3744"/>
              <a:ext cx="1584"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G4PSDoseScorer</a:t>
              </a:r>
            </a:p>
          </p:txBody>
        </p:sp>
        <p:sp>
          <p:nvSpPr>
            <p:cNvPr id="61" name="Rectangle 59"/>
            <p:cNvSpPr>
              <a:spLocks noChangeArrowheads="1"/>
            </p:cNvSpPr>
            <p:nvPr/>
          </p:nvSpPr>
          <p:spPr bwMode="auto">
            <a:xfrm>
              <a:off x="2688" y="3744"/>
              <a:ext cx="1008" cy="288"/>
            </a:xfrm>
            <a:prstGeom prst="rect">
              <a:avLst/>
            </a:prstGeom>
            <a:solidFill>
              <a:schemeClr val="accent1"/>
            </a:solidFill>
            <a:ln w="12700">
              <a:solidFill>
                <a:srgbClr val="FFFF00"/>
              </a:solidFill>
              <a:miter lim="800000"/>
              <a:headEnd/>
              <a:tailEnd/>
            </a:ln>
            <a:effectLst/>
          </p:spPr>
          <p:txBody>
            <a:bodyPr wrap="none" anchor="ctr"/>
            <a:lstStyle/>
            <a:p>
              <a:pPr algn="ctr"/>
              <a:r>
                <a:rPr lang="en-US" altLang="ja-JP" b="0">
                  <a:ea typeface="ＭＳ Ｐゴシック" charset="-128"/>
                </a:rPr>
                <a:t>hits map</a:t>
              </a:r>
            </a:p>
          </p:txBody>
        </p:sp>
        <p:sp>
          <p:nvSpPr>
            <p:cNvPr id="62" name="Line 60"/>
            <p:cNvSpPr>
              <a:spLocks noChangeShapeType="1"/>
            </p:cNvSpPr>
            <p:nvPr/>
          </p:nvSpPr>
          <p:spPr bwMode="auto">
            <a:xfrm>
              <a:off x="2208" y="3888"/>
              <a:ext cx="480" cy="0"/>
            </a:xfrm>
            <a:prstGeom prst="line">
              <a:avLst/>
            </a:prstGeom>
            <a:noFill/>
            <a:ln w="38100">
              <a:solidFill>
                <a:srgbClr val="FFFF00"/>
              </a:solidFill>
              <a:round/>
              <a:headEnd type="oval" w="med" len="med"/>
              <a:tailEnd/>
            </a:ln>
            <a:effectLst/>
          </p:spPr>
          <p:txBody>
            <a:bodyPr/>
            <a:lstStyle/>
            <a:p>
              <a:endParaRPr lang="ja-JP" altLang="en-US"/>
            </a:p>
          </p:txBody>
        </p:sp>
      </p:grpSp>
      <p:sp>
        <p:nvSpPr>
          <p:cNvPr id="63" name="Line 61"/>
          <p:cNvSpPr>
            <a:spLocks noChangeShapeType="1"/>
          </p:cNvSpPr>
          <p:nvPr/>
        </p:nvSpPr>
        <p:spPr bwMode="auto">
          <a:xfrm flipH="1">
            <a:off x="1524000" y="4800600"/>
            <a:ext cx="0" cy="533400"/>
          </a:xfrm>
          <a:prstGeom prst="line">
            <a:avLst/>
          </a:prstGeom>
          <a:noFill/>
          <a:ln w="38100">
            <a:solidFill>
              <a:srgbClr val="FFFF00"/>
            </a:solidFill>
            <a:round/>
            <a:headEnd type="triangle" w="lg" len="lg"/>
            <a:tailEnd/>
          </a:ln>
          <a:effectLst/>
        </p:spPr>
        <p:txBody>
          <a:bodyPr/>
          <a:lstStyle/>
          <a:p>
            <a:endParaRPr lang="ja-JP" altLang="en-US"/>
          </a:p>
        </p:txBody>
      </p:sp>
      <p:sp>
        <p:nvSpPr>
          <p:cNvPr id="64" name="Line 62"/>
          <p:cNvSpPr>
            <a:spLocks noChangeShapeType="1"/>
          </p:cNvSpPr>
          <p:nvPr/>
        </p:nvSpPr>
        <p:spPr bwMode="auto">
          <a:xfrm flipH="1">
            <a:off x="1676400" y="4800600"/>
            <a:ext cx="0" cy="685800"/>
          </a:xfrm>
          <a:prstGeom prst="line">
            <a:avLst/>
          </a:prstGeom>
          <a:noFill/>
          <a:ln w="38100">
            <a:solidFill>
              <a:srgbClr val="FFFF00"/>
            </a:solidFill>
            <a:round/>
            <a:headEnd type="triangle" w="lg" len="lg"/>
            <a:tailEnd/>
          </a:ln>
          <a:effectLst/>
        </p:spPr>
        <p:txBody>
          <a:bodyPr/>
          <a:lstStyle/>
          <a:p>
            <a:endParaRPr lang="ja-JP" altLang="en-US"/>
          </a:p>
        </p:txBody>
      </p:sp>
      <p:sp>
        <p:nvSpPr>
          <p:cNvPr id="65" name="Line 63"/>
          <p:cNvSpPr>
            <a:spLocks noChangeShapeType="1"/>
          </p:cNvSpPr>
          <p:nvPr/>
        </p:nvSpPr>
        <p:spPr bwMode="auto">
          <a:xfrm flipH="1">
            <a:off x="1828800" y="4800600"/>
            <a:ext cx="0" cy="838200"/>
          </a:xfrm>
          <a:prstGeom prst="line">
            <a:avLst/>
          </a:prstGeom>
          <a:noFill/>
          <a:ln w="38100">
            <a:solidFill>
              <a:srgbClr val="FFFF00"/>
            </a:solidFill>
            <a:round/>
            <a:headEnd type="triangle" w="lg" len="lg"/>
            <a:tailEnd/>
          </a:ln>
          <a:effectLst/>
        </p:spPr>
        <p:txBody>
          <a:bodyPr/>
          <a:lstStyle/>
          <a:p>
            <a:endParaRPr lang="ja-JP" altLang="en-US"/>
          </a:p>
        </p:txBody>
      </p:sp>
      <p:sp>
        <p:nvSpPr>
          <p:cNvPr id="66" name="Line 64"/>
          <p:cNvSpPr>
            <a:spLocks noChangeShapeType="1"/>
          </p:cNvSpPr>
          <p:nvPr/>
        </p:nvSpPr>
        <p:spPr bwMode="auto">
          <a:xfrm flipH="1">
            <a:off x="1981200" y="4800600"/>
            <a:ext cx="0" cy="990600"/>
          </a:xfrm>
          <a:prstGeom prst="line">
            <a:avLst/>
          </a:prstGeom>
          <a:noFill/>
          <a:ln w="38100">
            <a:solidFill>
              <a:srgbClr val="FFFF00"/>
            </a:solidFill>
            <a:round/>
            <a:headEnd type="triangle" w="lg" len="lg"/>
            <a:tailEnd/>
          </a:ln>
          <a:effectLst/>
        </p:spPr>
        <p:txBody>
          <a:bodyPr/>
          <a:lstStyle/>
          <a:p>
            <a:endParaRPr lang="ja-JP" altLang="en-US"/>
          </a:p>
        </p:txBody>
      </p:sp>
      <p:sp>
        <p:nvSpPr>
          <p:cNvPr id="67" name="Line 65"/>
          <p:cNvSpPr>
            <a:spLocks noChangeShapeType="1"/>
          </p:cNvSpPr>
          <p:nvPr/>
        </p:nvSpPr>
        <p:spPr bwMode="auto">
          <a:xfrm flipH="1">
            <a:off x="2133600" y="4800600"/>
            <a:ext cx="0" cy="1143000"/>
          </a:xfrm>
          <a:prstGeom prst="line">
            <a:avLst/>
          </a:prstGeom>
          <a:noFill/>
          <a:ln w="38100">
            <a:solidFill>
              <a:srgbClr val="FFFF00"/>
            </a:solidFill>
            <a:round/>
            <a:headEnd type="triangle" w="lg" len="lg"/>
            <a:tailEnd/>
          </a:ln>
          <a:effectLst/>
        </p:spPr>
        <p:txBody>
          <a:bodyPr/>
          <a:lstStyle/>
          <a:p>
            <a:endParaRPr lang="ja-JP" altLang="en-US"/>
          </a:p>
        </p:txBody>
      </p:sp>
      <p:sp>
        <p:nvSpPr>
          <p:cNvPr id="68" name="Line 66"/>
          <p:cNvSpPr>
            <a:spLocks noChangeShapeType="1"/>
          </p:cNvSpPr>
          <p:nvPr/>
        </p:nvSpPr>
        <p:spPr bwMode="auto">
          <a:xfrm>
            <a:off x="4343400" y="4800600"/>
            <a:ext cx="0" cy="685800"/>
          </a:xfrm>
          <a:prstGeom prst="line">
            <a:avLst/>
          </a:prstGeom>
          <a:noFill/>
          <a:ln w="38100">
            <a:solidFill>
              <a:srgbClr val="FFFF00"/>
            </a:solidFill>
            <a:round/>
            <a:headEnd type="triangle" w="lg" len="lg"/>
            <a:tailEnd/>
          </a:ln>
          <a:effectLst/>
        </p:spPr>
        <p:txBody>
          <a:bodyPr/>
          <a:lstStyle/>
          <a:p>
            <a:endParaRPr lang="ja-JP" altLang="en-US"/>
          </a:p>
        </p:txBody>
      </p:sp>
      <p:sp>
        <p:nvSpPr>
          <p:cNvPr id="69" name="Line 67"/>
          <p:cNvSpPr>
            <a:spLocks noChangeShapeType="1"/>
          </p:cNvSpPr>
          <p:nvPr/>
        </p:nvSpPr>
        <p:spPr bwMode="auto">
          <a:xfrm>
            <a:off x="4495800" y="4800600"/>
            <a:ext cx="0" cy="838200"/>
          </a:xfrm>
          <a:prstGeom prst="line">
            <a:avLst/>
          </a:prstGeom>
          <a:noFill/>
          <a:ln w="38100">
            <a:solidFill>
              <a:srgbClr val="FFFF00"/>
            </a:solidFill>
            <a:round/>
            <a:headEnd type="triangle" w="lg" len="lg"/>
            <a:tailEnd/>
          </a:ln>
          <a:effectLst/>
        </p:spPr>
        <p:txBody>
          <a:bodyPr/>
          <a:lstStyle/>
          <a:p>
            <a:endParaRPr lang="ja-JP" altLang="en-US"/>
          </a:p>
        </p:txBody>
      </p:sp>
      <p:sp>
        <p:nvSpPr>
          <p:cNvPr id="70" name="Line 68"/>
          <p:cNvSpPr>
            <a:spLocks noChangeShapeType="1"/>
          </p:cNvSpPr>
          <p:nvPr/>
        </p:nvSpPr>
        <p:spPr bwMode="auto">
          <a:xfrm>
            <a:off x="4648200" y="4800600"/>
            <a:ext cx="0" cy="990600"/>
          </a:xfrm>
          <a:prstGeom prst="line">
            <a:avLst/>
          </a:prstGeom>
          <a:noFill/>
          <a:ln w="38100">
            <a:solidFill>
              <a:srgbClr val="FFFF00"/>
            </a:solidFill>
            <a:round/>
            <a:headEnd type="triangle" w="lg" len="lg"/>
            <a:tailEnd/>
          </a:ln>
          <a:effectLst/>
        </p:spPr>
        <p:txBody>
          <a:bodyPr/>
          <a:lstStyle/>
          <a:p>
            <a:endParaRPr lang="ja-JP" altLang="en-US"/>
          </a:p>
        </p:txBody>
      </p:sp>
      <p:sp>
        <p:nvSpPr>
          <p:cNvPr id="71" name="Line 69"/>
          <p:cNvSpPr>
            <a:spLocks noChangeShapeType="1"/>
          </p:cNvSpPr>
          <p:nvPr/>
        </p:nvSpPr>
        <p:spPr bwMode="auto">
          <a:xfrm>
            <a:off x="4800600" y="4800600"/>
            <a:ext cx="0" cy="1143000"/>
          </a:xfrm>
          <a:prstGeom prst="line">
            <a:avLst/>
          </a:prstGeom>
          <a:noFill/>
          <a:ln w="38100">
            <a:solidFill>
              <a:srgbClr val="FFFF00"/>
            </a:solidFill>
            <a:round/>
            <a:headEnd type="triangle" w="lg" len="lg"/>
            <a:tailEnd/>
          </a:ln>
          <a:effectLst/>
        </p:spPr>
        <p:txBody>
          <a:bodyPr/>
          <a:lstStyle/>
          <a:p>
            <a:endParaRPr lang="ja-JP" altLang="en-US"/>
          </a:p>
        </p:txBody>
      </p:sp>
      <p:sp>
        <p:nvSpPr>
          <p:cNvPr id="72" name="Line 70"/>
          <p:cNvSpPr>
            <a:spLocks noChangeShapeType="1"/>
          </p:cNvSpPr>
          <p:nvPr/>
        </p:nvSpPr>
        <p:spPr bwMode="auto">
          <a:xfrm>
            <a:off x="5105400" y="4572000"/>
            <a:ext cx="685800" cy="381000"/>
          </a:xfrm>
          <a:prstGeom prst="line">
            <a:avLst/>
          </a:prstGeom>
          <a:noFill/>
          <a:ln w="38100">
            <a:solidFill>
              <a:srgbClr val="FFFF00"/>
            </a:solidFill>
            <a:round/>
            <a:headEnd type="triangle" w="lg" len="lg"/>
            <a:tailEnd/>
          </a:ln>
          <a:effectLst/>
        </p:spPr>
        <p:txBody>
          <a:bodyPr/>
          <a:lstStyle/>
          <a:p>
            <a:endParaRPr lang="ja-JP" altLang="en-US"/>
          </a:p>
        </p:txBody>
      </p:sp>
      <p:sp>
        <p:nvSpPr>
          <p:cNvPr id="73" name="Text Box 71"/>
          <p:cNvSpPr txBox="1">
            <a:spLocks noChangeArrowheads="1"/>
          </p:cNvSpPr>
          <p:nvPr/>
        </p:nvSpPr>
        <p:spPr bwMode="auto">
          <a:xfrm>
            <a:off x="1676400" y="1905000"/>
            <a:ext cx="609600" cy="304800"/>
          </a:xfrm>
          <a:prstGeom prst="rect">
            <a:avLst/>
          </a:prstGeom>
          <a:noFill/>
          <a:ln w="9525">
            <a:noFill/>
            <a:miter lim="800000"/>
            <a:headEnd/>
            <a:tailEnd/>
          </a:ln>
          <a:effectLst/>
        </p:spPr>
        <p:txBody>
          <a:bodyPr>
            <a:spAutoFit/>
          </a:bodyPr>
          <a:lstStyle/>
          <a:p>
            <a:pPr>
              <a:spcBef>
                <a:spcPct val="50000"/>
              </a:spcBef>
            </a:pPr>
            <a:r>
              <a:rPr lang="en-US" altLang="ja-JP" sz="1400" b="0" i="1" dirty="0">
                <a:latin typeface="Comic Sans MS" pitchFamily="66" charset="0"/>
                <a:ea typeface="ＭＳ Ｐゴシック" charset="-128"/>
              </a:rPr>
              <a:t>0..1</a:t>
            </a:r>
          </a:p>
        </p:txBody>
      </p:sp>
      <p:sp>
        <p:nvSpPr>
          <p:cNvPr id="74" name="Text Box 72"/>
          <p:cNvSpPr txBox="1">
            <a:spLocks noChangeArrowheads="1"/>
          </p:cNvSpPr>
          <p:nvPr/>
        </p:nvSpPr>
        <p:spPr bwMode="auto">
          <a:xfrm>
            <a:off x="1905000" y="3962400"/>
            <a:ext cx="381000" cy="366713"/>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n</a:t>
            </a:r>
          </a:p>
        </p:txBody>
      </p:sp>
      <p:sp>
        <p:nvSpPr>
          <p:cNvPr id="75" name="Text Box 73"/>
          <p:cNvSpPr txBox="1">
            <a:spLocks noChangeArrowheads="1"/>
          </p:cNvSpPr>
          <p:nvPr/>
        </p:nvSpPr>
        <p:spPr bwMode="auto">
          <a:xfrm>
            <a:off x="3886200" y="6248400"/>
            <a:ext cx="381000" cy="304800"/>
          </a:xfrm>
          <a:prstGeom prst="rect">
            <a:avLst/>
          </a:prstGeom>
          <a:noFill/>
          <a:ln w="9525">
            <a:noFill/>
            <a:miter lim="800000"/>
            <a:headEnd/>
            <a:tailEnd/>
          </a:ln>
          <a:effectLst/>
        </p:spPr>
        <p:txBody>
          <a:bodyPr>
            <a:spAutoFit/>
          </a:bodyPr>
          <a:lstStyle/>
          <a:p>
            <a:pPr>
              <a:spcBef>
                <a:spcPct val="50000"/>
              </a:spcBef>
            </a:pPr>
            <a:r>
              <a:rPr lang="en-US" altLang="ja-JP" sz="1400" b="0" i="1">
                <a:latin typeface="Comic Sans MS" pitchFamily="66" charset="0"/>
                <a:ea typeface="ＭＳ Ｐゴシック" charset="-128"/>
              </a:rPr>
              <a:t>1</a:t>
            </a:r>
          </a:p>
        </p:txBody>
      </p:sp>
      <p:sp>
        <p:nvSpPr>
          <p:cNvPr id="76" name="Text Box 74"/>
          <p:cNvSpPr txBox="1">
            <a:spLocks noChangeArrowheads="1"/>
          </p:cNvSpPr>
          <p:nvPr/>
        </p:nvSpPr>
        <p:spPr bwMode="auto">
          <a:xfrm>
            <a:off x="4724400" y="2362200"/>
            <a:ext cx="381000" cy="366713"/>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n</a:t>
            </a:r>
          </a:p>
        </p:txBody>
      </p:sp>
      <p:sp>
        <p:nvSpPr>
          <p:cNvPr id="77" name="Text Box 75"/>
          <p:cNvSpPr txBox="1">
            <a:spLocks noChangeArrowheads="1"/>
          </p:cNvSpPr>
          <p:nvPr/>
        </p:nvSpPr>
        <p:spPr bwMode="auto">
          <a:xfrm>
            <a:off x="8077200" y="5653088"/>
            <a:ext cx="381000" cy="366712"/>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n</a:t>
            </a:r>
          </a:p>
        </p:txBody>
      </p:sp>
      <p:sp>
        <p:nvSpPr>
          <p:cNvPr id="78" name="Text Box 76"/>
          <p:cNvSpPr txBox="1">
            <a:spLocks noChangeArrowheads="1"/>
          </p:cNvSpPr>
          <p:nvPr/>
        </p:nvSpPr>
        <p:spPr bwMode="auto">
          <a:xfrm>
            <a:off x="8153400" y="3595688"/>
            <a:ext cx="381000" cy="366712"/>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n</a:t>
            </a:r>
          </a:p>
        </p:txBody>
      </p:sp>
      <p:sp>
        <p:nvSpPr>
          <p:cNvPr id="79" name="Text Box 77"/>
          <p:cNvSpPr txBox="1">
            <a:spLocks noChangeArrowheads="1"/>
          </p:cNvSpPr>
          <p:nvPr/>
        </p:nvSpPr>
        <p:spPr bwMode="auto">
          <a:xfrm>
            <a:off x="6324600" y="4495800"/>
            <a:ext cx="381000" cy="366713"/>
          </a:xfrm>
          <a:prstGeom prst="rect">
            <a:avLst/>
          </a:prstGeom>
          <a:noFill/>
          <a:ln w="9525">
            <a:noFill/>
            <a:miter lim="800000"/>
            <a:headEnd/>
            <a:tailEnd/>
          </a:ln>
          <a:effectLst/>
        </p:spPr>
        <p:txBody>
          <a:bodyPr>
            <a:spAutoFit/>
          </a:bodyPr>
          <a:lstStyle/>
          <a:p>
            <a:pPr>
              <a:spcBef>
                <a:spcPct val="50000"/>
              </a:spcBef>
            </a:pPr>
            <a:r>
              <a:rPr lang="en-US" altLang="ja-JP" b="0" i="1">
                <a:latin typeface="Comic Sans MS" pitchFamily="66" charset="0"/>
                <a:ea typeface="ＭＳ Ｐゴシック" charset="-128"/>
              </a:rPr>
              <a:t>n</a:t>
            </a:r>
          </a:p>
        </p:txBody>
      </p:sp>
      <p:sp>
        <p:nvSpPr>
          <p:cNvPr id="80" name="Text Box 78"/>
          <p:cNvSpPr txBox="1">
            <a:spLocks noChangeArrowheads="1"/>
          </p:cNvSpPr>
          <p:nvPr/>
        </p:nvSpPr>
        <p:spPr bwMode="auto">
          <a:xfrm>
            <a:off x="4495800" y="1600200"/>
            <a:ext cx="381000" cy="304800"/>
          </a:xfrm>
          <a:prstGeom prst="rect">
            <a:avLst/>
          </a:prstGeom>
          <a:noFill/>
          <a:ln w="9525">
            <a:noFill/>
            <a:miter lim="800000"/>
            <a:headEnd/>
            <a:tailEnd/>
          </a:ln>
          <a:effectLst/>
        </p:spPr>
        <p:txBody>
          <a:bodyPr>
            <a:spAutoFit/>
          </a:bodyPr>
          <a:lstStyle/>
          <a:p>
            <a:pPr>
              <a:spcBef>
                <a:spcPct val="50000"/>
              </a:spcBef>
            </a:pPr>
            <a:r>
              <a:rPr lang="en-US" altLang="ja-JP" sz="1400" b="0" i="1">
                <a:latin typeface="Comic Sans MS" pitchFamily="66" charset="0"/>
                <a:ea typeface="ＭＳ Ｐゴシック" charset="-128"/>
              </a:rPr>
              <a:t>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II. </a:t>
            </a:r>
            <a:r>
              <a:rPr lang="en-US" dirty="0" smtClean="0"/>
              <a:t>Sensitive detector</a:t>
            </a:r>
            <a:br>
              <a:rPr lang="en-US" dirty="0" smtClean="0"/>
            </a:br>
            <a:r>
              <a:rPr lang="en-US" dirty="0" smtClean="0"/>
              <a:t>1. </a:t>
            </a:r>
            <a:r>
              <a:rPr lang="en-US" altLang="ja-JP" dirty="0" smtClean="0"/>
              <a:t>Sensitive detector and Hit</a:t>
            </a:r>
            <a:endParaRPr kumimoji="1" lang="ja-JP" altLang="en-US" dirty="0"/>
          </a:p>
        </p:txBody>
      </p:sp>
      <p:sp>
        <p:nvSpPr>
          <p:cNvPr id="3" name="コンテンツ プレースホルダ 2"/>
          <p:cNvSpPr>
            <a:spLocks noGrp="1"/>
          </p:cNvSpPr>
          <p:nvPr>
            <p:ph idx="1"/>
          </p:nvPr>
        </p:nvSpPr>
        <p:spPr>
          <a:xfrm>
            <a:off x="457200" y="1600200"/>
            <a:ext cx="8186766" cy="4829196"/>
          </a:xfrm>
        </p:spPr>
        <p:txBody>
          <a:bodyPr>
            <a:normAutofit fontScale="85000" lnSpcReduction="20000"/>
          </a:bodyPr>
          <a:lstStyle/>
          <a:p>
            <a:r>
              <a:rPr lang="en-US" altLang="ja-JP" dirty="0" smtClean="0"/>
              <a:t>Each </a:t>
            </a:r>
            <a:r>
              <a:rPr lang="en-US" altLang="ja-JP" dirty="0" smtClean="0">
                <a:solidFill>
                  <a:srgbClr val="FFFF00"/>
                </a:solidFill>
              </a:rPr>
              <a:t>LOGICAL VOLUME </a:t>
            </a:r>
            <a:r>
              <a:rPr lang="en-US" altLang="ja-JP" dirty="0" smtClean="0"/>
              <a:t>can have a pointer to a sensitive detector.</a:t>
            </a:r>
          </a:p>
          <a:p>
            <a:pPr lvl="1"/>
            <a:r>
              <a:rPr lang="en-US" altLang="ja-JP" dirty="0" smtClean="0"/>
              <a:t>Then this volume becomes </a:t>
            </a:r>
            <a:r>
              <a:rPr lang="en-US" altLang="ja-JP" dirty="0" smtClean="0">
                <a:solidFill>
                  <a:srgbClr val="FFFF00"/>
                </a:solidFill>
              </a:rPr>
              <a:t>SENSITIVE</a:t>
            </a:r>
            <a:r>
              <a:rPr lang="en-US" altLang="ja-JP" dirty="0" smtClean="0"/>
              <a:t>.</a:t>
            </a:r>
          </a:p>
          <a:p>
            <a:r>
              <a:rPr lang="en-US" altLang="ja-JP" dirty="0" smtClean="0">
                <a:solidFill>
                  <a:srgbClr val="FFFF00"/>
                </a:solidFill>
              </a:rPr>
              <a:t>HIT</a:t>
            </a:r>
            <a:r>
              <a:rPr lang="en-US" altLang="ja-JP" dirty="0" smtClean="0"/>
              <a:t> is a snapshot of the physical interaction of a track or an accumulation of interactions of tracks in the sensitive region of your detector.</a:t>
            </a:r>
          </a:p>
          <a:p>
            <a:pPr lvl="1"/>
            <a:r>
              <a:rPr lang="en-US" altLang="ja-JP" dirty="0" smtClean="0"/>
              <a:t>Position, energy deposit, etc.</a:t>
            </a:r>
          </a:p>
          <a:p>
            <a:r>
              <a:rPr lang="en-US" altLang="ja-JP" dirty="0" smtClean="0"/>
              <a:t>A sensitive detector creates hit(s) using the information given in </a:t>
            </a:r>
            <a:r>
              <a:rPr lang="en-US" altLang="ja-JP" dirty="0" smtClean="0">
                <a:solidFill>
                  <a:srgbClr val="FFFF00"/>
                </a:solidFill>
              </a:rPr>
              <a:t>G4Step</a:t>
            </a:r>
            <a:r>
              <a:rPr lang="en-US" altLang="ja-JP" dirty="0" smtClean="0"/>
              <a:t> object. The user has to provide his/her own implementation of the detector response.</a:t>
            </a:r>
          </a:p>
          <a:p>
            <a:r>
              <a:rPr lang="en-US" altLang="ja-JP" dirty="0" smtClean="0"/>
              <a:t>Hit objects, which are still the user’s class objects, are </a:t>
            </a:r>
            <a:r>
              <a:rPr lang="en-US" altLang="ja-JP" dirty="0" smtClean="0">
                <a:solidFill>
                  <a:srgbClr val="FFFF00"/>
                </a:solidFill>
              </a:rPr>
              <a:t>collected in a G4Event </a:t>
            </a:r>
            <a:r>
              <a:rPr lang="en-US" altLang="ja-JP" dirty="0" smtClean="0"/>
              <a:t>object at the end of an event.</a:t>
            </a:r>
            <a:endParaRPr kumimoji="1" lang="ja-JP" altLang="en-US" dirty="0"/>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6</a:t>
            </a:fld>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686800" cy="1143000"/>
          </a:xfrm>
        </p:spPr>
        <p:txBody>
          <a:bodyPr>
            <a:normAutofit fontScale="90000"/>
          </a:bodyPr>
          <a:lstStyle/>
          <a:p>
            <a:r>
              <a:rPr kumimoji="1" lang="en-US" altLang="ja-JP" dirty="0" smtClean="0"/>
              <a:t>II. </a:t>
            </a:r>
            <a:r>
              <a:rPr lang="en-US" dirty="0" smtClean="0"/>
              <a:t>Sensitive detector</a:t>
            </a:r>
            <a:br>
              <a:rPr lang="en-US" dirty="0" smtClean="0"/>
            </a:br>
            <a:r>
              <a:rPr lang="en-US" dirty="0" smtClean="0"/>
              <a:t>2. </a:t>
            </a:r>
            <a:r>
              <a:rPr lang="en-US" sz="4000" dirty="0" smtClean="0"/>
              <a:t>What can be Sensitive detector</a:t>
            </a:r>
            <a:endParaRPr kumimoji="1" lang="ja-JP" altLang="en-US" sz="4000" dirty="0"/>
          </a:p>
        </p:txBody>
      </p:sp>
      <p:sp>
        <p:nvSpPr>
          <p:cNvPr id="3" name="コンテンツ プレースホルダ 2"/>
          <p:cNvSpPr>
            <a:spLocks noGrp="1"/>
          </p:cNvSpPr>
          <p:nvPr>
            <p:ph idx="1"/>
          </p:nvPr>
        </p:nvSpPr>
        <p:spPr>
          <a:xfrm>
            <a:off x="457200" y="1600200"/>
            <a:ext cx="8258204" cy="5043510"/>
          </a:xfrm>
        </p:spPr>
        <p:txBody>
          <a:bodyPr>
            <a:normAutofit fontScale="92500" lnSpcReduction="10000"/>
          </a:bodyPr>
          <a:lstStyle/>
          <a:p>
            <a:r>
              <a:rPr lang="en-US" altLang="ja-JP" dirty="0" smtClean="0"/>
              <a:t>A </a:t>
            </a:r>
            <a:r>
              <a:rPr lang="en-US" altLang="ja-JP" dirty="0" smtClean="0">
                <a:solidFill>
                  <a:srgbClr val="FFFF00"/>
                </a:solidFill>
              </a:rPr>
              <a:t>tracker</a:t>
            </a:r>
            <a:r>
              <a:rPr lang="en-US" altLang="ja-JP" dirty="0" smtClean="0"/>
              <a:t> detector typically generates </a:t>
            </a:r>
            <a:r>
              <a:rPr lang="en-US" altLang="ja-JP" dirty="0" smtClean="0">
                <a:solidFill>
                  <a:srgbClr val="FFFF00"/>
                </a:solidFill>
              </a:rPr>
              <a:t>a hit for every single step of every single (charged) track.</a:t>
            </a:r>
          </a:p>
          <a:p>
            <a:pPr lvl="1"/>
            <a:r>
              <a:rPr lang="en-US" altLang="ja-JP" dirty="0" smtClean="0"/>
              <a:t>A tracker hit typically contains</a:t>
            </a:r>
          </a:p>
          <a:p>
            <a:pPr lvl="2"/>
            <a:r>
              <a:rPr lang="en-US" altLang="ja-JP" dirty="0" smtClean="0"/>
              <a:t>Position and time</a:t>
            </a:r>
          </a:p>
          <a:p>
            <a:pPr lvl="2"/>
            <a:r>
              <a:rPr lang="en-US" altLang="ja-JP" dirty="0" smtClean="0"/>
              <a:t>Energy deposition of the step</a:t>
            </a:r>
          </a:p>
          <a:p>
            <a:pPr lvl="2"/>
            <a:r>
              <a:rPr lang="en-US" altLang="ja-JP" dirty="0" smtClean="0"/>
              <a:t>Track ID</a:t>
            </a:r>
          </a:p>
          <a:p>
            <a:r>
              <a:rPr lang="en-US" altLang="ja-JP" dirty="0" smtClean="0"/>
              <a:t>A </a:t>
            </a:r>
            <a:r>
              <a:rPr lang="en-US" altLang="ja-JP" dirty="0" smtClean="0">
                <a:solidFill>
                  <a:srgbClr val="FFFF00"/>
                </a:solidFill>
              </a:rPr>
              <a:t>calorimeter</a:t>
            </a:r>
            <a:r>
              <a:rPr lang="en-US" altLang="ja-JP" dirty="0" smtClean="0"/>
              <a:t> detector typically generates a hit for every cell, and </a:t>
            </a:r>
            <a:r>
              <a:rPr lang="en-US" altLang="ja-JP" dirty="0" smtClean="0">
                <a:solidFill>
                  <a:srgbClr val="FFFF00"/>
                </a:solidFill>
              </a:rPr>
              <a:t>accumulates energy deposition in each cell for all steps of all tracks</a:t>
            </a:r>
            <a:r>
              <a:rPr lang="en-US" altLang="ja-JP" dirty="0" smtClean="0"/>
              <a:t>.</a:t>
            </a:r>
          </a:p>
          <a:p>
            <a:pPr lvl="1"/>
            <a:r>
              <a:rPr lang="en-US" altLang="ja-JP" dirty="0" smtClean="0"/>
              <a:t>A calorimeter hit typically contains</a:t>
            </a:r>
          </a:p>
          <a:p>
            <a:pPr lvl="2"/>
            <a:r>
              <a:rPr lang="en-US" altLang="ja-JP" dirty="0" smtClean="0"/>
              <a:t>Sum of deposited energy</a:t>
            </a:r>
          </a:p>
          <a:p>
            <a:pPr lvl="2"/>
            <a:r>
              <a:rPr lang="en-US" altLang="ja-JP" dirty="0" smtClean="0"/>
              <a:t>Cell IID</a:t>
            </a:r>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7</a:t>
            </a:fld>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II. </a:t>
            </a:r>
            <a:r>
              <a:rPr lang="en-US" dirty="0" smtClean="0"/>
              <a:t>Sensitive detector</a:t>
            </a:r>
            <a:br>
              <a:rPr lang="en-US" dirty="0" smtClean="0"/>
            </a:br>
            <a:r>
              <a:rPr lang="en-US" dirty="0" smtClean="0"/>
              <a:t>3. </a:t>
            </a:r>
            <a:r>
              <a:rPr kumimoji="1" lang="en-US" altLang="ja-JP" dirty="0" smtClean="0"/>
              <a:t>Step</a:t>
            </a:r>
            <a:endParaRPr kumimoji="1" lang="ja-JP" altLang="en-US" dirty="0"/>
          </a:p>
        </p:txBody>
      </p:sp>
      <p:sp>
        <p:nvSpPr>
          <p:cNvPr id="3" name="コンテンツ プレースホルダ 2"/>
          <p:cNvSpPr>
            <a:spLocks noGrp="1"/>
          </p:cNvSpPr>
          <p:nvPr>
            <p:ph idx="1"/>
          </p:nvPr>
        </p:nvSpPr>
        <p:spPr>
          <a:xfrm>
            <a:off x="457200" y="1600201"/>
            <a:ext cx="8472518" cy="3328997"/>
          </a:xfrm>
        </p:spPr>
        <p:txBody>
          <a:bodyPr>
            <a:normAutofit fontScale="85000" lnSpcReduction="20000"/>
          </a:bodyPr>
          <a:lstStyle/>
          <a:p>
            <a:r>
              <a:rPr lang="en-US" altLang="ja-JP" dirty="0" smtClean="0"/>
              <a:t>Step has two points and also “delta” information of a particle (energy loss on the step, time-of-flight spent by the step, etc.).</a:t>
            </a:r>
          </a:p>
          <a:p>
            <a:r>
              <a:rPr lang="en-US" altLang="ja-JP" dirty="0" smtClean="0"/>
              <a:t>Each point knows the volume (and material). In case a step is limited by a volume boundary, the end point physically stands on the boundary, and it </a:t>
            </a:r>
            <a:r>
              <a:rPr lang="en-US" altLang="ja-JP" dirty="0" smtClean="0">
                <a:solidFill>
                  <a:srgbClr val="FFFF00"/>
                </a:solidFill>
              </a:rPr>
              <a:t>logically belongs to the next volume</a:t>
            </a:r>
            <a:r>
              <a:rPr lang="en-US" altLang="ja-JP" dirty="0" smtClean="0"/>
              <a:t>.</a:t>
            </a:r>
          </a:p>
          <a:p>
            <a:r>
              <a:rPr lang="en-US" altLang="ja-JP" dirty="0" smtClean="0"/>
              <a:t>Note that you must get the volume information from the “</a:t>
            </a:r>
            <a:r>
              <a:rPr lang="en-US" altLang="ja-JP" dirty="0" err="1" smtClean="0">
                <a:solidFill>
                  <a:srgbClr val="FFFF00"/>
                </a:solidFill>
              </a:rPr>
              <a:t>PreStepPoint</a:t>
            </a:r>
            <a:r>
              <a:rPr lang="en-US" altLang="ja-JP" dirty="0" smtClean="0"/>
              <a:t>”.</a:t>
            </a:r>
          </a:p>
          <a:p>
            <a:endParaRPr kumimoji="1" lang="ja-JP" altLang="en-US" dirty="0"/>
          </a:p>
        </p:txBody>
      </p:sp>
      <p:sp>
        <p:nvSpPr>
          <p:cNvPr id="4" name="Rectangle 4"/>
          <p:cNvSpPr>
            <a:spLocks noChangeArrowheads="1"/>
          </p:cNvSpPr>
          <p:nvPr/>
        </p:nvSpPr>
        <p:spPr bwMode="auto">
          <a:xfrm>
            <a:off x="1000100" y="5000636"/>
            <a:ext cx="4343400" cy="1600200"/>
          </a:xfrm>
          <a:prstGeom prst="rect">
            <a:avLst/>
          </a:prstGeom>
          <a:solidFill>
            <a:srgbClr val="FFFF00"/>
          </a:solidFill>
          <a:ln w="9525">
            <a:noFill/>
            <a:miter lim="800000"/>
            <a:headEnd/>
            <a:tailEnd/>
          </a:ln>
          <a:effectLst/>
        </p:spPr>
        <p:txBody>
          <a:bodyPr wrap="none" anchor="ctr"/>
          <a:lstStyle/>
          <a:p>
            <a:pPr algn="ctr" eaLnBrk="1" hangingPunct="1"/>
            <a:endParaRPr kumimoji="1" lang="ja-JP" altLang="en-US" sz="2400" b="0">
              <a:latin typeface="Times New Roman" pitchFamily="18" charset="0"/>
              <a:ea typeface="ＭＳ Ｐゴシック" charset="-128"/>
            </a:endParaRPr>
          </a:p>
        </p:txBody>
      </p:sp>
      <p:sp>
        <p:nvSpPr>
          <p:cNvPr id="5" name="Rectangle 5"/>
          <p:cNvSpPr>
            <a:spLocks noChangeArrowheads="1"/>
          </p:cNvSpPr>
          <p:nvPr/>
        </p:nvSpPr>
        <p:spPr bwMode="auto">
          <a:xfrm>
            <a:off x="5343500" y="5000636"/>
            <a:ext cx="2743200" cy="1600200"/>
          </a:xfrm>
          <a:prstGeom prst="rect">
            <a:avLst/>
          </a:prstGeom>
          <a:solidFill>
            <a:srgbClr val="FF9900"/>
          </a:solidFill>
          <a:ln w="9525">
            <a:noFill/>
            <a:miter lim="800000"/>
            <a:headEnd/>
            <a:tailEnd/>
          </a:ln>
          <a:effectLst/>
        </p:spPr>
        <p:txBody>
          <a:bodyPr wrap="none" anchor="ctr"/>
          <a:lstStyle/>
          <a:p>
            <a:endParaRPr lang="ja-JP" altLang="en-US"/>
          </a:p>
        </p:txBody>
      </p:sp>
      <p:sp>
        <p:nvSpPr>
          <p:cNvPr id="6" name="Line 6"/>
          <p:cNvSpPr>
            <a:spLocks noChangeShapeType="1"/>
          </p:cNvSpPr>
          <p:nvPr/>
        </p:nvSpPr>
        <p:spPr bwMode="auto">
          <a:xfrm>
            <a:off x="5343500" y="5000636"/>
            <a:ext cx="0" cy="1600200"/>
          </a:xfrm>
          <a:prstGeom prst="line">
            <a:avLst/>
          </a:prstGeom>
          <a:noFill/>
          <a:ln w="76200">
            <a:solidFill>
              <a:schemeClr val="bg2"/>
            </a:solidFill>
            <a:round/>
            <a:headEnd/>
            <a:tailEnd/>
          </a:ln>
          <a:effectLst/>
        </p:spPr>
        <p:txBody>
          <a:bodyPr wrap="none" anchor="ctr"/>
          <a:lstStyle/>
          <a:p>
            <a:endParaRPr lang="ja-JP" altLang="en-US"/>
          </a:p>
        </p:txBody>
      </p:sp>
      <p:sp>
        <p:nvSpPr>
          <p:cNvPr id="7" name="Line 7"/>
          <p:cNvSpPr>
            <a:spLocks noChangeShapeType="1"/>
          </p:cNvSpPr>
          <p:nvPr/>
        </p:nvSpPr>
        <p:spPr bwMode="auto">
          <a:xfrm flipV="1">
            <a:off x="2371700" y="5762636"/>
            <a:ext cx="3048000" cy="152400"/>
          </a:xfrm>
          <a:prstGeom prst="line">
            <a:avLst/>
          </a:prstGeom>
          <a:noFill/>
          <a:ln w="57150">
            <a:solidFill>
              <a:schemeClr val="bg2"/>
            </a:solidFill>
            <a:round/>
            <a:headEnd type="oval" w="lg" len="lg"/>
            <a:tailEnd type="oval" w="lg" len="lg"/>
          </a:ln>
          <a:effectLst/>
        </p:spPr>
        <p:txBody>
          <a:bodyPr wrap="none" anchor="ctr"/>
          <a:lstStyle/>
          <a:p>
            <a:endParaRPr lang="ja-JP" altLang="en-US"/>
          </a:p>
        </p:txBody>
      </p:sp>
      <p:sp>
        <p:nvSpPr>
          <p:cNvPr id="8" name="Oval 8"/>
          <p:cNvSpPr>
            <a:spLocks noChangeArrowheads="1"/>
          </p:cNvSpPr>
          <p:nvPr/>
        </p:nvSpPr>
        <p:spPr bwMode="auto">
          <a:xfrm>
            <a:off x="5343500" y="5686436"/>
            <a:ext cx="152400" cy="152400"/>
          </a:xfrm>
          <a:prstGeom prst="ellipse">
            <a:avLst/>
          </a:prstGeom>
          <a:solidFill>
            <a:srgbClr val="FF9900"/>
          </a:solidFill>
          <a:ln w="9525">
            <a:solidFill>
              <a:schemeClr val="tx1"/>
            </a:solidFill>
            <a:round/>
            <a:headEnd/>
            <a:tailEnd/>
          </a:ln>
          <a:effectLst/>
        </p:spPr>
        <p:txBody>
          <a:bodyPr wrap="none" anchor="ctr"/>
          <a:lstStyle/>
          <a:p>
            <a:endParaRPr lang="ja-JP" altLang="en-US"/>
          </a:p>
        </p:txBody>
      </p:sp>
      <p:sp>
        <p:nvSpPr>
          <p:cNvPr id="9" name="Oval 9"/>
          <p:cNvSpPr>
            <a:spLocks noChangeArrowheads="1"/>
          </p:cNvSpPr>
          <p:nvPr/>
        </p:nvSpPr>
        <p:spPr bwMode="auto">
          <a:xfrm>
            <a:off x="2295500" y="5838836"/>
            <a:ext cx="152400" cy="152400"/>
          </a:xfrm>
          <a:prstGeom prst="ellipse">
            <a:avLst/>
          </a:prstGeom>
          <a:solidFill>
            <a:srgbClr val="FFFF00"/>
          </a:solidFill>
          <a:ln w="9525">
            <a:solidFill>
              <a:schemeClr val="tx1"/>
            </a:solidFill>
            <a:round/>
            <a:headEnd/>
            <a:tailEnd/>
          </a:ln>
          <a:effectLst/>
        </p:spPr>
        <p:txBody>
          <a:bodyPr wrap="none" anchor="ctr"/>
          <a:lstStyle/>
          <a:p>
            <a:endParaRPr lang="ja-JP" altLang="en-US"/>
          </a:p>
        </p:txBody>
      </p:sp>
      <p:sp>
        <p:nvSpPr>
          <p:cNvPr id="10" name="Text Box 10"/>
          <p:cNvSpPr txBox="1">
            <a:spLocks noChangeArrowheads="1"/>
          </p:cNvSpPr>
          <p:nvPr/>
        </p:nvSpPr>
        <p:spPr bwMode="auto">
          <a:xfrm>
            <a:off x="1152500" y="6143636"/>
            <a:ext cx="1884363" cy="457200"/>
          </a:xfrm>
          <a:prstGeom prst="rect">
            <a:avLst/>
          </a:prstGeom>
          <a:noFill/>
          <a:ln w="9525">
            <a:noFill/>
            <a:miter lim="800000"/>
            <a:headEnd/>
            <a:tailEnd/>
          </a:ln>
          <a:effectLst/>
        </p:spPr>
        <p:txBody>
          <a:bodyPr wrap="none">
            <a:spAutoFit/>
          </a:bodyPr>
          <a:lstStyle/>
          <a:p>
            <a:pPr eaLnBrk="1" hangingPunct="1"/>
            <a:r>
              <a:rPr kumimoji="1" lang="en-US" altLang="ja-JP" sz="2400" b="0">
                <a:solidFill>
                  <a:schemeClr val="bg2"/>
                </a:solidFill>
                <a:latin typeface="Times New Roman" pitchFamily="18" charset="0"/>
                <a:ea typeface="ＭＳ Ｐゴシック" charset="-128"/>
              </a:rPr>
              <a:t>Pre-step point</a:t>
            </a:r>
          </a:p>
        </p:txBody>
      </p:sp>
      <p:sp>
        <p:nvSpPr>
          <p:cNvPr id="11" name="Text Box 11"/>
          <p:cNvSpPr txBox="1">
            <a:spLocks noChangeArrowheads="1"/>
          </p:cNvSpPr>
          <p:nvPr/>
        </p:nvSpPr>
        <p:spPr bwMode="auto">
          <a:xfrm>
            <a:off x="5419700" y="5838836"/>
            <a:ext cx="2003425" cy="457200"/>
          </a:xfrm>
          <a:prstGeom prst="rect">
            <a:avLst/>
          </a:prstGeom>
          <a:noFill/>
          <a:ln w="9525">
            <a:noFill/>
            <a:miter lim="800000"/>
            <a:headEnd/>
            <a:tailEnd/>
          </a:ln>
          <a:effectLst/>
        </p:spPr>
        <p:txBody>
          <a:bodyPr wrap="none">
            <a:spAutoFit/>
          </a:bodyPr>
          <a:lstStyle/>
          <a:p>
            <a:pPr eaLnBrk="1" hangingPunct="1"/>
            <a:r>
              <a:rPr kumimoji="1" lang="en-US" altLang="ja-JP" sz="2400" b="0" dirty="0">
                <a:solidFill>
                  <a:schemeClr val="bg2"/>
                </a:solidFill>
                <a:latin typeface="Times New Roman" pitchFamily="18" charset="0"/>
                <a:ea typeface="ＭＳ Ｐゴシック" charset="-128"/>
              </a:rPr>
              <a:t>Post-step point</a:t>
            </a:r>
          </a:p>
        </p:txBody>
      </p:sp>
      <p:sp>
        <p:nvSpPr>
          <p:cNvPr id="12" name="Text Box 12"/>
          <p:cNvSpPr txBox="1">
            <a:spLocks noChangeArrowheads="1"/>
          </p:cNvSpPr>
          <p:nvPr/>
        </p:nvSpPr>
        <p:spPr bwMode="auto">
          <a:xfrm>
            <a:off x="3422625" y="5270511"/>
            <a:ext cx="725488" cy="457200"/>
          </a:xfrm>
          <a:prstGeom prst="rect">
            <a:avLst/>
          </a:prstGeom>
          <a:noFill/>
          <a:ln w="9525">
            <a:noFill/>
            <a:miter lim="800000"/>
            <a:headEnd/>
            <a:tailEnd/>
          </a:ln>
          <a:effectLst/>
        </p:spPr>
        <p:txBody>
          <a:bodyPr wrap="none">
            <a:spAutoFit/>
          </a:bodyPr>
          <a:lstStyle/>
          <a:p>
            <a:pPr eaLnBrk="1" hangingPunct="1"/>
            <a:r>
              <a:rPr kumimoji="1" lang="en-US" altLang="ja-JP" sz="2400" b="0">
                <a:solidFill>
                  <a:schemeClr val="bg2"/>
                </a:solidFill>
                <a:latin typeface="Times New Roman" pitchFamily="18" charset="0"/>
                <a:ea typeface="ＭＳ Ｐゴシック" charset="-128"/>
              </a:rPr>
              <a:t>Step</a:t>
            </a:r>
          </a:p>
        </p:txBody>
      </p:sp>
      <p:sp>
        <p:nvSpPr>
          <p:cNvPr id="13" name="Text Box 13"/>
          <p:cNvSpPr txBox="1">
            <a:spLocks noChangeArrowheads="1"/>
          </p:cNvSpPr>
          <p:nvPr/>
        </p:nvSpPr>
        <p:spPr bwMode="auto">
          <a:xfrm>
            <a:off x="4657700" y="4619636"/>
            <a:ext cx="1385888" cy="457200"/>
          </a:xfrm>
          <a:prstGeom prst="rect">
            <a:avLst/>
          </a:prstGeom>
          <a:noFill/>
          <a:ln w="9525">
            <a:noFill/>
            <a:miter lim="800000"/>
            <a:headEnd/>
            <a:tailEnd/>
          </a:ln>
          <a:effectLst/>
        </p:spPr>
        <p:txBody>
          <a:bodyPr wrap="none">
            <a:spAutoFit/>
          </a:bodyPr>
          <a:lstStyle/>
          <a:p>
            <a:pPr eaLnBrk="1" hangingPunct="1"/>
            <a:r>
              <a:rPr kumimoji="1" lang="en-US" altLang="ja-JP" sz="2400" b="0" i="1">
                <a:latin typeface="Times New Roman" pitchFamily="18" charset="0"/>
                <a:ea typeface="ＭＳ Ｐゴシック" charset="-128"/>
              </a:rPr>
              <a:t>Boundary</a:t>
            </a:r>
          </a:p>
        </p:txBody>
      </p:sp>
      <p:sp>
        <p:nvSpPr>
          <p:cNvPr id="14" name="スライド番号プレースホルダ 13"/>
          <p:cNvSpPr>
            <a:spLocks noGrp="1"/>
          </p:cNvSpPr>
          <p:nvPr>
            <p:ph type="sldNum" sz="quarter" idx="12"/>
          </p:nvPr>
        </p:nvSpPr>
        <p:spPr/>
        <p:txBody>
          <a:bodyPr/>
          <a:lstStyle/>
          <a:p>
            <a:fld id="{1CF1474F-068A-47E2-9E85-668CDFD28C9D}" type="slidenum">
              <a:rPr kumimoji="1" lang="ja-JP" altLang="en-US" smtClean="0"/>
              <a:pPr/>
              <a:t>8</a:t>
            </a:fld>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II. </a:t>
            </a:r>
            <a:r>
              <a:rPr lang="en-US" dirty="0" smtClean="0"/>
              <a:t>Sensitive detector</a:t>
            </a:r>
            <a:br>
              <a:rPr lang="en-US" dirty="0" smtClean="0"/>
            </a:br>
            <a:r>
              <a:rPr lang="en-US" dirty="0" smtClean="0"/>
              <a:t>4. </a:t>
            </a:r>
            <a:r>
              <a:rPr lang="en-US" altLang="ja-JP" dirty="0" smtClean="0"/>
              <a:t>G4SDManager</a:t>
            </a:r>
            <a:endParaRPr kumimoji="1" lang="ja-JP" altLang="en-US" dirty="0"/>
          </a:p>
        </p:txBody>
      </p:sp>
      <p:sp>
        <p:nvSpPr>
          <p:cNvPr id="3" name="コンテンツ プレースホルダ 2"/>
          <p:cNvSpPr>
            <a:spLocks noGrp="1"/>
          </p:cNvSpPr>
          <p:nvPr>
            <p:ph idx="1"/>
          </p:nvPr>
        </p:nvSpPr>
        <p:spPr>
          <a:xfrm>
            <a:off x="457200" y="1600200"/>
            <a:ext cx="8258204" cy="4972072"/>
          </a:xfrm>
        </p:spPr>
        <p:txBody>
          <a:bodyPr>
            <a:normAutofit fontScale="77500" lnSpcReduction="20000"/>
          </a:bodyPr>
          <a:lstStyle/>
          <a:p>
            <a:endParaRPr lang="en-US" altLang="ja-JP" dirty="0" smtClean="0"/>
          </a:p>
          <a:p>
            <a:r>
              <a:rPr lang="en-US" altLang="ja-JP" dirty="0" smtClean="0"/>
              <a:t>All </a:t>
            </a:r>
            <a:r>
              <a:rPr lang="en-US" altLang="ja-JP" dirty="0" smtClean="0">
                <a:solidFill>
                  <a:srgbClr val="FFFF00"/>
                </a:solidFill>
              </a:rPr>
              <a:t>Sensitive Detectors must be REGISTERED</a:t>
            </a:r>
            <a:r>
              <a:rPr lang="en-US" altLang="ja-JP" dirty="0" smtClean="0"/>
              <a:t> with the SDM in order to function properly (tip: do it in the SD’s constructor):</a:t>
            </a:r>
          </a:p>
          <a:p>
            <a:pPr lvl="2">
              <a:buNone/>
            </a:pPr>
            <a:r>
              <a:rPr lang="en-US" altLang="ja-JP" dirty="0" smtClean="0">
                <a:solidFill>
                  <a:srgbClr val="FFFF00"/>
                </a:solidFill>
              </a:rPr>
              <a:t>G4SDManager *</a:t>
            </a:r>
            <a:r>
              <a:rPr lang="en-US" altLang="ja-JP" dirty="0" err="1" smtClean="0">
                <a:solidFill>
                  <a:srgbClr val="FFFF00"/>
                </a:solidFill>
              </a:rPr>
              <a:t>sdman</a:t>
            </a:r>
            <a:r>
              <a:rPr lang="en-US" altLang="ja-JP" dirty="0" smtClean="0">
                <a:solidFill>
                  <a:srgbClr val="FFFF00"/>
                </a:solidFill>
              </a:rPr>
              <a:t>=G4SDManager::</a:t>
            </a:r>
            <a:r>
              <a:rPr lang="en-US" altLang="ja-JP" dirty="0" err="1" smtClean="0">
                <a:solidFill>
                  <a:srgbClr val="FFFF00"/>
                </a:solidFill>
              </a:rPr>
              <a:t>GetSDMpointer</a:t>
            </a:r>
            <a:r>
              <a:rPr lang="en-US" altLang="ja-JP" dirty="0" smtClean="0">
                <a:solidFill>
                  <a:srgbClr val="FFFF00"/>
                </a:solidFill>
              </a:rPr>
              <a:t>()</a:t>
            </a:r>
          </a:p>
          <a:p>
            <a:pPr lvl="2">
              <a:buNone/>
            </a:pPr>
            <a:r>
              <a:rPr lang="en-US" altLang="ja-JP" dirty="0" err="1" smtClean="0">
                <a:solidFill>
                  <a:srgbClr val="FFFF00"/>
                </a:solidFill>
              </a:rPr>
              <a:t>sdman</a:t>
            </a:r>
            <a:r>
              <a:rPr lang="en-US" altLang="ja-JP" dirty="0" smtClean="0">
                <a:solidFill>
                  <a:srgbClr val="FFFF00"/>
                </a:solidFill>
              </a:rPr>
              <a:t>-&gt;</a:t>
            </a:r>
            <a:r>
              <a:rPr lang="en-US" altLang="ja-JP" dirty="0" err="1" smtClean="0">
                <a:solidFill>
                  <a:srgbClr val="FFFF00"/>
                </a:solidFill>
              </a:rPr>
              <a:t>AddSensitiveDetector</a:t>
            </a:r>
            <a:r>
              <a:rPr lang="en-US" altLang="ja-JP" dirty="0" smtClean="0">
                <a:solidFill>
                  <a:srgbClr val="FFFF00"/>
                </a:solidFill>
              </a:rPr>
              <a:t> (this);</a:t>
            </a:r>
          </a:p>
          <a:p>
            <a:r>
              <a:rPr lang="en-US" altLang="ja-JP" dirty="0" smtClean="0"/>
              <a:t>A Sensitive Detector Manager (of type G4SDManager) oversees to all operations by Sensitive Detectors.</a:t>
            </a:r>
          </a:p>
          <a:p>
            <a:r>
              <a:rPr lang="en-US" altLang="ja-JP" dirty="0" smtClean="0"/>
              <a:t>The SDM is a singleton (only one object at any moment) and can be accessed by using its static method</a:t>
            </a:r>
          </a:p>
          <a:p>
            <a:pPr lvl="1"/>
            <a:r>
              <a:rPr lang="en-US" altLang="ja-JP" dirty="0" smtClean="0"/>
              <a:t>G4SDManager::</a:t>
            </a:r>
            <a:r>
              <a:rPr lang="en-US" altLang="ja-JP" dirty="0" err="1" smtClean="0"/>
              <a:t>GetSDMpointer</a:t>
            </a:r>
            <a:r>
              <a:rPr lang="en-US" altLang="ja-JP" dirty="0" smtClean="0"/>
              <a:t>()</a:t>
            </a:r>
          </a:p>
          <a:p>
            <a:r>
              <a:rPr lang="en-US" altLang="ja-JP" dirty="0" smtClean="0"/>
              <a:t>The SDM can return a hit collection ID (useful for fishing out your collection from the hits collections of the event</a:t>
            </a:r>
          </a:p>
          <a:p>
            <a:pPr lvl="1">
              <a:buNone/>
            </a:pPr>
            <a:r>
              <a:rPr lang="en-US" altLang="ja-JP" dirty="0" err="1" smtClean="0">
                <a:solidFill>
                  <a:srgbClr val="FFFF00"/>
                </a:solidFill>
              </a:rPr>
              <a:t>sdman</a:t>
            </a:r>
            <a:r>
              <a:rPr lang="en-US" altLang="ja-JP" dirty="0" smtClean="0">
                <a:solidFill>
                  <a:srgbClr val="FFFF00"/>
                </a:solidFill>
              </a:rPr>
              <a:t>-&gt;</a:t>
            </a:r>
            <a:r>
              <a:rPr lang="en-US" altLang="ja-JP" dirty="0" err="1" smtClean="0">
                <a:solidFill>
                  <a:srgbClr val="FFFF00"/>
                </a:solidFill>
              </a:rPr>
              <a:t>GetCollectionID</a:t>
            </a:r>
            <a:r>
              <a:rPr lang="en-US" altLang="ja-JP" dirty="0" smtClean="0">
                <a:solidFill>
                  <a:srgbClr val="FFFF00"/>
                </a:solidFill>
              </a:rPr>
              <a:t>(“My Collection”);</a:t>
            </a:r>
            <a:endParaRPr kumimoji="1" lang="ja-JP" altLang="en-US" dirty="0">
              <a:solidFill>
                <a:srgbClr val="FFFF00"/>
              </a:solidFill>
            </a:endParaRPr>
          </a:p>
        </p:txBody>
      </p:sp>
      <p:sp>
        <p:nvSpPr>
          <p:cNvPr id="4" name="スライド番号プレースホルダ 3"/>
          <p:cNvSpPr>
            <a:spLocks noGrp="1"/>
          </p:cNvSpPr>
          <p:nvPr>
            <p:ph type="sldNum" sz="quarter" idx="12"/>
          </p:nvPr>
        </p:nvSpPr>
        <p:spPr/>
        <p:txBody>
          <a:bodyPr/>
          <a:lstStyle/>
          <a:p>
            <a:fld id="{1CF1474F-068A-47E2-9E85-668CDFD28C9D}" type="slidenum">
              <a:rPr kumimoji="1" lang="ja-JP" altLang="en-US" smtClean="0"/>
              <a:pPr/>
              <a:t>9</a:t>
            </a:fld>
            <a:endParaRPr kumimoji="1" lang="ja-JP" altLang="en-US" dirty="0"/>
          </a:p>
        </p:txBody>
      </p:sp>
    </p:spTree>
  </p:cSld>
  <p:clrMapOvr>
    <a:masterClrMapping/>
  </p:clrMapOvr>
</p:sld>
</file>

<file path=ppt/theme/theme1.xml><?xml version="1.0" encoding="utf-8"?>
<a:theme xmlns:a="http://schemas.openxmlformats.org/drawingml/2006/main" name="テクノロジー">
  <a:themeElements>
    <a:clrScheme name="テクノロジー">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テクノロジー">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2896</TotalTime>
  <Words>2034</Words>
  <Application>Microsoft Office PowerPoint</Application>
  <PresentationFormat>画面に合わせる (4:3)</PresentationFormat>
  <Paragraphs>435</Paragraphs>
  <Slides>31</Slides>
  <Notes>29</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テクノロジー</vt:lpstr>
      <vt:lpstr>Sensitive Detector and Hits</vt:lpstr>
      <vt:lpstr>Outline</vt:lpstr>
      <vt:lpstr>I. Introduction</vt:lpstr>
      <vt:lpstr>II Sensitive detector Introduction</vt:lpstr>
      <vt:lpstr>Class diagram</vt:lpstr>
      <vt:lpstr>II. Sensitive detector 1. Sensitive detector and Hit</vt:lpstr>
      <vt:lpstr>II. Sensitive detector 2. What can be Sensitive detector</vt:lpstr>
      <vt:lpstr>II. Sensitive detector 3. Step</vt:lpstr>
      <vt:lpstr>II. Sensitive detector 4. G4SDManager</vt:lpstr>
      <vt:lpstr>II. Sensitive detector  5. Digitizer module and digit </vt:lpstr>
      <vt:lpstr>II. Sensitive detector 6. Defining a sensitive detector</vt:lpstr>
      <vt:lpstr>III. Hits and hit collection 1. Hit class</vt:lpstr>
      <vt:lpstr>III. Hits and hit collection 2. G4HCofThisEvent</vt:lpstr>
      <vt:lpstr>IV. How to describe detector sensitivity  1. Implementation of Hit(1) MyHit.hh</vt:lpstr>
      <vt:lpstr>IV. How to describe detector sensitivity  1. Implementation of Hit(2) MyHit.hh</vt:lpstr>
      <vt:lpstr>IV. How to describe detector sensitivity  1. Implementation of Hit(3) MyHit.hh</vt:lpstr>
      <vt:lpstr>IV. How to describe detector sensitivity  1. Implementation of Hit(4) MyHit.cc</vt:lpstr>
      <vt:lpstr>IV. How to describe detector sensitivity 2. Implementation of Sensitive Detector(1)</vt:lpstr>
      <vt:lpstr>IV. How to describe detector sensitivity 2. Implementation of Sensitive Detector(2)</vt:lpstr>
      <vt:lpstr>IV. How to describe detector sensitivity 2. Implementation of Sensitive Detector(3)</vt:lpstr>
      <vt:lpstr>IV. How to describe detector sensitivity 2. Implementation of Sensitive Detector(4)</vt:lpstr>
      <vt:lpstr>IV. How to describe detector sensitivity 2. Implementation of Sensitive Detector(5)</vt:lpstr>
      <vt:lpstr>IV. How to describe detector sensitivity  3. Usage of G4HCofThisEvent</vt:lpstr>
      <vt:lpstr>V. Touchable 1. Copy number of replicated volume</vt:lpstr>
      <vt:lpstr>V. Touchable 2. Touchable</vt:lpstr>
      <vt:lpstr>V. Touchable 2. TouchableHistory</vt:lpstr>
      <vt:lpstr>V. Touchable 3. Touchable usage</vt:lpstr>
      <vt:lpstr>スライド 28</vt:lpstr>
      <vt:lpstr>Backup slides start here</vt:lpstr>
      <vt:lpstr>IV. How to describe detector sensitivity 4. When to invoke GetCollectionID()?</vt:lpstr>
      <vt:lpstr>II. Sensitive detector Class diagram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Sensitive Detector and Hits</dc:title>
  <dc:creator>tomohiro</dc:creator>
  <cp:lastModifiedBy>tomohiro</cp:lastModifiedBy>
  <cp:revision>176</cp:revision>
  <dcterms:created xsi:type="dcterms:W3CDTF">2007-10-02T09:37:15Z</dcterms:created>
  <dcterms:modified xsi:type="dcterms:W3CDTF">2007-10-22T01:42:16Z</dcterms:modified>
</cp:coreProperties>
</file>