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0" r:id="rId3"/>
    <p:sldId id="289" r:id="rId4"/>
    <p:sldId id="281" r:id="rId5"/>
    <p:sldId id="282" r:id="rId6"/>
    <p:sldId id="279" r:id="rId7"/>
    <p:sldId id="290" r:id="rId8"/>
    <p:sldId id="278" r:id="rId9"/>
    <p:sldId id="283" r:id="rId10"/>
    <p:sldId id="287" r:id="rId11"/>
    <p:sldId id="284" r:id="rId12"/>
    <p:sldId id="285" r:id="rId13"/>
    <p:sldId id="286" r:id="rId14"/>
    <p:sldId id="288" r:id="rId15"/>
    <p:sldId id="258" r:id="rId16"/>
    <p:sldId id="272" r:id="rId17"/>
    <p:sldId id="269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95" autoAdjust="0"/>
    <p:restoredTop sz="94660"/>
  </p:normalViewPr>
  <p:slideViewPr>
    <p:cSldViewPr>
      <p:cViewPr varScale="1">
        <p:scale>
          <a:sx n="130" d="100"/>
          <a:sy n="130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09BB6-8E63-479C-8B4A-0181CE90E086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4B34B-CFAC-412B-B849-AD55B9F10E1F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8DA8C-FEC4-461D-B5D2-5DFD2FC719EA}" type="slidenum">
              <a:rPr lang="en-US"/>
              <a:pPr/>
              <a:t>15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14AA8-97DC-435D-B2FA-55FC8721AA73}" type="slidenum">
              <a:rPr lang="en-US"/>
              <a:pPr/>
              <a:t>16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05E19-0782-42D5-9B0D-406C0619F7F2}" type="slidenum">
              <a:rPr lang="en-US"/>
              <a:pPr/>
              <a:t>17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37794E-7158-4BBC-AD18-DB13E0396BDC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Programming Guide for Geant4 users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533788"/>
            <a:ext cx="6400800" cy="1752600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Geant4 Tutorial @ Japan 2007</a:t>
            </a:r>
          </a:p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4714908"/>
          </a:xfrm>
        </p:spPr>
        <p:txBody>
          <a:bodyPr>
            <a:normAutofit/>
          </a:bodyPr>
          <a:lstStyle/>
          <a:p>
            <a:r>
              <a:rPr kumimoji="1" lang="en-US" altLang="ja-JP" sz="2000" dirty="0" smtClean="0">
                <a:latin typeface="Consolas" pitchFamily="49" charset="0"/>
              </a:rPr>
              <a:t>G4ThreeVector avec = G4ThreeVector(1., 0., 0.);</a:t>
            </a:r>
          </a:p>
          <a:p>
            <a:r>
              <a:rPr lang="en-US" altLang="ja-JP" sz="2000" dirty="0" smtClean="0">
                <a:latin typeface="Consolas" pitchFamily="49" charset="0"/>
              </a:rPr>
              <a:t>avec.mag();  // return 1.</a:t>
            </a:r>
          </a:p>
          <a:p>
            <a:r>
              <a:rPr lang="en-US" altLang="ja-JP" sz="2000" dirty="0" err="1" smtClean="0">
                <a:latin typeface="Consolas" pitchFamily="49" charset="0"/>
              </a:rPr>
              <a:t>avec.rotateZ</a:t>
            </a:r>
            <a:r>
              <a:rPr lang="en-US" altLang="ja-JP" sz="2000" dirty="0" smtClean="0">
                <a:latin typeface="Consolas" pitchFamily="49" charset="0"/>
              </a:rPr>
              <a:t>(90.*deg)  ; // return (0., 1., 0.)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G4ThreeVector avec = G4ThreeVector(1., 0., 0.);</a:t>
            </a:r>
          </a:p>
          <a:p>
            <a:r>
              <a:rPr lang="en-US" altLang="ja-JP" sz="2000" dirty="0" smtClean="0">
                <a:latin typeface="Consolas" pitchFamily="49" charset="0"/>
              </a:rPr>
              <a:t>G4RotationMatrix </a:t>
            </a:r>
            <a:r>
              <a:rPr lang="en-US" altLang="ja-JP" sz="2000" dirty="0" err="1" smtClean="0">
                <a:latin typeface="Consolas" pitchFamily="49" charset="0"/>
              </a:rPr>
              <a:t>arot</a:t>
            </a:r>
            <a:r>
              <a:rPr lang="en-US" altLang="ja-JP" sz="2000" dirty="0" err="1" smtClean="0">
                <a:latin typeface="Consolas" pitchFamily="49" charset="0"/>
              </a:rPr>
              <a:t>M</a:t>
            </a:r>
            <a:r>
              <a:rPr lang="en-US" altLang="ja-JP" sz="2000" dirty="0" smtClean="0">
                <a:latin typeface="Consolas" pitchFamily="49" charset="0"/>
              </a:rPr>
              <a:t>= G4RotationMatrix; </a:t>
            </a:r>
            <a:r>
              <a:rPr lang="en-US" altLang="ja-JP" sz="2000" dirty="0" smtClean="0">
                <a:latin typeface="Consolas" pitchFamily="49" charset="0"/>
              </a:rPr>
              <a:t>// unit </a:t>
            </a:r>
            <a:r>
              <a:rPr lang="en-US" altLang="ja-JP" sz="2000" dirty="0" smtClean="0">
                <a:latin typeface="Consolas" pitchFamily="49" charset="0"/>
              </a:rPr>
              <a:t>matrix</a:t>
            </a:r>
          </a:p>
          <a:p>
            <a:r>
              <a:rPr lang="en-US" altLang="ja-JP" sz="2000" dirty="0" err="1" smtClean="0">
                <a:latin typeface="Consolas" pitchFamily="49" charset="0"/>
              </a:rPr>
              <a:t>arotM.rotateZ</a:t>
            </a:r>
            <a:r>
              <a:rPr lang="en-US" altLang="ja-JP" sz="2000" dirty="0" smtClean="0">
                <a:latin typeface="Consolas" pitchFamily="49" charset="0"/>
              </a:rPr>
              <a:t>(30.*deg);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// transformation matrix (</a:t>
            </a:r>
            <a:r>
              <a:rPr lang="en-US" altLang="ja-JP" sz="2000" dirty="0" smtClean="0">
                <a:solidFill>
                  <a:srgbClr val="FFC000"/>
                </a:solidFill>
                <a:latin typeface="Consolas" pitchFamily="49" charset="0"/>
              </a:rPr>
              <a:t>active transformation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  <a:p>
            <a:r>
              <a:rPr lang="en-US" altLang="ja-JP" sz="2000" dirty="0" smtClean="0">
                <a:latin typeface="Consolas" pitchFamily="49" charset="0"/>
              </a:rPr>
              <a:t>G4Transform3D </a:t>
            </a:r>
            <a:r>
              <a:rPr lang="en-US" altLang="ja-JP" sz="2000" dirty="0" err="1" smtClean="0">
                <a:latin typeface="Consolas" pitchFamily="49" charset="0"/>
              </a:rPr>
              <a:t>atransform</a:t>
            </a:r>
            <a:r>
              <a:rPr lang="en-US" altLang="ja-JP" sz="2000" dirty="0" smtClean="0">
                <a:latin typeface="Consolas" pitchFamily="49" charset="0"/>
              </a:rPr>
              <a:t>= G4Transform3D(</a:t>
            </a:r>
            <a:r>
              <a:rPr lang="en-US" altLang="ja-JP" sz="2000" dirty="0" err="1" smtClean="0">
                <a:latin typeface="Consolas" pitchFamily="49" charset="0"/>
              </a:rPr>
              <a:t>arotM</a:t>
            </a:r>
            <a:r>
              <a:rPr lang="en-US" altLang="ja-JP" sz="2000" dirty="0" smtClean="0">
                <a:latin typeface="Consolas" pitchFamily="49" charset="0"/>
              </a:rPr>
              <a:t>, avec);</a:t>
            </a:r>
          </a:p>
          <a:p>
            <a:r>
              <a:rPr lang="en-US" altLang="ja-JP" sz="2000" dirty="0" smtClean="0">
                <a:latin typeface="Consolas" pitchFamily="49" charset="0"/>
              </a:rPr>
              <a:t>// 30 degree rotation around the Z axis + shift by (1.,0.,0.)</a:t>
            </a:r>
          </a:p>
          <a:p>
            <a:endParaRPr lang="en-US" altLang="ja-JP" sz="2000" dirty="0" smtClean="0">
              <a:latin typeface="Consolas" pitchFamily="49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Random number generation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51435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Using the static generator defined in the </a:t>
            </a:r>
            <a:r>
              <a:rPr lang="en-US" i="1" dirty="0" err="1" smtClean="0">
                <a:solidFill>
                  <a:srgbClr val="FFFF00"/>
                </a:solidFill>
              </a:rPr>
              <a:t>HepRandom</a:t>
            </a:r>
            <a:r>
              <a:rPr lang="en-US" dirty="0" smtClean="0"/>
              <a:t> class: </a:t>
            </a:r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andom values are shot using </a:t>
            </a:r>
            <a:r>
              <a:rPr lang="en-US" dirty="0" smtClean="0">
                <a:solidFill>
                  <a:srgbClr val="FFC000"/>
                </a:solidFill>
              </a:rPr>
              <a:t>static methods </a:t>
            </a:r>
            <a:r>
              <a:rPr lang="en-US" i="1" dirty="0" smtClean="0">
                <a:solidFill>
                  <a:srgbClr val="FFC000"/>
                </a:solidFill>
              </a:rPr>
              <a:t>shoot()</a:t>
            </a:r>
            <a:r>
              <a:rPr lang="en-US" i="1" dirty="0" smtClean="0"/>
              <a:t> </a:t>
            </a:r>
            <a:r>
              <a:rPr lang="en-US" dirty="0" smtClean="0"/>
              <a:t>defined for each distribution (engine) class;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G4double </a:t>
            </a:r>
            <a:r>
              <a:rPr lang="en-US" dirty="0" err="1" smtClean="0">
                <a:solidFill>
                  <a:srgbClr val="FFFF00"/>
                </a:solidFill>
                <a:latin typeface="Consolas" pitchFamily="49" charset="0"/>
              </a:rPr>
              <a:t>anumber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 = </a:t>
            </a:r>
            <a:r>
              <a:rPr lang="en-US" dirty="0" err="1" smtClean="0">
                <a:solidFill>
                  <a:srgbClr val="FFFF00"/>
                </a:solidFill>
                <a:latin typeface="Consolas" pitchFamily="49" charset="0"/>
              </a:rPr>
              <a:t>HepRandom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::shoot();</a:t>
            </a:r>
          </a:p>
          <a:p>
            <a:pPr lvl="2"/>
            <a:endParaRPr lang="en-US" dirty="0" smtClean="0">
              <a:solidFill>
                <a:srgbClr val="FFFF00"/>
              </a:solidFill>
              <a:latin typeface="Consolas" pitchFamily="49" charset="0"/>
            </a:endParaRP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HepJamesRandom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as </a:t>
            </a:r>
            <a:r>
              <a:rPr lang="en-US" dirty="0" smtClean="0"/>
              <a:t>default </a:t>
            </a:r>
            <a:r>
              <a:rPr lang="en-US" dirty="0" smtClean="0"/>
              <a:t>engine.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Users can set its properties by </a:t>
            </a:r>
            <a:r>
              <a:rPr lang="en-US" i="1" dirty="0" smtClean="0">
                <a:solidFill>
                  <a:srgbClr val="FFC000"/>
                </a:solidFill>
              </a:rPr>
              <a:t>using the static methods</a:t>
            </a:r>
            <a:r>
              <a:rPr lang="en-US" dirty="0" smtClean="0"/>
              <a:t> defined in the </a:t>
            </a:r>
            <a:r>
              <a:rPr lang="en-US" dirty="0" err="1" smtClean="0">
                <a:solidFill>
                  <a:srgbClr val="FFFF00"/>
                </a:solidFill>
              </a:rPr>
              <a:t>HepRandom</a:t>
            </a:r>
            <a:r>
              <a:rPr lang="en-US" dirty="0" smtClean="0"/>
              <a:t> class.</a:t>
            </a:r>
          </a:p>
          <a:p>
            <a:pPr lvl="2"/>
            <a:r>
              <a:rPr lang="en-US" altLang="ja-JP" dirty="0" err="1" smtClean="0">
                <a:latin typeface="Consolas" pitchFamily="49" charset="0"/>
              </a:rPr>
              <a:t>HepRandom</a:t>
            </a:r>
            <a:r>
              <a:rPr lang="en-US" altLang="ja-JP" dirty="0" smtClean="0">
                <a:latin typeface="Consolas" pitchFamily="49" charset="0"/>
              </a:rPr>
              <a:t>::</a:t>
            </a:r>
            <a:r>
              <a:rPr lang="en-US" altLang="ja-JP" dirty="0" err="1" smtClean="0">
                <a:latin typeface="Consolas" pitchFamily="49" charset="0"/>
              </a:rPr>
              <a:t>setTheSeed</a:t>
            </a:r>
            <a:r>
              <a:rPr lang="en-US" altLang="ja-JP" dirty="0" smtClean="0">
                <a:latin typeface="Consolas" pitchFamily="49" charset="0"/>
              </a:rPr>
              <a:t>(1234567);</a:t>
            </a:r>
            <a:endParaRPr lang="ja-JP" altLang="en-US" dirty="0">
              <a:latin typeface="Consolas" pitchFamily="49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Random engines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400052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 smtClean="0">
                <a:solidFill>
                  <a:srgbClr val="FFFF00"/>
                </a:solidFill>
              </a:rPr>
              <a:t>HepJamesRandom</a:t>
            </a:r>
            <a:r>
              <a:rPr lang="en-US" dirty="0" smtClean="0"/>
              <a:t>  </a:t>
            </a:r>
            <a:r>
              <a:rPr lang="en-US" dirty="0" smtClean="0"/>
              <a:t>(default) </a:t>
            </a:r>
          </a:p>
          <a:p>
            <a:r>
              <a:rPr lang="en-US" i="1" dirty="0" smtClean="0"/>
              <a:t>DRand48Engine</a:t>
            </a:r>
          </a:p>
          <a:p>
            <a:r>
              <a:rPr lang="en-US" i="1" dirty="0" err="1" smtClean="0"/>
              <a:t>RandEngine</a:t>
            </a:r>
            <a:r>
              <a:rPr lang="en-US" dirty="0" smtClean="0"/>
              <a:t> </a:t>
            </a:r>
          </a:p>
          <a:p>
            <a:r>
              <a:rPr lang="en-US" i="1" dirty="0" err="1" smtClean="0"/>
              <a:t>RanluxEngine</a:t>
            </a:r>
            <a:r>
              <a:rPr lang="en-US" dirty="0" smtClean="0"/>
              <a:t> </a:t>
            </a:r>
          </a:p>
          <a:p>
            <a:r>
              <a:rPr lang="en-US" i="1" dirty="0" err="1" smtClean="0"/>
              <a:t>RanecuEngine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dirty="0" err="1" smtClean="0">
                <a:latin typeface="Consolas" pitchFamily="49" charset="0"/>
              </a:rPr>
              <a:t>RanecuEngine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</a:rPr>
              <a:t>theNewEngine</a:t>
            </a:r>
            <a:r>
              <a:rPr lang="en-US" dirty="0" smtClean="0">
                <a:latin typeface="Consolas" pitchFamily="49" charset="0"/>
              </a:rPr>
              <a:t>; </a:t>
            </a:r>
          </a:p>
          <a:p>
            <a:pPr lvl="1">
              <a:buNone/>
            </a:pPr>
            <a:r>
              <a:rPr lang="en-US" dirty="0" err="1" smtClean="0">
                <a:latin typeface="Consolas" pitchFamily="49" charset="0"/>
              </a:rPr>
              <a:t>HepRandom</a:t>
            </a:r>
            <a:r>
              <a:rPr lang="en-US" dirty="0" smtClean="0">
                <a:latin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</a:rPr>
              <a:t>setTheEngine</a:t>
            </a:r>
            <a:r>
              <a:rPr lang="en-US" dirty="0" smtClean="0">
                <a:latin typeface="Consolas" pitchFamily="49" charset="0"/>
              </a:rPr>
              <a:t>(&amp;</a:t>
            </a:r>
            <a:r>
              <a:rPr lang="en-US" dirty="0" err="1" smtClean="0">
                <a:latin typeface="Consolas" pitchFamily="49" charset="0"/>
              </a:rPr>
              <a:t>theNewEngine</a:t>
            </a:r>
            <a:r>
              <a:rPr lang="en-US" dirty="0" smtClean="0">
                <a:latin typeface="Consolas" pitchFamily="49" charset="0"/>
              </a:rPr>
              <a:t>);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Random distributions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distribution-class can collect different algorithms and different calling sequences for each method to define distribution parameters or range-intervals;</a:t>
            </a:r>
          </a:p>
          <a:p>
            <a:endParaRPr lang="en-US" dirty="0" smtClean="0"/>
          </a:p>
          <a:p>
            <a:r>
              <a:rPr lang="en-US" dirty="0" err="1" smtClean="0"/>
              <a:t>RandFlat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Class to shoot flat random values (integers or double) within a specified interval.</a:t>
            </a:r>
          </a:p>
          <a:p>
            <a:pPr lvl="1">
              <a:buNone/>
            </a:pP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CLHEP::</a:t>
            </a:r>
            <a:r>
              <a:rPr lang="en-US" dirty="0" err="1" smtClean="0">
                <a:solidFill>
                  <a:srgbClr val="FFFF00"/>
                </a:solidFill>
                <a:latin typeface="Consolas" pitchFamily="49" charset="0"/>
              </a:rPr>
              <a:t>RandFlat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::shoot(0., 1.);</a:t>
            </a:r>
          </a:p>
          <a:p>
            <a:pPr lvl="1">
              <a:buNone/>
            </a:pPr>
            <a:endParaRPr lang="en-US" dirty="0" smtClean="0">
              <a:solidFill>
                <a:srgbClr val="FFFF00"/>
              </a:solidFill>
              <a:latin typeface="Consolas" pitchFamily="49" charset="0"/>
            </a:endParaRPr>
          </a:p>
          <a:p>
            <a:r>
              <a:rPr lang="en-US" dirty="0" err="1" smtClean="0"/>
              <a:t>RandExponential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Class to shoot exponential distributed random values, given a mean.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RandGauss</a:t>
            </a:r>
            <a:r>
              <a:rPr lang="en-US" dirty="0" smtClean="0"/>
              <a:t>/</a:t>
            </a:r>
            <a:r>
              <a:rPr lang="en-US" dirty="0" err="1" smtClean="0"/>
              <a:t>RandGaussQ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Class to shoot Gaussian distributed random values, given a mean (default = 0) or specifying also a deviation (default = 1).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CLHEP::</a:t>
            </a:r>
            <a:r>
              <a:rPr lang="en-US" dirty="0" err="1" smtClean="0">
                <a:solidFill>
                  <a:srgbClr val="FFFF00"/>
                </a:solidFill>
                <a:latin typeface="Consolas" pitchFamily="49" charset="0"/>
              </a:rPr>
              <a:t>RandGaussQ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::shoot(mean, deviation);</a:t>
            </a:r>
          </a:p>
          <a:p>
            <a:endParaRPr lang="en-US" dirty="0" smtClean="0"/>
          </a:p>
          <a:p>
            <a:r>
              <a:rPr lang="en-US" dirty="0" err="1" smtClean="0"/>
              <a:t>RandPoisson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Class to shoot numbers according to the Poisson distribution, given a mean.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C++ Features in geant4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Inheritance</a:t>
            </a:r>
          </a:p>
          <a:p>
            <a:r>
              <a:rPr kumimoji="1" lang="en-US" altLang="ja-JP" dirty="0" smtClean="0"/>
              <a:t>Singleton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features in Geant4</a:t>
            </a: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715436" cy="50006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most advanced features exposed to users:</a:t>
            </a:r>
          </a:p>
          <a:p>
            <a:pPr lvl="1"/>
            <a:r>
              <a:rPr lang="en-US" i="1" dirty="0" smtClean="0">
                <a:solidFill>
                  <a:srgbClr val="FFC000"/>
                </a:solidFill>
              </a:rPr>
              <a:t>Inheritance</a:t>
            </a:r>
          </a:p>
          <a:p>
            <a:pPr lvl="2"/>
            <a:r>
              <a:rPr lang="en-US" dirty="0" smtClean="0"/>
              <a:t>The feature that makes a programming language “Object Oriented”</a:t>
            </a:r>
          </a:p>
          <a:p>
            <a:pPr lvl="2"/>
            <a:r>
              <a:rPr lang="en-US" dirty="0" smtClean="0"/>
              <a:t>And which makes Geant4 versatile and extendable</a:t>
            </a:r>
          </a:p>
          <a:p>
            <a:pPr lvl="2"/>
            <a:endParaRPr lang="en-US" dirty="0" smtClean="0"/>
          </a:p>
          <a:p>
            <a:pPr lvl="1"/>
            <a:r>
              <a:rPr lang="en-US" i="1" dirty="0" smtClean="0">
                <a:solidFill>
                  <a:srgbClr val="FFC000"/>
                </a:solidFill>
              </a:rPr>
              <a:t>Singletons</a:t>
            </a:r>
          </a:p>
          <a:p>
            <a:pPr lvl="2"/>
            <a:r>
              <a:rPr lang="en-US" dirty="0" smtClean="0"/>
              <a:t>T</a:t>
            </a:r>
            <a:r>
              <a:rPr lang="en-US" dirty="0" smtClean="0"/>
              <a:t>he technique used for the many “</a:t>
            </a:r>
            <a:r>
              <a:rPr lang="en-US" dirty="0" smtClean="0">
                <a:solidFill>
                  <a:srgbClr val="FFFF00"/>
                </a:solidFill>
              </a:rPr>
              <a:t>managers</a:t>
            </a:r>
            <a:r>
              <a:rPr lang="en-US" dirty="0" smtClean="0"/>
              <a:t>” in Geant4</a:t>
            </a:r>
          </a:p>
          <a:p>
            <a:pPr lvl="2"/>
            <a:endParaRPr lang="en-US" dirty="0" smtClean="0"/>
          </a:p>
          <a:p>
            <a:pPr lvl="1"/>
            <a:r>
              <a:rPr lang="en-US" i="1" dirty="0" smtClean="0">
                <a:solidFill>
                  <a:srgbClr val="FFC000"/>
                </a:solidFill>
              </a:rPr>
              <a:t>A little of templates</a:t>
            </a:r>
          </a:p>
          <a:p>
            <a:pPr lvl="2"/>
            <a:r>
              <a:rPr lang="en-US" dirty="0" smtClean="0"/>
              <a:t>The so-called “generic programming”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6D0B-18F6-4550-8720-B339F2CED2E9}" type="slidenum">
              <a:rPr lang="fr-FR" altLang="ja-JP" smtClean="0"/>
              <a:pPr/>
              <a:t>15</a:t>
            </a:fld>
            <a:endParaRPr lang="fr-FR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: the keyword virtual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class is a “</a:t>
            </a:r>
            <a:r>
              <a:rPr lang="en-US" i="1" dirty="0" smtClean="0">
                <a:solidFill>
                  <a:srgbClr val="FFC000"/>
                </a:solidFill>
              </a:rPr>
              <a:t>base class/abstract class/…</a:t>
            </a:r>
            <a:r>
              <a:rPr lang="en-US" dirty="0" smtClean="0"/>
              <a:t> ” if at least one of its methods is declared “</a:t>
            </a:r>
            <a:r>
              <a:rPr lang="en-US" dirty="0" smtClean="0">
                <a:solidFill>
                  <a:srgbClr val="FFFF00"/>
                </a:solidFill>
              </a:rPr>
              <a:t>virtual</a:t>
            </a:r>
            <a:r>
              <a:rPr lang="en-US" dirty="0" smtClean="0">
                <a:solidFill>
                  <a:srgbClr val="FFFF00"/>
                </a:solidFill>
              </a:rPr>
              <a:t>”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Example in G4UserSteppingAction: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Consolas" pitchFamily="49" charset="0"/>
              </a:rPr>
              <a:t>virtual void </a:t>
            </a:r>
            <a:r>
              <a:rPr lang="en-US" dirty="0" err="1" smtClean="0">
                <a:solidFill>
                  <a:srgbClr val="FFC000"/>
                </a:solidFill>
                <a:latin typeface="Consolas" pitchFamily="49" charset="0"/>
              </a:rPr>
              <a:t>UserSteppingAction</a:t>
            </a:r>
            <a:r>
              <a:rPr lang="en-US" dirty="0" smtClean="0">
                <a:solidFill>
                  <a:srgbClr val="FFC000"/>
                </a:solidFill>
                <a:latin typeface="Consolas" pitchFamily="49" charset="0"/>
              </a:rPr>
              <a:t>(const G4Step*) { ; }</a:t>
            </a:r>
          </a:p>
          <a:p>
            <a:pPr lvl="1"/>
            <a:r>
              <a:rPr lang="en-US" dirty="0" smtClean="0"/>
              <a:t>In this case, it has a </a:t>
            </a:r>
            <a:r>
              <a:rPr lang="en-US" i="1" dirty="0" smtClean="0"/>
              <a:t>default</a:t>
            </a:r>
            <a:r>
              <a:rPr lang="en-US" dirty="0" smtClean="0"/>
              <a:t> implementation.</a:t>
            </a:r>
          </a:p>
          <a:p>
            <a:pPr lvl="1"/>
            <a:r>
              <a:rPr lang="en-US" dirty="0" smtClean="0"/>
              <a:t>You can create an object of this type in memory:</a:t>
            </a:r>
          </a:p>
          <a:p>
            <a:pPr lvl="2"/>
            <a:r>
              <a:rPr lang="en-US" dirty="0" smtClean="0">
                <a:latin typeface="Consolas" pitchFamily="49" charset="0"/>
              </a:rPr>
              <a:t>G4UserSteppingAction </a:t>
            </a:r>
            <a:r>
              <a:rPr lang="en-US" dirty="0" err="1" smtClean="0">
                <a:latin typeface="Consolas" pitchFamily="49" charset="0"/>
              </a:rPr>
              <a:t>dummySteppingAction</a:t>
            </a:r>
            <a:r>
              <a:rPr lang="en-US" dirty="0" smtClean="0">
                <a:latin typeface="Consolas" pitchFamily="49" charset="0"/>
              </a:rPr>
              <a:t>;</a:t>
            </a:r>
          </a:p>
          <a:p>
            <a:pPr lvl="2"/>
            <a:endParaRPr lang="en-US" dirty="0" smtClean="0">
              <a:latin typeface="Consolas" pitchFamily="49" charset="0"/>
            </a:endParaRPr>
          </a:p>
          <a:p>
            <a:r>
              <a:rPr lang="en-US" u="sng" dirty="0" smtClean="0"/>
              <a:t>Example in G4VUserDetectorConstruction: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Consolas" pitchFamily="49" charset="0"/>
              </a:rPr>
              <a:t>virtual G4VPhysicalVolume* Construct() = 0;</a:t>
            </a:r>
          </a:p>
          <a:p>
            <a:pPr lvl="1"/>
            <a:r>
              <a:rPr lang="en-US" dirty="0" smtClean="0"/>
              <a:t>It is a so-called “</a:t>
            </a:r>
            <a:r>
              <a:rPr lang="en-US" dirty="0" smtClean="0">
                <a:solidFill>
                  <a:srgbClr val="FFFF00"/>
                </a:solidFill>
              </a:rPr>
              <a:t>pure virtual method</a:t>
            </a:r>
            <a:r>
              <a:rPr lang="en-US" dirty="0" smtClean="0"/>
              <a:t>”:</a:t>
            </a:r>
            <a:endParaRPr lang="en-US" dirty="0" smtClean="0"/>
          </a:p>
          <a:p>
            <a:pPr lvl="2"/>
            <a:r>
              <a:rPr lang="en-US" i="1" dirty="0" smtClean="0"/>
              <a:t>It does not propose a default implementation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Creating such an object in memory is not possible</a:t>
            </a:r>
          </a:p>
          <a:p>
            <a:pPr lvl="2"/>
            <a:r>
              <a:rPr lang="en-US" dirty="0" smtClean="0"/>
              <a:t>Only pointers on it can be declared:</a:t>
            </a:r>
          </a:p>
          <a:p>
            <a:pPr lvl="2"/>
            <a:r>
              <a:rPr lang="en-US" dirty="0" smtClean="0">
                <a:latin typeface="Consolas" pitchFamily="49" charset="0"/>
              </a:rPr>
              <a:t>G4VUserDetectorConstruction* detector;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C6F9B-2230-4914-A6AD-FE6207D23A2F}" type="slidenum">
              <a:rPr lang="fr-FR" altLang="ja-JP" smtClean="0"/>
              <a:pPr/>
              <a:t>16</a:t>
            </a:fld>
            <a:endParaRPr lang="fr-FR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in Geant4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85860"/>
            <a:ext cx="8715436" cy="52149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Used in many places:</a:t>
            </a:r>
          </a:p>
          <a:p>
            <a:pPr lvl="1"/>
            <a:r>
              <a:rPr lang="en-US" dirty="0" smtClean="0"/>
              <a:t>Geometry:</a:t>
            </a:r>
          </a:p>
          <a:p>
            <a:pPr lvl="2"/>
            <a:r>
              <a:rPr lang="en-US" dirty="0" smtClean="0">
                <a:solidFill>
                  <a:srgbClr val="FFC000"/>
                </a:solidFill>
              </a:rPr>
              <a:t>G4V</a:t>
            </a:r>
            <a:r>
              <a:rPr lang="en-US" dirty="0" smtClean="0"/>
              <a:t>Solid:</a:t>
            </a:r>
          </a:p>
          <a:p>
            <a:pPr lvl="3"/>
            <a:r>
              <a:rPr lang="en-US" dirty="0" smtClean="0"/>
              <a:t>Abstract interface to describe all geometrical shapes</a:t>
            </a:r>
          </a:p>
          <a:p>
            <a:pPr lvl="3"/>
            <a:r>
              <a:rPr lang="en-US" dirty="0" smtClean="0"/>
              <a:t>G4Box, G4Tubs, etc… are derived from G4VSolid </a:t>
            </a:r>
          </a:p>
          <a:p>
            <a:pPr lvl="4"/>
            <a:r>
              <a:rPr lang="en-US" dirty="0" smtClean="0"/>
              <a:t>(actually G4VCSGSolid, itself derived from G4VSolid)</a:t>
            </a:r>
          </a:p>
          <a:p>
            <a:pPr lvl="1"/>
            <a:r>
              <a:rPr lang="en-US" dirty="0" smtClean="0"/>
              <a:t>Physics:</a:t>
            </a:r>
          </a:p>
          <a:p>
            <a:pPr lvl="2"/>
            <a:r>
              <a:rPr lang="en-US" dirty="0" smtClean="0">
                <a:solidFill>
                  <a:srgbClr val="FFC000"/>
                </a:solidFill>
              </a:rPr>
              <a:t>G4V</a:t>
            </a:r>
            <a:r>
              <a:rPr lang="en-US" dirty="0" smtClean="0"/>
              <a:t>Process:</a:t>
            </a:r>
          </a:p>
          <a:p>
            <a:pPr lvl="3"/>
            <a:r>
              <a:rPr lang="en-US" dirty="0" smtClean="0"/>
              <a:t>Abstract interface common to all physical processes:</a:t>
            </a:r>
          </a:p>
          <a:p>
            <a:pPr lvl="3"/>
            <a:r>
              <a:rPr lang="en-US" dirty="0" smtClean="0"/>
              <a:t>Gamma conversion, multiple scattering, photo-fission, etc…</a:t>
            </a:r>
          </a:p>
          <a:p>
            <a:pPr lvl="1"/>
            <a:r>
              <a:rPr lang="en-US" dirty="0" smtClean="0"/>
              <a:t>Sensitivity:</a:t>
            </a:r>
          </a:p>
          <a:p>
            <a:pPr lvl="2"/>
            <a:r>
              <a:rPr lang="en-US" dirty="0" smtClean="0">
                <a:solidFill>
                  <a:srgbClr val="FFC000"/>
                </a:solidFill>
              </a:rPr>
              <a:t>G4V</a:t>
            </a:r>
            <a:r>
              <a:rPr lang="en-US" dirty="0" smtClean="0"/>
              <a:t>SensitiveDetector, G4VHit, etc…</a:t>
            </a:r>
          </a:p>
          <a:p>
            <a:pPr lvl="1"/>
            <a:r>
              <a:rPr lang="en-US" dirty="0" smtClean="0"/>
              <a:t>User interfaces:</a:t>
            </a:r>
          </a:p>
          <a:p>
            <a:pPr lvl="2"/>
            <a:r>
              <a:rPr lang="en-US" dirty="0" smtClean="0"/>
              <a:t>Detector construction: </a:t>
            </a:r>
            <a:r>
              <a:rPr lang="en-US" dirty="0" smtClean="0">
                <a:solidFill>
                  <a:srgbClr val="FFC000"/>
                </a:solidFill>
              </a:rPr>
              <a:t>G4V</a:t>
            </a:r>
            <a:r>
              <a:rPr lang="en-US" dirty="0" smtClean="0"/>
              <a:t>UserDetectorConstruction</a:t>
            </a:r>
          </a:p>
          <a:p>
            <a:pPr lvl="2"/>
            <a:r>
              <a:rPr lang="en-US" dirty="0" smtClean="0"/>
              <a:t>User actions: G4UserTrackingAction, G4UserSteppingAction,…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514E-9B5B-441C-88F4-265C65CFD205}" type="slidenum">
              <a:rPr lang="fr-FR" altLang="ja-JP" smtClean="0"/>
              <a:pPr/>
              <a:t>17</a:t>
            </a:fld>
            <a:endParaRPr lang="fr-FR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for inheritance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85860"/>
            <a:ext cx="8715436" cy="514353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Example of detector construction, in example N03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In header file G4VUserDetectorConstruction.hh :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class G4VUserDetectorConstruction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public:</a:t>
            </a:r>
          </a:p>
          <a:p>
            <a:pPr lvl="1">
              <a:buNone/>
            </a:pPr>
            <a:r>
              <a:rPr lang="en-US" i="1" dirty="0" smtClean="0">
                <a:latin typeface="Consolas" pitchFamily="49" charset="0"/>
              </a:rPr>
              <a:t>    </a:t>
            </a:r>
            <a:r>
              <a:rPr lang="en-US" i="1" dirty="0" smtClean="0">
                <a:solidFill>
                  <a:srgbClr val="FFFF00"/>
                </a:solidFill>
                <a:latin typeface="Consolas" pitchFamily="49" charset="0"/>
              </a:rPr>
              <a:t>virtual G4VPhysicalVolume* Construct() = 0;  // pure virtual!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};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In header file ExN03DectectorConstruction.hh :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class ExN03DectectorConstruction : public G4VUserDetectorConstruction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public: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 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virtual G4VPhysicalVolume* Construct(); // concrete implementation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 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};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AA06-17C3-490E-A963-B792E36C0B1D}" type="slidenum">
              <a:rPr lang="fr-FR" altLang="ja-JP" smtClean="0"/>
              <a:pPr/>
              <a:t>18</a:t>
            </a:fld>
            <a:endParaRPr lang="fr-FR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Inheritance: a few more things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8715436" cy="550072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Remember about publicity keywords: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C000"/>
                </a:solidFill>
              </a:rPr>
              <a:t>public:</a:t>
            </a:r>
            <a:r>
              <a:rPr lang="en-US" dirty="0" smtClean="0"/>
              <a:t>” fields are accessible to all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C000"/>
                </a:solidFill>
              </a:rPr>
              <a:t>protected: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These fields are accessible to daughter classes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C000"/>
                </a:solidFill>
              </a:rPr>
              <a:t>private:</a:t>
            </a:r>
            <a:r>
              <a:rPr lang="en-US" dirty="0" smtClean="0"/>
              <a:t>”: fields accessible to the class only (and to “friend” classes)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Destructor of a base class is declared virtual.</a:t>
            </a:r>
          </a:p>
          <a:p>
            <a:pPr lvl="1"/>
            <a:r>
              <a:rPr lang="en-US" dirty="0" smtClean="0"/>
              <a:t>In general, to allow your stuff to be deleted when the destructor of the base class is called.</a:t>
            </a:r>
          </a:p>
          <a:p>
            <a:endParaRPr lang="en-US" dirty="0" smtClean="0"/>
          </a:p>
          <a:p>
            <a:r>
              <a:rPr lang="en-US" dirty="0" smtClean="0"/>
              <a:t>Initialization</a:t>
            </a:r>
          </a:p>
          <a:p>
            <a:pPr lvl="1"/>
            <a:r>
              <a:rPr lang="en-US" dirty="0" smtClean="0"/>
              <a:t>A construction of a daughter class proceeds as follows:</a:t>
            </a:r>
          </a:p>
          <a:p>
            <a:pPr lvl="2"/>
            <a:r>
              <a:rPr lang="en-US" dirty="0" smtClean="0"/>
              <a:t>First the constructor of base class is called, then the constructor of the daughter class is called</a:t>
            </a:r>
            <a:endParaRPr lang="en-US" dirty="0"/>
          </a:p>
          <a:p>
            <a:pPr lvl="2">
              <a:buNone/>
            </a:pPr>
            <a:r>
              <a:rPr lang="en-US" dirty="0" smtClean="0">
                <a:latin typeface="Consolas" pitchFamily="49" charset="0"/>
              </a:rPr>
              <a:t>     Daughter::Daughter()</a:t>
            </a:r>
          </a:p>
          <a:p>
            <a:pPr lvl="2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: Parent() </a:t>
            </a:r>
          </a:p>
          <a:p>
            <a:pPr lvl="2">
              <a:buNone/>
            </a:pPr>
            <a:r>
              <a:rPr lang="en-US" dirty="0" smtClean="0">
                <a:latin typeface="Consolas" pitchFamily="49" charset="0"/>
              </a:rPr>
              <a:t>     {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… }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3CA5-FDD9-47F5-9090-34C4CA9AA124}" type="slidenum">
              <a:rPr lang="fr-FR" altLang="ja-JP" smtClean="0"/>
              <a:pPr/>
              <a:t>19</a:t>
            </a:fld>
            <a:endParaRPr lang="fr-FR" altLang="ja-JP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438400" y="1752600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ym typeface="Wingdings" pitchFamily="2" charset="2"/>
              </a:rPr>
              <a:t>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G4-Types</a:t>
            </a:r>
          </a:p>
          <a:p>
            <a:pPr lvl="1"/>
            <a:r>
              <a:rPr kumimoji="1" lang="en-US" altLang="ja-JP" dirty="0" smtClean="0"/>
              <a:t>G4cout, G4cerr</a:t>
            </a:r>
            <a:endParaRPr lang="en-US" altLang="ja-JP" dirty="0" smtClean="0"/>
          </a:p>
          <a:p>
            <a:r>
              <a:rPr lang="en-US" altLang="ja-JP" dirty="0" smtClean="0"/>
              <a:t>CLHEP Staffs</a:t>
            </a:r>
          </a:p>
          <a:p>
            <a:pPr lvl="1"/>
            <a:r>
              <a:rPr lang="en-US" altLang="ja-JP" dirty="0" smtClean="0"/>
              <a:t>Units</a:t>
            </a:r>
          </a:p>
          <a:p>
            <a:pPr lvl="1"/>
            <a:r>
              <a:rPr lang="en-US" altLang="ja-JP" dirty="0" smtClean="0"/>
              <a:t>Vector and R</a:t>
            </a:r>
            <a:r>
              <a:rPr kumimoji="1" lang="en-US" altLang="ja-JP" dirty="0" smtClean="0"/>
              <a:t>otation matrix</a:t>
            </a:r>
          </a:p>
          <a:p>
            <a:pPr lvl="1"/>
            <a:r>
              <a:rPr lang="en-US" altLang="ja-JP" dirty="0" smtClean="0"/>
              <a:t>R</a:t>
            </a:r>
            <a:r>
              <a:rPr lang="en-US" altLang="ja-JP" dirty="0" smtClean="0"/>
              <a:t>andom number generation</a:t>
            </a:r>
          </a:p>
          <a:p>
            <a:r>
              <a:rPr lang="en-US" altLang="ja-JP" dirty="0" smtClean="0"/>
              <a:t>C++ features in Geant4</a:t>
            </a:r>
          </a:p>
          <a:p>
            <a:pPr lvl="1"/>
            <a:r>
              <a:rPr lang="en-US" altLang="ja-JP" dirty="0" smtClean="0"/>
              <a:t>Inheritance</a:t>
            </a:r>
          </a:p>
          <a:p>
            <a:pPr lvl="1"/>
            <a:r>
              <a:rPr lang="en-US" altLang="ja-JP" dirty="0" smtClean="0"/>
              <a:t>Singleton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singleton is a class for which only one instance can be created in memory.</a:t>
            </a:r>
          </a:p>
          <a:p>
            <a:pPr lvl="1"/>
            <a:r>
              <a:rPr lang="en-US" dirty="0" smtClean="0"/>
              <a:t>Most of </a:t>
            </a:r>
            <a:r>
              <a:rPr lang="en-US" i="1" dirty="0" smtClean="0">
                <a:solidFill>
                  <a:srgbClr val="FFC000"/>
                </a:solidFill>
              </a:rPr>
              <a:t>manager classes</a:t>
            </a:r>
            <a:r>
              <a:rPr lang="en-US" dirty="0" smtClean="0"/>
              <a:t> </a:t>
            </a:r>
            <a:r>
              <a:rPr lang="en-US" dirty="0" smtClean="0"/>
              <a:t>are implemented as singleton in Geant4.</a:t>
            </a:r>
          </a:p>
          <a:p>
            <a:pPr lvl="1"/>
            <a:r>
              <a:rPr lang="en-US" dirty="0" smtClean="0"/>
              <a:t>G4RunManager, G4EventManager, G4TrackingManager, …</a:t>
            </a:r>
          </a:p>
          <a:p>
            <a:endParaRPr lang="en-US" dirty="0" smtClean="0"/>
          </a:p>
          <a:p>
            <a:r>
              <a:rPr lang="en-US" dirty="0" smtClean="0"/>
              <a:t>In most cases, the object </a:t>
            </a:r>
            <a:r>
              <a:rPr lang="en-US" dirty="0" smtClean="0"/>
              <a:t>is </a:t>
            </a:r>
            <a:r>
              <a:rPr lang="en-US" dirty="0" smtClean="0"/>
              <a:t>like </a:t>
            </a:r>
            <a:r>
              <a:rPr lang="en-US" i="1" dirty="0" smtClean="0"/>
              <a:t>global</a:t>
            </a:r>
            <a:r>
              <a:rPr lang="en-US" dirty="0" smtClean="0"/>
              <a:t> objects with a </a:t>
            </a:r>
            <a:r>
              <a:rPr lang="en-US" i="1" dirty="0" smtClean="0"/>
              <a:t>static</a:t>
            </a:r>
            <a:r>
              <a:rPr lang="en-US" dirty="0" smtClean="0"/>
              <a:t> getter method.</a:t>
            </a:r>
          </a:p>
          <a:p>
            <a:pPr lvl="1"/>
            <a:r>
              <a:rPr lang="en-US" i="1" dirty="0" smtClean="0">
                <a:solidFill>
                  <a:srgbClr val="FFC000"/>
                </a:solidFill>
              </a:rPr>
              <a:t>can be referred in any places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static G4RunManager*</a:t>
            </a:r>
            <a:br>
              <a:rPr lang="en-US" dirty="0" smtClean="0">
                <a:solidFill>
                  <a:srgbClr val="FFFF00"/>
                </a:solidFill>
                <a:latin typeface="Consolas" pitchFamily="49" charset="0"/>
              </a:rPr>
            </a:b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       G4RunManager::</a:t>
            </a:r>
            <a:r>
              <a:rPr lang="en-US" dirty="0" err="1" smtClean="0">
                <a:solidFill>
                  <a:srgbClr val="FFFF00"/>
                </a:solidFill>
                <a:latin typeface="Consolas" pitchFamily="49" charset="0"/>
              </a:rPr>
              <a:t>GetRunManager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();</a:t>
            </a:r>
            <a:endParaRPr lang="en-US" dirty="0" smtClean="0">
              <a:solidFill>
                <a:srgbClr val="FFFF00"/>
              </a:solidFill>
              <a:latin typeface="Consolas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Technique makes use of the keyword </a:t>
            </a:r>
            <a:r>
              <a:rPr lang="en-US" i="1" dirty="0" smtClean="0">
                <a:solidFill>
                  <a:srgbClr val="FFC000"/>
                </a:solidFill>
              </a:rPr>
              <a:t>static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If in a class declaration a data member is declared static, all objects in memory of that class will share the same data member</a:t>
            </a:r>
          </a:p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15FB-3261-480A-A315-1F1867FE4595}" type="slidenum">
              <a:rPr lang="fr-FR" altLang="ja-JP" smtClean="0"/>
              <a:pPr/>
              <a:t>20</a:t>
            </a:fld>
            <a:endParaRPr lang="fr-FR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Singleton: an example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76200" y="1143000"/>
            <a:ext cx="4724400" cy="3571884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b="1" dirty="0">
                <a:latin typeface="Courier New" pitchFamily="49" charset="0"/>
              </a:rPr>
              <a:t>G4SDManager.hh</a:t>
            </a:r>
            <a:r>
              <a:rPr lang="en-US" sz="2000" dirty="0"/>
              <a:t>:</a:t>
            </a:r>
          </a:p>
          <a:p>
            <a:pPr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class G4SDManager {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public: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FFFF00"/>
                </a:solidFill>
                <a:latin typeface="Courier New" pitchFamily="49" charset="0"/>
              </a:rPr>
              <a:t>static G4SDManager* </a:t>
            </a:r>
            <a:r>
              <a:rPr lang="en-US" sz="1400" b="1" dirty="0" err="1">
                <a:solidFill>
                  <a:srgbClr val="FFFF00"/>
                </a:solidFill>
                <a:latin typeface="Courier New" pitchFamily="49" charset="0"/>
              </a:rPr>
              <a:t>GetSDMpointer</a:t>
            </a:r>
            <a:r>
              <a:rPr lang="en-US" sz="1400" b="1" dirty="0">
                <a:solidFill>
                  <a:srgbClr val="FFFF00"/>
                </a:solidFill>
                <a:latin typeface="Courier New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>
                <a:solidFill>
                  <a:srgbClr val="FFC000"/>
                </a:solidFill>
                <a:latin typeface="Courier New" pitchFamily="49" charset="0"/>
              </a:rPr>
              <a:t>private: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 G4SDManager();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private: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 static G4SDManager* </a:t>
            </a:r>
            <a:r>
              <a:rPr lang="en-US" sz="1400" b="1" dirty="0" err="1">
                <a:latin typeface="Courier New" pitchFamily="49" charset="0"/>
              </a:rPr>
              <a:t>fSDManager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…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};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572000" y="1143000"/>
            <a:ext cx="4724400" cy="335757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b="1" dirty="0">
                <a:latin typeface="Courier New" pitchFamily="49" charset="0"/>
              </a:rPr>
              <a:t>G4SDManager.cc</a:t>
            </a:r>
            <a:r>
              <a:rPr lang="en-US" sz="2000" dirty="0"/>
              <a:t>:</a:t>
            </a:r>
          </a:p>
          <a:p>
            <a:pPr>
              <a:buFontTx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1400" b="1" dirty="0">
                <a:solidFill>
                  <a:srgbClr val="FFFF00"/>
                </a:solidFill>
                <a:latin typeface="Courier New" pitchFamily="49" charset="0"/>
              </a:rPr>
              <a:t>G4SDManager* G4SDManager::</a:t>
            </a:r>
            <a:r>
              <a:rPr lang="en-US" sz="1400" b="1" dirty="0" err="1">
                <a:solidFill>
                  <a:srgbClr val="FFFF00"/>
                </a:solidFill>
                <a:latin typeface="Courier New" pitchFamily="49" charset="0"/>
              </a:rPr>
              <a:t>fSDManager</a:t>
            </a:r>
            <a:r>
              <a:rPr lang="en-US" sz="1400" b="1" dirty="0">
                <a:solidFill>
                  <a:srgbClr val="FFFF00"/>
                </a:solidFill>
                <a:latin typeface="Courier New" pitchFamily="49" charset="0"/>
              </a:rPr>
              <a:t> = 0;</a:t>
            </a:r>
          </a:p>
          <a:p>
            <a:pPr>
              <a:buFontTx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G4SDManager* G4SDManager::</a:t>
            </a:r>
            <a:r>
              <a:rPr lang="en-US" sz="1400" b="1" dirty="0" err="1">
                <a:latin typeface="Courier New" pitchFamily="49" charset="0"/>
              </a:rPr>
              <a:t>GetSDMpointer</a:t>
            </a:r>
            <a:r>
              <a:rPr lang="en-US" sz="1400" b="1" dirty="0">
                <a:latin typeface="Courier New" pitchFamily="49" charset="0"/>
              </a:rPr>
              <a:t>()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if (!</a:t>
            </a:r>
            <a:r>
              <a:rPr lang="en-US" sz="1400" b="1" dirty="0" err="1">
                <a:latin typeface="Courier New" pitchFamily="49" charset="0"/>
              </a:rPr>
              <a:t>fSDManager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{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fSDManager</a:t>
            </a:r>
            <a:r>
              <a:rPr lang="en-US" sz="1400" b="1" dirty="0">
                <a:latin typeface="Courier New" pitchFamily="49" charset="0"/>
              </a:rPr>
              <a:t> = new G4SDManager();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  return </a:t>
            </a:r>
            <a:r>
              <a:rPr lang="en-US" sz="1400" b="1" dirty="0" err="1">
                <a:latin typeface="Courier New" pitchFamily="49" charset="0"/>
              </a:rPr>
              <a:t>fSDManager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スライド番号プレースホルダ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87209D2-1211-464D-AC28-582A59AE6631}" type="slidenum">
              <a:rPr lang="fr-FR" altLang="ja-JP"/>
              <a:pPr/>
              <a:t>21</a:t>
            </a:fld>
            <a:endParaRPr lang="fr-FR" altLang="ja-JP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214282" y="4643446"/>
            <a:ext cx="853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Since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constructor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is </a:t>
            </a:r>
            <a:r>
              <a:rPr lang="en-US" i="1" dirty="0">
                <a:solidFill>
                  <a:srgbClr val="FFC000"/>
                </a:solidFill>
              </a:rPr>
              <a:t>private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, only the class can create a 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G4SDManager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static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pointer (and thus unique) is initialized to zero.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Then, upon first call to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GetSDMpointer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(),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 unique instance is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created by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G4SDManager</a:t>
            </a:r>
            <a:r>
              <a:rPr lang="en-US" dirty="0">
                <a:solidFill>
                  <a:srgbClr val="FFFF00"/>
                </a:solidFill>
                <a:latin typeface="Consolas" pitchFamily="49" charset="0"/>
              </a:rPr>
              <a:t>* manager = G4SDManager::</a:t>
            </a:r>
            <a:r>
              <a:rPr lang="en-US" dirty="0" err="1">
                <a:solidFill>
                  <a:srgbClr val="FFFF00"/>
                </a:solidFill>
                <a:latin typeface="Consolas" pitchFamily="49" charset="0"/>
              </a:rPr>
              <a:t>GetSDMpointer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</a:rPr>
              <a:t>();</a:t>
            </a:r>
            <a:endParaRPr lang="en-US" sz="1600" b="1" dirty="0">
              <a:solidFill>
                <a:srgbClr val="FFFF00"/>
              </a:solidFill>
              <a:latin typeface="Consolas" pitchFamily="49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G4 types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Signature for Geant4 classes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492922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Geant4 does </a:t>
            </a:r>
            <a:r>
              <a:rPr kumimoji="1" lang="en-US" altLang="ja-JP" dirty="0" smtClean="0">
                <a:solidFill>
                  <a:srgbClr val="FFC000"/>
                </a:solidFill>
              </a:rPr>
              <a:t>not yet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introduce </a:t>
            </a:r>
            <a:r>
              <a:rPr lang="en-US" altLang="ja-JP" i="1" dirty="0" smtClean="0">
                <a:solidFill>
                  <a:srgbClr val="FFC000"/>
                </a:solidFill>
              </a:rPr>
              <a:t>namespace</a:t>
            </a:r>
            <a:r>
              <a:rPr lang="en-US" altLang="ja-JP" dirty="0" smtClean="0"/>
              <a:t>.</a:t>
            </a:r>
          </a:p>
          <a:p>
            <a:endParaRPr kumimoji="1" lang="en-US" altLang="ja-JP" dirty="0" smtClean="0"/>
          </a:p>
          <a:p>
            <a:pPr marL="342900" lvl="1" indent="-342900">
              <a:buSzTx/>
              <a:buNone/>
            </a:pPr>
            <a:r>
              <a:rPr kumimoji="1" lang="en-US" altLang="ja-JP" dirty="0" smtClean="0"/>
              <a:t>Instead, </a:t>
            </a:r>
            <a:r>
              <a:rPr lang="en-US" dirty="0" smtClean="0"/>
              <a:t>each class part of the Geant4 kernel has its name beginning </a:t>
            </a:r>
            <a:r>
              <a:rPr lang="en-US" i="1" dirty="0" smtClean="0">
                <a:solidFill>
                  <a:srgbClr val="FFFF00"/>
                </a:solidFill>
              </a:rPr>
              <a:t>with the prefix </a:t>
            </a:r>
            <a:r>
              <a:rPr lang="en-US" i="1" dirty="0" smtClean="0">
                <a:solidFill>
                  <a:srgbClr val="FFFF00"/>
                </a:solidFill>
              </a:rPr>
              <a:t>G4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kumimoji="1" lang="en-US" altLang="ja-JP" dirty="0" smtClean="0"/>
          </a:p>
          <a:p>
            <a:pPr lvl="1"/>
            <a:r>
              <a:rPr lang="en-US" dirty="0" smtClean="0"/>
              <a:t>e.g., 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FF00"/>
                </a:solidFill>
              </a:rPr>
              <a:t>G4GeometryManager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FFFF00"/>
                </a:solidFill>
              </a:rPr>
              <a:t>G4Run</a:t>
            </a:r>
            <a:r>
              <a:rPr lang="en-US" i="1" dirty="0" smtClean="0"/>
              <a:t>,</a:t>
            </a:r>
            <a:r>
              <a:rPr lang="en-US" dirty="0" smtClean="0"/>
              <a:t> etc.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keep </a:t>
            </a:r>
            <a:r>
              <a:rPr lang="en-US" i="1" dirty="0" smtClean="0">
                <a:solidFill>
                  <a:srgbClr val="FFC000"/>
                </a:solidFill>
              </a:rPr>
              <a:t>an homogeneous naming </a:t>
            </a:r>
            <a:r>
              <a:rPr lang="en-US" i="1" dirty="0" smtClean="0">
                <a:solidFill>
                  <a:srgbClr val="FFC000"/>
                </a:solidFill>
              </a:rPr>
              <a:t>style</a:t>
            </a:r>
          </a:p>
          <a:p>
            <a:pPr lvl="1"/>
            <a:r>
              <a:rPr lang="en-US" dirty="0" smtClean="0"/>
              <a:t> according to the Geant4 coding style conventions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G4 types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Instead of the raw C types, </a:t>
            </a:r>
            <a:r>
              <a:rPr lang="en-US" i="1" dirty="0" smtClean="0">
                <a:solidFill>
                  <a:srgbClr val="FFFF00"/>
                </a:solidFill>
              </a:rPr>
              <a:t>G4</a:t>
            </a:r>
            <a:r>
              <a:rPr lang="en-US" dirty="0" smtClean="0">
                <a:solidFill>
                  <a:srgbClr val="FFFF00"/>
                </a:solidFill>
              </a:rPr>
              <a:t> types </a:t>
            </a:r>
            <a:r>
              <a:rPr lang="en-US" dirty="0" smtClean="0"/>
              <a:t>are used within the Geant4 </a:t>
            </a:r>
            <a:r>
              <a:rPr lang="en-US" dirty="0" smtClean="0"/>
              <a:t>code, </a:t>
            </a:r>
          </a:p>
          <a:p>
            <a:pPr lvl="1"/>
            <a:r>
              <a:rPr lang="en-US" dirty="0" smtClean="0"/>
              <a:t>in order to </a:t>
            </a:r>
            <a:r>
              <a:rPr lang="en-US" dirty="0" smtClean="0"/>
              <a:t>assure </a:t>
            </a:r>
            <a:r>
              <a:rPr lang="en-US" dirty="0" smtClean="0"/>
              <a:t>portability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G4</a:t>
            </a:r>
            <a:r>
              <a:rPr lang="en-US" dirty="0" smtClean="0"/>
              <a:t> types implement the right generic type for a given architecture.</a:t>
            </a:r>
            <a:endParaRPr lang="ja-JP" altLang="en-US" dirty="0" smtClean="0"/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G4int</a:t>
            </a:r>
            <a:endParaRPr lang="en-US" dirty="0" smtClean="0">
              <a:solidFill>
                <a:srgbClr val="FFC000"/>
              </a:solidFill>
            </a:endParaRP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G4long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G4float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G4double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G4bool</a:t>
            </a:r>
            <a:endParaRPr lang="en-US" dirty="0" smtClean="0">
              <a:solidFill>
                <a:srgbClr val="FFC000"/>
              </a:solidFill>
            </a:endParaRP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G4complex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G4String</a:t>
            </a:r>
            <a:r>
              <a:rPr lang="en-US" i="1" dirty="0" smtClean="0"/>
              <a:t> </a:t>
            </a:r>
            <a:r>
              <a:rPr lang="en-US" i="1" dirty="0" smtClean="0"/>
              <a:t>(almost compatible with STL string)</a:t>
            </a:r>
            <a:endParaRPr 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G4cout, G4cerr</a:t>
            </a:r>
            <a:endParaRPr lang="en-US" altLang="ja-JP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8715436" cy="421484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i="1" dirty="0" smtClean="0">
                <a:solidFill>
                  <a:srgbClr val="FFC000"/>
                </a:solidFill>
              </a:rPr>
              <a:t>G4cout</a:t>
            </a:r>
            <a:r>
              <a:rPr lang="en-US" altLang="ja-JP" dirty="0" smtClean="0"/>
              <a:t> and </a:t>
            </a:r>
            <a:r>
              <a:rPr lang="en-US" altLang="ja-JP" i="1" dirty="0" smtClean="0">
                <a:solidFill>
                  <a:srgbClr val="FFC000"/>
                </a:solidFill>
              </a:rPr>
              <a:t>G4cerr</a:t>
            </a:r>
            <a:r>
              <a:rPr lang="en-US" altLang="ja-JP" dirty="0" smtClean="0"/>
              <a:t> are </a:t>
            </a:r>
            <a:r>
              <a:rPr lang="en-US" altLang="ja-JP" i="1" dirty="0" err="1" smtClean="0"/>
              <a:t>ostream</a:t>
            </a:r>
            <a:r>
              <a:rPr lang="en-US" altLang="ja-JP" dirty="0" smtClean="0"/>
              <a:t> objects defined by Geant4.</a:t>
            </a:r>
          </a:p>
          <a:p>
            <a:pPr lvl="1"/>
            <a:r>
              <a:rPr lang="en-US" altLang="ja-JP" i="1" dirty="0" smtClean="0">
                <a:solidFill>
                  <a:srgbClr val="FFC000"/>
                </a:solidFill>
              </a:rPr>
              <a:t>G4endl</a:t>
            </a:r>
            <a:r>
              <a:rPr lang="en-US" altLang="ja-JP" dirty="0" smtClean="0"/>
              <a:t> is also provided.</a:t>
            </a:r>
          </a:p>
          <a:p>
            <a:pPr lvl="1"/>
            <a:r>
              <a:rPr lang="en-US" altLang="ja-JP" dirty="0" smtClean="0">
                <a:latin typeface="Consolas" pitchFamily="49" charset="0"/>
              </a:rPr>
              <a:t>G4cout &lt;&lt; ”Hello Geant4!” &lt;&lt; G4endl;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Messages can be </a:t>
            </a:r>
            <a:r>
              <a:rPr lang="en-US" altLang="ja-JP" i="1" dirty="0" smtClean="0"/>
              <a:t>treated differently</a:t>
            </a:r>
            <a:r>
              <a:rPr lang="en-US" altLang="ja-JP" dirty="0" smtClean="0"/>
              <a:t> in (G)UIs other than a command line terminal.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user should not use std::</a:t>
            </a:r>
            <a:r>
              <a:rPr lang="en-US" altLang="ja-JP" dirty="0" err="1" smtClean="0"/>
              <a:t>cout</a:t>
            </a:r>
            <a:r>
              <a:rPr lang="en-US" altLang="ja-JP" dirty="0" smtClean="0"/>
              <a:t>, etc.</a:t>
            </a:r>
          </a:p>
          <a:p>
            <a:pPr lvl="1"/>
            <a:r>
              <a:rPr lang="en-US" altLang="ja-JP" dirty="0" smtClean="0"/>
              <a:t>Ordinary file I/O is OK.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6DD7E-18ED-4EA9-8D66-B5F609395D6C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CLHEP staffs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Unit system</a:t>
            </a:r>
          </a:p>
          <a:p>
            <a:r>
              <a:rPr kumimoji="1" lang="en-US" altLang="ja-JP" dirty="0" smtClean="0"/>
              <a:t>Vector and Rotation matrix</a:t>
            </a:r>
          </a:p>
          <a:p>
            <a:r>
              <a:rPr kumimoji="1" lang="en-US" altLang="ja-JP" dirty="0" smtClean="0"/>
              <a:t>Random number generation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Unit system</a:t>
            </a:r>
            <a:endParaRPr lang="en-US" altLang="ja-JP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All variables should be given with their units </a:t>
            </a:r>
            <a:r>
              <a:rPr lang="en-US" altLang="ja-JP" dirty="0" smtClean="0"/>
              <a:t>defined in “</a:t>
            </a:r>
            <a:r>
              <a:rPr lang="en-US" altLang="ja-JP" i="1" dirty="0" err="1" smtClean="0"/>
              <a:t>SystemOfUnits.h</a:t>
            </a:r>
            <a:r>
              <a:rPr lang="en-US" altLang="ja-JP" dirty="0" smtClean="0"/>
              <a:t>” </a:t>
            </a:r>
            <a:r>
              <a:rPr lang="en-US" altLang="ja-JP" dirty="0" smtClean="0"/>
              <a:t>of </a:t>
            </a:r>
            <a:r>
              <a:rPr lang="en-US" altLang="ja-JP" dirty="0" smtClean="0"/>
              <a:t>CLHEP.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Each hard-coded number must be multiplied by its proper unit.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G4double radius = 10.0 * cm;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G4double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kineticE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 = 1.0 *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GeV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;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To get a number, it must be divided by a proper unit.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G4cout &lt;&lt;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eDep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 /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MeV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 &lt;&lt; “ [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MeV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]” &lt;&lt; G4endl;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By this unit system, source code becomes more readable and importing / exporting physical quantities becomes straightforward.</a:t>
            </a:r>
          </a:p>
          <a:p>
            <a:pPr lvl="1"/>
            <a:r>
              <a:rPr lang="en-US" altLang="ja-JP" dirty="0" smtClean="0"/>
              <a:t>For particular application, user can change the internal unit to suitable alternative unit without affecting to the result.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F2D1-A11D-4567-991D-E8512B9D828B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Typedefs</a:t>
            </a:r>
            <a:r>
              <a:rPr lang="en-US" dirty="0" smtClean="0"/>
              <a:t> to CLHEP classes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T</a:t>
            </a:r>
            <a:r>
              <a:rPr lang="en-US" dirty="0" err="1" smtClean="0"/>
              <a:t>ypedefs</a:t>
            </a:r>
            <a:r>
              <a:rPr lang="en-US" dirty="0" smtClean="0"/>
              <a:t> to the corresponding classes of the CLHEP</a:t>
            </a:r>
          </a:p>
          <a:p>
            <a:endParaRPr lang="en-US" i="1" dirty="0" smtClean="0"/>
          </a:p>
          <a:p>
            <a:r>
              <a:rPr lang="en-US" i="1" dirty="0" smtClean="0">
                <a:solidFill>
                  <a:srgbClr val="FFFF00"/>
                </a:solidFill>
              </a:rPr>
              <a:t>G4TwoVector, G4ThreeVector, G4RotationMatrix, G4LorentzVector and G4LorentzRotation</a:t>
            </a:r>
          </a:p>
          <a:p>
            <a:pPr lvl="1"/>
            <a:r>
              <a:rPr lang="en-US" dirty="0" smtClean="0"/>
              <a:t>Vector classes: defining 3-component </a:t>
            </a:r>
            <a:r>
              <a:rPr lang="en-US" i="1" dirty="0" smtClean="0"/>
              <a:t>(</a:t>
            </a:r>
            <a:r>
              <a:rPr lang="en-US" i="1" dirty="0" err="1" smtClean="0"/>
              <a:t>x,y,z</a:t>
            </a:r>
            <a:r>
              <a:rPr lang="en-US" i="1" dirty="0" smtClean="0"/>
              <a:t>)</a:t>
            </a:r>
            <a:r>
              <a:rPr lang="en-US" dirty="0" smtClean="0"/>
              <a:t> vector entities, rotation of such objects as 3x3 matrices, 4-component </a:t>
            </a:r>
            <a:r>
              <a:rPr lang="en-US" i="1" dirty="0" smtClean="0"/>
              <a:t>(</a:t>
            </a:r>
            <a:r>
              <a:rPr lang="en-US" i="1" dirty="0" err="1" smtClean="0"/>
              <a:t>x,y,z,t</a:t>
            </a:r>
            <a:r>
              <a:rPr lang="en-US" i="1" dirty="0" smtClean="0"/>
              <a:t>)</a:t>
            </a:r>
            <a:r>
              <a:rPr lang="en-US" dirty="0" smtClean="0"/>
              <a:t> vector entities and their rotation as 4x4 matrices.</a:t>
            </a:r>
          </a:p>
          <a:p>
            <a:endParaRPr lang="en-US" i="1" dirty="0" smtClean="0"/>
          </a:p>
          <a:p>
            <a:r>
              <a:rPr lang="en-US" i="1" dirty="0" smtClean="0">
                <a:solidFill>
                  <a:srgbClr val="FFFF00"/>
                </a:solidFill>
              </a:rPr>
              <a:t>G4Plane3D, G4Transform3D, G4Normal3D, G4Point3D, and G4Vector3D </a:t>
            </a:r>
          </a:p>
          <a:p>
            <a:pPr lvl="1"/>
            <a:r>
              <a:rPr lang="en-US" dirty="0" smtClean="0"/>
              <a:t>Geometrical classes: defining geometrical entities and transformations in 3D space.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namespace “CLHEP” is introduced in the CLHEP 2.0 versions.</a:t>
            </a:r>
          </a:p>
          <a:p>
            <a:pPr lvl="1"/>
            <a:r>
              <a:rPr lang="en-US" dirty="0" smtClean="0"/>
              <a:t>Geant4 supports both CLHEP 1.9.x and CLHEP 2.x.</a:t>
            </a:r>
          </a:p>
          <a:p>
            <a:pPr lvl="2"/>
            <a:r>
              <a:rPr lang="en-US" dirty="0" smtClean="0">
                <a:solidFill>
                  <a:srgbClr val="FFC000"/>
                </a:solidFill>
              </a:rPr>
              <a:t>no needs for end users to declare “using namespace CLHEP”</a:t>
            </a:r>
          </a:p>
          <a:p>
            <a:pPr lvl="2"/>
            <a:r>
              <a:rPr lang="en-US" dirty="0" smtClean="0"/>
              <a:t> “using namespace CLHEP::XXX”s,  are declared for CLHEP classes used in Geant4.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458</TotalTime>
  <Words>1271</Words>
  <Application>Microsoft Office PowerPoint</Application>
  <PresentationFormat>画面に合わせる (4:3)</PresentationFormat>
  <Paragraphs>268</Paragraphs>
  <Slides>21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steave2</vt:lpstr>
      <vt:lpstr>Programming Guide for Geant4 users </vt:lpstr>
      <vt:lpstr>Contents</vt:lpstr>
      <vt:lpstr>G4 types</vt:lpstr>
      <vt:lpstr>Signature for Geant4 classes</vt:lpstr>
      <vt:lpstr>G4 types</vt:lpstr>
      <vt:lpstr>G4cout, G4cerr</vt:lpstr>
      <vt:lpstr>CLHEP staffs</vt:lpstr>
      <vt:lpstr>Unit system</vt:lpstr>
      <vt:lpstr>Typedefs to CLHEP classes</vt:lpstr>
      <vt:lpstr>An example</vt:lpstr>
      <vt:lpstr>Random number generation</vt:lpstr>
      <vt:lpstr>Random engines</vt:lpstr>
      <vt:lpstr>Random distributions</vt:lpstr>
      <vt:lpstr>C++ Features in geant4</vt:lpstr>
      <vt:lpstr>C++ features in Geant4</vt:lpstr>
      <vt:lpstr>Inheritance : the keyword virtual</vt:lpstr>
      <vt:lpstr>Inheritance in Geant4</vt:lpstr>
      <vt:lpstr>Syntax for inheritance</vt:lpstr>
      <vt:lpstr>Inheritance: a few more things</vt:lpstr>
      <vt:lpstr>Singleton</vt:lpstr>
      <vt:lpstr>Singleton: an example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</cp:lastModifiedBy>
  <cp:revision>163</cp:revision>
  <dcterms:created xsi:type="dcterms:W3CDTF">2007-10-04T06:43:14Z</dcterms:created>
  <dcterms:modified xsi:type="dcterms:W3CDTF">2007-10-14T15:17:16Z</dcterms:modified>
</cp:coreProperties>
</file>