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0" r:id="rId9"/>
    <p:sldId id="264" r:id="rId10"/>
    <p:sldId id="265" r:id="rId11"/>
    <p:sldId id="271" r:id="rId12"/>
    <p:sldId id="267" r:id="rId13"/>
    <p:sldId id="266" r:id="rId14"/>
    <p:sldId id="268" r:id="rId15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592" y="-102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C09A53-280D-4C81-A22A-39E86FE952B4}" type="datetimeFigureOut">
              <a:rPr kumimoji="1" lang="ja-JP" altLang="en-US" smtClean="0"/>
              <a:pPr/>
              <a:t>2007/10/18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CD43A18-CDD8-44A6-954A-148872223BC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43A18-CDD8-44A6-954A-148872223BC6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43A18-CDD8-44A6-954A-148872223BC6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43A18-CDD8-44A6-954A-148872223BC6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43A18-CDD8-44A6-954A-148872223BC6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43A18-CDD8-44A6-954A-148872223BC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43A18-CDD8-44A6-954A-148872223BC6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43A18-CDD8-44A6-954A-148872223BC6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43A18-CDD8-44A6-954A-148872223BC6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43A18-CDD8-44A6-954A-148872223BC6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43A18-CDD8-44A6-954A-148872223BC6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43A18-CDD8-44A6-954A-148872223BC6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43A18-CDD8-44A6-954A-148872223BC6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F7CF-918B-40C4-AA15-4B85E30129F6}" type="datetimeFigureOut">
              <a:rPr kumimoji="1" lang="ja-JP" altLang="en-US" smtClean="0"/>
              <a:pPr/>
              <a:t>2007/10/18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6FC2-B8A0-497E-831F-21F1ADA7F2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F7CF-918B-40C4-AA15-4B85E30129F6}" type="datetimeFigureOut">
              <a:rPr kumimoji="1" lang="ja-JP" altLang="en-US" smtClean="0"/>
              <a:pPr/>
              <a:t>2007/10/18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6FC2-B8A0-497E-831F-21F1ADA7F2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F7CF-918B-40C4-AA15-4B85E30129F6}" type="datetimeFigureOut">
              <a:rPr kumimoji="1" lang="ja-JP" altLang="en-US" smtClean="0"/>
              <a:pPr/>
              <a:t>2007/10/18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6FC2-B8A0-497E-831F-21F1ADA7F2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F7CF-918B-40C4-AA15-4B85E30129F6}" type="datetimeFigureOut">
              <a:rPr kumimoji="1" lang="ja-JP" altLang="en-US" smtClean="0"/>
              <a:pPr/>
              <a:t>2007/10/18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6FC2-B8A0-497E-831F-21F1ADA7F2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F7CF-918B-40C4-AA15-4B85E30129F6}" type="datetimeFigureOut">
              <a:rPr kumimoji="1" lang="ja-JP" altLang="en-US" smtClean="0"/>
              <a:pPr/>
              <a:t>2007/10/18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6FC2-B8A0-497E-831F-21F1ADA7F2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F7CF-918B-40C4-AA15-4B85E30129F6}" type="datetimeFigureOut">
              <a:rPr kumimoji="1" lang="ja-JP" altLang="en-US" smtClean="0"/>
              <a:pPr/>
              <a:t>2007/10/18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6FC2-B8A0-497E-831F-21F1ADA7F2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F7CF-918B-40C4-AA15-4B85E30129F6}" type="datetimeFigureOut">
              <a:rPr kumimoji="1" lang="ja-JP" altLang="en-US" smtClean="0"/>
              <a:pPr/>
              <a:t>2007/10/18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6FC2-B8A0-497E-831F-21F1ADA7F2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F7CF-918B-40C4-AA15-4B85E30129F6}" type="datetimeFigureOut">
              <a:rPr kumimoji="1" lang="ja-JP" altLang="en-US" smtClean="0"/>
              <a:pPr/>
              <a:t>2007/10/18</a:t>
            </a:fld>
            <a:endParaRPr kumimoji="1" lang="ja-JP" altLang="en-US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D76FC2-B8A0-497E-831F-21F1ADA7F2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F7CF-918B-40C4-AA15-4B85E30129F6}" type="datetimeFigureOut">
              <a:rPr kumimoji="1" lang="ja-JP" altLang="en-US" smtClean="0"/>
              <a:pPr/>
              <a:t>2007/10/18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6FC2-B8A0-497E-831F-21F1ADA7F2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F7CF-918B-40C4-AA15-4B85E30129F6}" type="datetimeFigureOut">
              <a:rPr kumimoji="1" lang="ja-JP" altLang="en-US" smtClean="0"/>
              <a:pPr/>
              <a:t>2007/10/18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ED76FC2-B8A0-497E-831F-21F1ADA7F2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F6BF7CF-918B-40C4-AA15-4B85E30129F6}" type="datetimeFigureOut">
              <a:rPr kumimoji="1" lang="ja-JP" altLang="en-US" smtClean="0"/>
              <a:pPr/>
              <a:t>2007/10/18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76FC2-B8A0-497E-831F-21F1ADA7F2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リーフォーム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フリーフォーム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F6BF7CF-918B-40C4-AA15-4B85E30129F6}" type="datetimeFigureOut">
              <a:rPr kumimoji="1" lang="ja-JP" altLang="en-US" smtClean="0"/>
              <a:pPr/>
              <a:t>2007/10/18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ED76FC2-B8A0-497E-831F-21F1ADA7F2E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1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/>
            <a:r>
              <a:rPr lang="en-US" b="1" dirty="0" smtClean="0">
                <a:ln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</a:ln>
                <a:gradFill>
                  <a:gsLst>
                    <a:gs pos="0">
                      <a:schemeClr val="accent1"/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Primary Particle</a:t>
            </a:r>
            <a:endParaRPr kumimoji="1" lang="ja-JP" altLang="en-US" dirty="0">
              <a:ln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</a:ln>
              <a:gradFill>
                <a:gsLst>
                  <a:gs pos="0">
                    <a:schemeClr val="accent1"/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2071670" y="4643446"/>
            <a:ext cx="6858048" cy="192882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20624" marR="0" lvl="0" indent="-384048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山下智弘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JST CREST/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神戸大学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Borrowing especially from presentations of M. </a:t>
            </a:r>
            <a:r>
              <a:rPr kumimoji="1" lang="en-US" altLang="ja-JP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Asai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(SLAC)</a:t>
            </a:r>
          </a:p>
          <a:p>
            <a:pPr marL="420624" marR="0" lvl="0" indent="-384048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Geant4 Tutorial @ Japan 2007</a:t>
            </a:r>
          </a:p>
          <a:p>
            <a:pPr marL="420624" marR="0" lvl="0" indent="-384048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17-19 Oct, 2007 @ RCNS, based on Geant4 9.0.p01</a:t>
            </a:r>
            <a:endParaRPr kumimoji="1" lang="ja-JP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IV. Using Particle gun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en-US" altLang="ja-JP" dirty="0" smtClean="0"/>
              <a:t>2. Particle gun commands(1)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900634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2400" dirty="0" smtClean="0"/>
              <a:t>In G4UIterminal, </a:t>
            </a:r>
          </a:p>
          <a:p>
            <a:pPr lvl="1">
              <a:buNone/>
            </a:pPr>
            <a:r>
              <a:rPr lang="en-US" altLang="ja-JP" sz="2000" dirty="0" smtClean="0">
                <a:solidFill>
                  <a:srgbClr val="FFFF00"/>
                </a:solidFill>
              </a:rPr>
              <a:t>	Idle&gt; </a:t>
            </a:r>
            <a:r>
              <a:rPr lang="en-US" altLang="ja-JP" sz="2000" dirty="0" err="1" smtClean="0">
                <a:solidFill>
                  <a:srgbClr val="FFFF00"/>
                </a:solidFill>
              </a:rPr>
              <a:t>ls</a:t>
            </a:r>
            <a:r>
              <a:rPr lang="en-US" altLang="ja-JP" sz="2000" dirty="0" smtClean="0">
                <a:solidFill>
                  <a:srgbClr val="FFFF00"/>
                </a:solidFill>
              </a:rPr>
              <a:t> /gun</a:t>
            </a:r>
          </a:p>
          <a:p>
            <a:pPr>
              <a:buNone/>
            </a:pPr>
            <a:r>
              <a:rPr lang="en-US" altLang="ja-JP" sz="2400" dirty="0" smtClean="0"/>
              <a:t>	shows list of commands</a:t>
            </a:r>
          </a:p>
          <a:p>
            <a:pPr lvl="1">
              <a:buNone/>
            </a:pPr>
            <a:endParaRPr lang="en-US" altLang="ja-JP" sz="2000" dirty="0" smtClean="0"/>
          </a:p>
          <a:p>
            <a:pPr lvl="1">
              <a:buNone/>
            </a:pPr>
            <a:r>
              <a:rPr lang="en-US" altLang="ja-JP" sz="2000" dirty="0" smtClean="0"/>
              <a:t> Commands :</a:t>
            </a:r>
          </a:p>
          <a:p>
            <a:pPr lvl="1">
              <a:buNone/>
            </a:pPr>
            <a:r>
              <a:rPr lang="en-US" altLang="ja-JP" sz="2000" dirty="0" smtClean="0"/>
              <a:t>   List * List available particles.</a:t>
            </a:r>
          </a:p>
          <a:p>
            <a:pPr lvl="1">
              <a:buNone/>
            </a:pPr>
            <a:r>
              <a:rPr lang="en-US" altLang="ja-JP" sz="2000" dirty="0" smtClean="0"/>
              <a:t>   particle * Set particle to be generated.</a:t>
            </a:r>
          </a:p>
          <a:p>
            <a:pPr lvl="1">
              <a:buNone/>
            </a:pPr>
            <a:r>
              <a:rPr lang="en-US" altLang="ja-JP" sz="2000" dirty="0" smtClean="0"/>
              <a:t>   direction * Set momentum direction.</a:t>
            </a:r>
          </a:p>
          <a:p>
            <a:pPr lvl="1">
              <a:buNone/>
            </a:pPr>
            <a:r>
              <a:rPr lang="en-US" altLang="ja-JP" sz="2000" dirty="0" smtClean="0"/>
              <a:t>   energy * Set kinetic energy.</a:t>
            </a:r>
          </a:p>
          <a:p>
            <a:pPr lvl="1">
              <a:buNone/>
            </a:pPr>
            <a:r>
              <a:rPr lang="en-US" altLang="ja-JP" sz="2000" dirty="0" smtClean="0"/>
              <a:t>   position * Set starting position of the particle.</a:t>
            </a:r>
          </a:p>
          <a:p>
            <a:pPr lvl="1">
              <a:buNone/>
            </a:pPr>
            <a:r>
              <a:rPr lang="en-US" altLang="ja-JP" sz="2000" dirty="0" smtClean="0"/>
              <a:t>   time * Set initial time of the particle.</a:t>
            </a:r>
          </a:p>
          <a:p>
            <a:pPr lvl="1">
              <a:buNone/>
            </a:pPr>
            <a:r>
              <a:rPr lang="en-US" altLang="ja-JP" sz="2000" dirty="0" smtClean="0"/>
              <a:t>   polarization * Set polarization.</a:t>
            </a:r>
          </a:p>
          <a:p>
            <a:pPr lvl="1">
              <a:buNone/>
            </a:pPr>
            <a:r>
              <a:rPr lang="en-US" altLang="ja-JP" sz="2000" dirty="0" smtClean="0"/>
              <a:t>   number * Set number of particles to be generated.</a:t>
            </a:r>
          </a:p>
          <a:p>
            <a:pPr lvl="1">
              <a:buNone/>
            </a:pPr>
            <a:r>
              <a:rPr lang="en-US" altLang="ja-JP" sz="2000" dirty="0" smtClean="0"/>
              <a:t>   ion * Set properties of ion to be generated.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IV. Using Particle gun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en-US" altLang="ja-JP" dirty="0" smtClean="0"/>
              <a:t>2. Particle gun commands(2)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Autofit/>
          </a:bodyPr>
          <a:lstStyle/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Idle&gt; help energy</a:t>
            </a:r>
          </a:p>
          <a:p>
            <a:pPr>
              <a:lnSpc>
                <a:spcPct val="75000"/>
              </a:lnSpc>
              <a:buNone/>
            </a:pPr>
            <a:endParaRPr lang="en-US" altLang="ja-JP" sz="1800" dirty="0" smtClean="0"/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Command /gun/energy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Guidance :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Set kinetic energy.</a:t>
            </a:r>
          </a:p>
          <a:p>
            <a:pPr>
              <a:lnSpc>
                <a:spcPct val="75000"/>
              </a:lnSpc>
              <a:buNone/>
            </a:pPr>
            <a:endParaRPr lang="en-US" altLang="ja-JP" sz="1800" dirty="0" smtClean="0"/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Parameter : Energy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Parameter type  : d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Omittable</a:t>
            </a:r>
            <a:r>
              <a:rPr lang="en-US" altLang="ja-JP" sz="1800" dirty="0" smtClean="0"/>
              <a:t>       : True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Default value   : taken from the current value</a:t>
            </a:r>
          </a:p>
          <a:p>
            <a:pPr>
              <a:lnSpc>
                <a:spcPct val="75000"/>
              </a:lnSpc>
              <a:buNone/>
            </a:pPr>
            <a:endParaRPr lang="en-US" altLang="ja-JP" sz="1800" dirty="0" smtClean="0"/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Parameter : Unit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Parameter type  : s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Omittable</a:t>
            </a:r>
            <a:r>
              <a:rPr lang="en-US" altLang="ja-JP" sz="1800" dirty="0" smtClean="0"/>
              <a:t>       : True</a:t>
            </a:r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Default value   : </a:t>
            </a:r>
            <a:r>
              <a:rPr lang="en-US" altLang="ja-JP" sz="1800" dirty="0" err="1" smtClean="0"/>
              <a:t>GeV</a:t>
            </a:r>
            <a:endParaRPr lang="en-US" altLang="ja-JP" sz="1800" dirty="0" smtClean="0"/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 Candidates      : </a:t>
            </a:r>
            <a:r>
              <a:rPr lang="en-US" altLang="ja-JP" sz="1800" dirty="0" err="1" smtClean="0"/>
              <a:t>eV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keV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MeV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GeV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TeV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PeV</a:t>
            </a:r>
            <a:r>
              <a:rPr lang="en-US" altLang="ja-JP" sz="1800" dirty="0" smtClean="0"/>
              <a:t> J </a:t>
            </a:r>
            <a:r>
              <a:rPr lang="en-US" altLang="ja-JP" sz="1800" dirty="0" err="1" smtClean="0"/>
              <a:t>electronvolt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kiloelectronvolt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megaelectronvolt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gigaelectronvolt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teraelectronvolt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petaelectronvolt</a:t>
            </a:r>
            <a:r>
              <a:rPr lang="en-US" altLang="ja-JP" sz="1800" dirty="0" smtClean="0"/>
              <a:t> joule</a:t>
            </a:r>
          </a:p>
          <a:p>
            <a:pPr>
              <a:lnSpc>
                <a:spcPct val="75000"/>
              </a:lnSpc>
              <a:buNone/>
            </a:pPr>
            <a:endParaRPr lang="en-US" altLang="ja-JP" sz="1800" dirty="0" smtClean="0"/>
          </a:p>
          <a:p>
            <a:pPr>
              <a:lnSpc>
                <a:spcPct val="75000"/>
              </a:lnSpc>
              <a:buNone/>
            </a:pPr>
            <a:r>
              <a:rPr lang="en-US" altLang="ja-JP" sz="1800" dirty="0" smtClean="0"/>
              <a:t>Idle&gt;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901146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IV. Using Particle gun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en-US" altLang="ja-JP" dirty="0" smtClean="0"/>
              <a:t>2. Particle gun commands(3)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829196"/>
          </a:xfrm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fr-FR" altLang="ja-JP" dirty="0" smtClean="0"/>
              <a:t>/gun/particle proton</a:t>
            </a:r>
          </a:p>
          <a:p>
            <a:pPr lvl="1">
              <a:buNone/>
            </a:pPr>
            <a:r>
              <a:rPr lang="fr-FR" altLang="ja-JP" dirty="0" smtClean="0"/>
              <a:t>/gun/energy 150 MeV</a:t>
            </a:r>
          </a:p>
          <a:p>
            <a:pPr lvl="1">
              <a:buNone/>
            </a:pPr>
            <a:r>
              <a:rPr lang="fr-FR" altLang="ja-JP" dirty="0" smtClean="0"/>
              <a:t>/gun/position 0 0 0  m</a:t>
            </a:r>
          </a:p>
          <a:p>
            <a:pPr lvl="1">
              <a:buNone/>
            </a:pPr>
            <a:r>
              <a:rPr lang="fr-FR" altLang="ja-JP" dirty="0" smtClean="0"/>
              <a:t>/gun/direction 0 0 -1</a:t>
            </a:r>
          </a:p>
          <a:p>
            <a:r>
              <a:rPr kumimoji="1" lang="fr-FR" altLang="ja-JP" dirty="0" smtClean="0"/>
              <a:t>Save a macrofile with 5 liens above, as </a:t>
            </a:r>
            <a:r>
              <a:rPr kumimoji="1" lang="fr-FR" altLang="ja-JP" i="1" dirty="0" smtClean="0"/>
              <a:t>gunProton150.mac</a:t>
            </a:r>
          </a:p>
          <a:p>
            <a:r>
              <a:rPr lang="fr-FR" altLang="ja-JP" dirty="0" smtClean="0"/>
              <a:t>In Geant4 UIterminal (or in another macro file)</a:t>
            </a:r>
          </a:p>
          <a:p>
            <a:pPr lvl="1">
              <a:buNone/>
            </a:pPr>
            <a:r>
              <a:rPr lang="en-US" altLang="ja-JP" i="1" dirty="0" smtClean="0">
                <a:solidFill>
                  <a:srgbClr val="FFFF00"/>
                </a:solidFill>
              </a:rPr>
              <a:t>Idle&gt; /control/execute macros/gunProton150.mac</a:t>
            </a:r>
          </a:p>
          <a:p>
            <a:pPr>
              <a:buNone/>
            </a:pPr>
            <a:r>
              <a:rPr lang="en-US" altLang="ja-JP" dirty="0" smtClean="0"/>
              <a:t>	will set the particle gun to shoot proton with the energy from the position to the direction in the macro file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57158" y="1500174"/>
            <a:ext cx="8429684" cy="41434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IV. Using Particle gun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en-US" altLang="ja-JP" dirty="0" smtClean="0"/>
              <a:t>2. Randomize particle energy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525780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altLang="ja-JP" sz="2000" dirty="0" smtClean="0"/>
              <a:t>…</a:t>
            </a:r>
          </a:p>
          <a:p>
            <a:pPr lvl="1">
              <a:buNone/>
            </a:pPr>
            <a:r>
              <a:rPr lang="en-US" altLang="ja-JP" sz="2000" dirty="0" smtClean="0"/>
              <a:t>#include "</a:t>
            </a:r>
            <a:r>
              <a:rPr lang="en-US" altLang="ja-JP" sz="2000" dirty="0" err="1" smtClean="0">
                <a:solidFill>
                  <a:srgbClr val="FFFF00"/>
                </a:solidFill>
              </a:rPr>
              <a:t>Randomize.hh</a:t>
            </a:r>
            <a:r>
              <a:rPr lang="en-US" altLang="ja-JP" sz="2000" dirty="0" smtClean="0"/>
              <a:t>“</a:t>
            </a:r>
          </a:p>
          <a:p>
            <a:pPr lvl="1">
              <a:buNone/>
            </a:pPr>
            <a:r>
              <a:rPr lang="en-US" altLang="ja-JP" sz="2000" dirty="0" smtClean="0"/>
              <a:t>…</a:t>
            </a:r>
          </a:p>
          <a:p>
            <a:pPr lvl="1">
              <a:buNone/>
            </a:pPr>
            <a:r>
              <a:rPr lang="en-US" altLang="ja-JP" sz="2000" dirty="0" smtClean="0"/>
              <a:t>void </a:t>
            </a:r>
            <a:r>
              <a:rPr lang="en-US" altLang="ja-JP" sz="2000" dirty="0" err="1" smtClean="0"/>
              <a:t>MyPrimaryGeneratorAction</a:t>
            </a:r>
            <a:r>
              <a:rPr lang="en-US" altLang="ja-JP" sz="2000" dirty="0" smtClean="0"/>
              <a:t>::</a:t>
            </a:r>
            <a:r>
              <a:rPr lang="en-US" altLang="ja-JP" sz="2000" dirty="0" err="1" smtClean="0">
                <a:solidFill>
                  <a:srgbClr val="FFFF00"/>
                </a:solidFill>
              </a:rPr>
              <a:t>GeneratePrimaries</a:t>
            </a:r>
            <a:r>
              <a:rPr lang="en-US" altLang="ja-JP" sz="2000" dirty="0" smtClean="0"/>
              <a:t>(</a:t>
            </a:r>
          </a:p>
          <a:p>
            <a:pPr lvl="1">
              <a:buNone/>
            </a:pPr>
            <a:r>
              <a:rPr lang="en-US" altLang="ja-JP" sz="2000" dirty="0" smtClean="0"/>
              <a:t>			G4Event* </a:t>
            </a:r>
            <a:r>
              <a:rPr lang="en-US" altLang="ja-JP" sz="2000" dirty="0" err="1" smtClean="0"/>
              <a:t>anEvent</a:t>
            </a:r>
            <a:r>
              <a:rPr lang="en-US" altLang="ja-JP" sz="2000" dirty="0" smtClean="0"/>
              <a:t>) {</a:t>
            </a:r>
          </a:p>
          <a:p>
            <a:pPr lvl="1">
              <a:buNone/>
            </a:pPr>
            <a:r>
              <a:rPr lang="en-US" altLang="ja-JP" sz="2000" dirty="0" smtClean="0"/>
              <a:t>    G4double </a:t>
            </a:r>
            <a:r>
              <a:rPr lang="en-US" altLang="ja-JP" sz="2000" dirty="0" err="1" smtClean="0"/>
              <a:t>kinE</a:t>
            </a:r>
            <a:r>
              <a:rPr lang="en-US" altLang="ja-JP" sz="2000" dirty="0" smtClean="0"/>
              <a:t> = 150*</a:t>
            </a:r>
            <a:r>
              <a:rPr lang="en-US" altLang="ja-JP" sz="2000" dirty="0" err="1" smtClean="0"/>
              <a:t>MeV</a:t>
            </a:r>
            <a:r>
              <a:rPr lang="en-US" altLang="ja-JP" sz="2000" dirty="0" smtClean="0"/>
              <a:t>;</a:t>
            </a:r>
          </a:p>
          <a:p>
            <a:pPr lvl="1">
              <a:buNone/>
            </a:pPr>
            <a:r>
              <a:rPr lang="en-US" altLang="ja-JP" sz="2000" dirty="0" smtClean="0"/>
              <a:t>    G4double sigma = 10*</a:t>
            </a:r>
            <a:r>
              <a:rPr lang="en-US" altLang="ja-JP" sz="2000" dirty="0" err="1" smtClean="0"/>
              <a:t>MeV</a:t>
            </a:r>
            <a:r>
              <a:rPr lang="en-US" altLang="ja-JP" sz="2000" dirty="0" smtClean="0"/>
              <a:t>;</a:t>
            </a:r>
          </a:p>
          <a:p>
            <a:pPr lvl="1">
              <a:buNone/>
            </a:pPr>
            <a:r>
              <a:rPr lang="en-US" altLang="ja-JP" sz="2000" dirty="0" smtClean="0"/>
              <a:t>    </a:t>
            </a:r>
            <a:r>
              <a:rPr lang="en-US" altLang="ja-JP" sz="2000" dirty="0" err="1" smtClean="0"/>
              <a:t>kinE</a:t>
            </a:r>
            <a:r>
              <a:rPr lang="en-US" altLang="ja-JP" sz="2000" dirty="0" smtClean="0"/>
              <a:t> = </a:t>
            </a:r>
            <a:r>
              <a:rPr lang="en-US" altLang="ja-JP" sz="2000" dirty="0" smtClean="0">
                <a:solidFill>
                  <a:srgbClr val="FFFF00"/>
                </a:solidFill>
              </a:rPr>
              <a:t>G4RandGauss::shoot(</a:t>
            </a:r>
            <a:r>
              <a:rPr lang="en-US" altLang="ja-JP" sz="2000" dirty="0" err="1" smtClean="0">
                <a:solidFill>
                  <a:srgbClr val="FFFF00"/>
                </a:solidFill>
              </a:rPr>
              <a:t>kinE</a:t>
            </a:r>
            <a:r>
              <a:rPr lang="en-US" altLang="ja-JP" sz="2000" dirty="0" smtClean="0">
                <a:solidFill>
                  <a:srgbClr val="FFFF00"/>
                </a:solidFill>
              </a:rPr>
              <a:t>, sigma);</a:t>
            </a:r>
          </a:p>
          <a:p>
            <a:pPr lvl="1">
              <a:buNone/>
            </a:pPr>
            <a:r>
              <a:rPr lang="en-US" altLang="ja-JP" sz="2000" dirty="0" smtClean="0"/>
              <a:t>    </a:t>
            </a:r>
            <a:r>
              <a:rPr lang="en-US" altLang="ja-JP" sz="2000" dirty="0" err="1" smtClean="0"/>
              <a:t>particleGun</a:t>
            </a:r>
            <a:r>
              <a:rPr lang="en-US" altLang="ja-JP" sz="2000" dirty="0" smtClean="0"/>
              <a:t>-&gt;</a:t>
            </a:r>
            <a:r>
              <a:rPr lang="en-US" altLang="ja-JP" sz="2000" dirty="0" err="1" smtClean="0">
                <a:solidFill>
                  <a:srgbClr val="FFFF00"/>
                </a:solidFill>
              </a:rPr>
              <a:t>SetParticleEnergy</a:t>
            </a:r>
            <a:r>
              <a:rPr lang="en-US" altLang="ja-JP" sz="2000" dirty="0" smtClean="0">
                <a:solidFill>
                  <a:srgbClr val="FFFF00"/>
                </a:solidFill>
              </a:rPr>
              <a:t>(</a:t>
            </a:r>
            <a:r>
              <a:rPr lang="en-US" altLang="ja-JP" sz="2000" dirty="0" err="1" smtClean="0">
                <a:solidFill>
                  <a:srgbClr val="FFFF00"/>
                </a:solidFill>
              </a:rPr>
              <a:t>kinE</a:t>
            </a:r>
            <a:r>
              <a:rPr lang="en-US" altLang="ja-JP" sz="2000" dirty="0" smtClean="0">
                <a:solidFill>
                  <a:srgbClr val="FFFF00"/>
                </a:solidFill>
              </a:rPr>
              <a:t>);</a:t>
            </a:r>
          </a:p>
          <a:p>
            <a:pPr lvl="1">
              <a:buNone/>
            </a:pPr>
            <a:r>
              <a:rPr lang="en-US" altLang="ja-JP" sz="2000" dirty="0" smtClean="0"/>
              <a:t>    </a:t>
            </a:r>
            <a:r>
              <a:rPr lang="en-US" altLang="ja-JP" sz="2000" dirty="0" err="1" smtClean="0"/>
              <a:t>particleGun</a:t>
            </a:r>
            <a:r>
              <a:rPr lang="en-US" altLang="ja-JP" sz="2000" dirty="0" smtClean="0"/>
              <a:t>-&gt;</a:t>
            </a:r>
            <a:r>
              <a:rPr lang="en-US" altLang="ja-JP" sz="2000" dirty="0" err="1" smtClean="0"/>
              <a:t>GeneratePrimaryVertex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anEvent</a:t>
            </a:r>
            <a:r>
              <a:rPr lang="en-US" altLang="ja-JP" sz="2000" dirty="0" smtClean="0"/>
              <a:t>);</a:t>
            </a:r>
          </a:p>
          <a:p>
            <a:pPr lvl="1">
              <a:buNone/>
            </a:pPr>
            <a:r>
              <a:rPr lang="en-US" altLang="ja-JP" sz="2000" dirty="0" smtClean="0"/>
              <a:t>}</a:t>
            </a:r>
          </a:p>
          <a:p>
            <a:r>
              <a:rPr lang="en-US" altLang="ja-JP" sz="2400" dirty="0" smtClean="0"/>
              <a:t>Other quantities are also able to be randomized through Set method.</a:t>
            </a:r>
          </a:p>
          <a:p>
            <a:pPr>
              <a:buNone/>
            </a:pPr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5" name="角丸四角形吹き出し 4"/>
          <p:cNvSpPr/>
          <p:nvPr/>
        </p:nvSpPr>
        <p:spPr>
          <a:xfrm>
            <a:off x="6572232" y="3286124"/>
            <a:ext cx="2571768" cy="928694"/>
          </a:xfrm>
          <a:prstGeom prst="wedgeRoundRectCallout">
            <a:avLst>
              <a:gd name="adj1" fmla="val -74439"/>
              <a:gd name="adj2" fmla="val 51896"/>
              <a:gd name="adj3" fmla="val 16667"/>
            </a:avLst>
          </a:prstGeom>
          <a:solidFill>
            <a:schemeClr val="tx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bg1"/>
                </a:solidFill>
              </a:rPr>
              <a:t>Ran</a:t>
            </a:r>
            <a:r>
              <a:rPr kumimoji="1" lang="en-US" altLang="ja-JP" dirty="0" smtClean="0">
                <a:solidFill>
                  <a:schemeClr val="bg1"/>
                </a:solidFill>
              </a:rPr>
              <a:t>domize the energy with </a:t>
            </a:r>
            <a:r>
              <a:rPr kumimoji="1" lang="en-US" altLang="ja-JP" dirty="0" err="1" smtClean="0">
                <a:solidFill>
                  <a:schemeClr val="bg1"/>
                </a:solidFill>
              </a:rPr>
              <a:t>gaussian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G4VPrimaryGeneratorAction class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Particle gun</a:t>
            </a: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General particle source</a:t>
            </a:r>
          </a:p>
          <a:p>
            <a:pPr marL="571500" indent="-571500">
              <a:buFont typeface="+mj-lt"/>
              <a:buAutoNum type="romanUcPeriod"/>
            </a:pPr>
            <a:r>
              <a:rPr kumimoji="1" lang="en-US" altLang="ja-JP" dirty="0" smtClean="0"/>
              <a:t>Using Particle gun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I. G4VPrimaryGeneratorAction class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28" cy="4900634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This class is one of mandatory user classes</a:t>
            </a:r>
          </a:p>
          <a:p>
            <a:pPr lvl="1"/>
            <a:r>
              <a:rPr lang="en-US" altLang="ja-JP" dirty="0" smtClean="0">
                <a:solidFill>
                  <a:srgbClr val="FFFF00"/>
                </a:solidFill>
              </a:rPr>
              <a:t>control the generation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primaries.</a:t>
            </a:r>
          </a:p>
          <a:p>
            <a:pPr lvl="1"/>
            <a:r>
              <a:rPr lang="en-US" altLang="ja-JP" dirty="0" smtClean="0"/>
              <a:t>This class itself </a:t>
            </a:r>
            <a:r>
              <a:rPr lang="en-US" altLang="ja-JP" dirty="0" smtClean="0">
                <a:solidFill>
                  <a:srgbClr val="FFFF00"/>
                </a:solidFill>
              </a:rPr>
              <a:t>should NOT </a:t>
            </a:r>
            <a:r>
              <a:rPr lang="en-US" altLang="ja-JP" dirty="0" smtClean="0"/>
              <a:t>generate primaries</a:t>
            </a:r>
          </a:p>
          <a:p>
            <a:pPr lvl="2"/>
            <a:r>
              <a:rPr lang="en-US" altLang="ja-JP" dirty="0" smtClean="0">
                <a:solidFill>
                  <a:srgbClr val="FFFF00"/>
                </a:solidFill>
              </a:rPr>
              <a:t>invoke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GeneratePrimaryVertex</a:t>
            </a:r>
            <a:r>
              <a:rPr lang="en-US" altLang="ja-JP" dirty="0" smtClean="0"/>
              <a:t>() method of primary generator(s) to make</a:t>
            </a:r>
            <a:r>
              <a:rPr lang="ja-JP" altLang="en-US" dirty="0" smtClean="0"/>
              <a:t> </a:t>
            </a:r>
            <a:r>
              <a:rPr lang="en-US" altLang="ja-JP" dirty="0" smtClean="0"/>
              <a:t>primaries.</a:t>
            </a:r>
          </a:p>
          <a:p>
            <a:r>
              <a:rPr lang="en-US" altLang="ja-JP" dirty="0" smtClean="0"/>
              <a:t>Constructor</a:t>
            </a:r>
            <a:r>
              <a:rPr lang="ja-JP" altLang="en-US" dirty="0" smtClean="0"/>
              <a:t> </a:t>
            </a:r>
            <a:r>
              <a:rPr lang="en-US" altLang="ja-JP" dirty="0" smtClean="0"/>
              <a:t>of </a:t>
            </a:r>
            <a:r>
              <a:rPr lang="en-US" sz="3200" dirty="0" smtClean="0"/>
              <a:t>G4VPrimaryGeneratorAction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Instantiate primary generator(s))</a:t>
            </a:r>
          </a:p>
          <a:p>
            <a:pPr lvl="1"/>
            <a:r>
              <a:rPr lang="en-US" altLang="ja-JP" dirty="0" smtClean="0"/>
              <a:t>Set default values to it(them)</a:t>
            </a:r>
          </a:p>
          <a:p>
            <a:r>
              <a:rPr lang="en-US" altLang="ja-JP" dirty="0" err="1" smtClean="0">
                <a:solidFill>
                  <a:srgbClr val="FFFF00"/>
                </a:solidFill>
              </a:rPr>
              <a:t>GeneratePrimaries</a:t>
            </a:r>
            <a:r>
              <a:rPr lang="en-US" altLang="ja-JP" dirty="0" smtClean="0">
                <a:solidFill>
                  <a:srgbClr val="FFFF00"/>
                </a:solidFill>
              </a:rPr>
              <a:t>() </a:t>
            </a:r>
            <a:r>
              <a:rPr lang="en-US" altLang="ja-JP" dirty="0" smtClean="0"/>
              <a:t>method</a:t>
            </a:r>
          </a:p>
          <a:p>
            <a:pPr lvl="1"/>
            <a:r>
              <a:rPr lang="en-US" altLang="ja-JP" dirty="0" smtClean="0"/>
              <a:t>Randomize particle-by-particle value(s)</a:t>
            </a:r>
          </a:p>
          <a:p>
            <a:pPr lvl="1"/>
            <a:r>
              <a:rPr lang="en-US" altLang="ja-JP" dirty="0" smtClean="0"/>
              <a:t>Set these values to primary generator(s)</a:t>
            </a:r>
          </a:p>
          <a:p>
            <a:pPr lvl="2"/>
            <a:r>
              <a:rPr lang="en-US" altLang="ja-JP" dirty="0" smtClean="0"/>
              <a:t>Never use hard-coded UI commands</a:t>
            </a:r>
          </a:p>
          <a:p>
            <a:pPr lvl="1"/>
            <a:r>
              <a:rPr lang="en-US" altLang="ja-JP" dirty="0" smtClean="0"/>
              <a:t>Invoke </a:t>
            </a:r>
            <a:r>
              <a:rPr lang="en-US" altLang="ja-JP" dirty="0" err="1" smtClean="0">
                <a:solidFill>
                  <a:srgbClr val="FFFF00"/>
                </a:solidFill>
              </a:rPr>
              <a:t>GeneratePrimaryVertex</a:t>
            </a:r>
            <a:r>
              <a:rPr lang="en-US" altLang="ja-JP" dirty="0" smtClean="0">
                <a:solidFill>
                  <a:srgbClr val="FFFF00"/>
                </a:solidFill>
              </a:rPr>
              <a:t>() </a:t>
            </a:r>
            <a:r>
              <a:rPr lang="en-US" altLang="ja-JP" dirty="0" smtClean="0"/>
              <a:t>method of primary generator(s)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I. G4VPrimaryGeneratorAction class</a:t>
            </a:r>
            <a:br>
              <a:rPr lang="en-US" sz="3600" dirty="0" smtClean="0"/>
            </a:br>
            <a:r>
              <a:rPr lang="en-US" sz="3600" dirty="0" smtClean="0"/>
              <a:t>1. </a:t>
            </a:r>
            <a:r>
              <a:rPr lang="en-US" altLang="ja-JP" sz="3600" dirty="0" smtClean="0"/>
              <a:t>Primary vertices and particles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04351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Primary vertices and primary particles are stored in G4Event in advance to processing an event.</a:t>
            </a:r>
          </a:p>
          <a:p>
            <a:pPr lvl="1"/>
            <a:r>
              <a:rPr lang="en-US" altLang="ja-JP" dirty="0" smtClean="0">
                <a:solidFill>
                  <a:srgbClr val="FFFF00"/>
                </a:solidFill>
              </a:rPr>
              <a:t>G4PrimaryVertex</a:t>
            </a:r>
            <a:r>
              <a:rPr lang="en-US" altLang="ja-JP" dirty="0" smtClean="0"/>
              <a:t> and </a:t>
            </a:r>
            <a:r>
              <a:rPr lang="en-US" altLang="ja-JP" dirty="0" smtClean="0">
                <a:solidFill>
                  <a:srgbClr val="FFFF00"/>
                </a:solidFill>
              </a:rPr>
              <a:t>G4PrimaryParticle</a:t>
            </a:r>
            <a:r>
              <a:rPr lang="en-US" altLang="ja-JP" dirty="0" smtClean="0"/>
              <a:t> classes</a:t>
            </a:r>
          </a:p>
          <a:p>
            <a:pPr lvl="2"/>
            <a:r>
              <a:rPr lang="en-US" altLang="ja-JP" dirty="0" smtClean="0"/>
              <a:t>These classes don’t have any dependency to G4ParticleDefinition nor G4Track.</a:t>
            </a:r>
          </a:p>
          <a:p>
            <a:pPr lvl="1"/>
            <a:r>
              <a:rPr lang="en-US" altLang="ja-JP" dirty="0" smtClean="0"/>
              <a:t>Capability of bookkeeping decay chains</a:t>
            </a:r>
          </a:p>
          <a:p>
            <a:pPr lvl="2"/>
            <a:r>
              <a:rPr lang="en-US" altLang="ja-JP" dirty="0" smtClean="0"/>
              <a:t>Primary particles </a:t>
            </a:r>
            <a:r>
              <a:rPr lang="en-US" altLang="ja-JP" dirty="0" smtClean="0">
                <a:solidFill>
                  <a:srgbClr val="FFFF00"/>
                </a:solidFill>
              </a:rPr>
              <a:t>may not </a:t>
            </a:r>
            <a:r>
              <a:rPr lang="en-US" altLang="ja-JP" dirty="0" smtClean="0"/>
              <a:t>necessarily be particles which can be tracked by Geant4.</a:t>
            </a:r>
          </a:p>
          <a:p>
            <a:r>
              <a:rPr lang="en-US" altLang="ja-JP" dirty="0" smtClean="0"/>
              <a:t>Geant4 provides some concrete implementations of </a:t>
            </a:r>
            <a:r>
              <a:rPr lang="en-US" altLang="ja-JP" dirty="0" smtClean="0">
                <a:solidFill>
                  <a:srgbClr val="FFFF00"/>
                </a:solidFill>
              </a:rPr>
              <a:t>G4VPrimaryGenerrator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>
                <a:solidFill>
                  <a:srgbClr val="FFFF00"/>
                </a:solidFill>
              </a:rPr>
              <a:t>G4ParticleGun</a:t>
            </a:r>
          </a:p>
          <a:p>
            <a:pPr lvl="1"/>
            <a:r>
              <a:rPr lang="en-US" altLang="ja-JP" dirty="0" smtClean="0"/>
              <a:t>G4HEPEvtIInterface, G4HEPMCInterface</a:t>
            </a:r>
          </a:p>
          <a:p>
            <a:pPr lvl="1"/>
            <a:r>
              <a:rPr lang="en-US" altLang="ja-JP" dirty="0" smtClean="0"/>
              <a:t>G4GeneralParticleSource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II. Particle gun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Concrete implementations of </a:t>
            </a:r>
            <a:r>
              <a:rPr lang="en-US" altLang="ja-JP" dirty="0" smtClean="0">
                <a:solidFill>
                  <a:srgbClr val="FFFF00"/>
                </a:solidFill>
              </a:rPr>
              <a:t>G4VPrimaryGenerator</a:t>
            </a:r>
          </a:p>
          <a:p>
            <a:pPr lvl="1"/>
            <a:r>
              <a:rPr lang="en-US" altLang="ja-JP" dirty="0" smtClean="0"/>
              <a:t>A good example for experiment-specific primary generator implementation</a:t>
            </a:r>
          </a:p>
          <a:p>
            <a:r>
              <a:rPr lang="en-US" altLang="ja-JP" dirty="0" smtClean="0"/>
              <a:t>It shoots one primary particle</a:t>
            </a:r>
          </a:p>
          <a:p>
            <a:pPr lvl="1"/>
            <a:r>
              <a:rPr lang="en-US" altLang="ja-JP" dirty="0" smtClean="0"/>
              <a:t>a certain energy from a certain point at a certain time to a certain direction.</a:t>
            </a:r>
          </a:p>
          <a:p>
            <a:pPr lvl="1"/>
            <a:r>
              <a:rPr lang="en-US" altLang="ja-JP" dirty="0" smtClean="0"/>
              <a:t>Various set methods are available</a:t>
            </a:r>
          </a:p>
          <a:p>
            <a:pPr lvl="1"/>
            <a:r>
              <a:rPr lang="en-US" altLang="ja-JP" dirty="0" smtClean="0"/>
              <a:t>Intercoms commands are also available for setting initial values</a:t>
            </a:r>
          </a:p>
          <a:p>
            <a:r>
              <a:rPr lang="en-US" altLang="ja-JP" dirty="0" smtClean="0"/>
              <a:t>One of most frequently asked questions is :</a:t>
            </a:r>
          </a:p>
          <a:p>
            <a:pPr lvl="1"/>
            <a:r>
              <a:rPr lang="fr-FR" altLang="ja-JP" dirty="0" smtClean="0"/>
              <a:t>I want “particle shotgun”, “particle machinegun”, etc.</a:t>
            </a:r>
          </a:p>
          <a:p>
            <a:r>
              <a:rPr lang="en-US" altLang="ja-JP" dirty="0" smtClean="0"/>
              <a:t>Instead of implementing such a fancy weapon, in your implementation of </a:t>
            </a:r>
            <a:r>
              <a:rPr lang="en-US" altLang="ja-JP" dirty="0" err="1" smtClean="0">
                <a:solidFill>
                  <a:srgbClr val="FFFF00"/>
                </a:solidFill>
              </a:rPr>
              <a:t>UserPrimaryGeneratorAction</a:t>
            </a:r>
            <a:r>
              <a:rPr lang="en-US" altLang="ja-JP" dirty="0" smtClean="0"/>
              <a:t>, you can</a:t>
            </a:r>
          </a:p>
          <a:p>
            <a:pPr lvl="1"/>
            <a:r>
              <a:rPr lang="en-US" altLang="ja-JP" dirty="0" smtClean="0">
                <a:solidFill>
                  <a:srgbClr val="FFFF00"/>
                </a:solidFill>
              </a:rPr>
              <a:t>Shoot random numbers </a:t>
            </a:r>
            <a:r>
              <a:rPr lang="en-US" altLang="ja-JP" dirty="0" smtClean="0"/>
              <a:t>in arbitrary distribution</a:t>
            </a:r>
          </a:p>
          <a:p>
            <a:pPr lvl="1"/>
            <a:r>
              <a:rPr lang="en-US" altLang="ja-JP" dirty="0" smtClean="0"/>
              <a:t>Use </a:t>
            </a:r>
            <a:r>
              <a:rPr lang="en-US" altLang="ja-JP" dirty="0" smtClean="0">
                <a:solidFill>
                  <a:srgbClr val="FFFF00"/>
                </a:solidFill>
              </a:rPr>
              <a:t>set methods of G4PartticleGun</a:t>
            </a:r>
          </a:p>
          <a:p>
            <a:pPr lvl="1"/>
            <a:r>
              <a:rPr lang="en-US" altLang="ja-JP" dirty="0" smtClean="0"/>
              <a:t>Use G4PartticleGun as many times as you want</a:t>
            </a:r>
          </a:p>
          <a:p>
            <a:pPr lvl="1"/>
            <a:r>
              <a:rPr lang="en-US" altLang="ja-JP" dirty="0" smtClean="0"/>
              <a:t>Use any other primary generators as many times as you want to make overlapping events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500034" y="4000504"/>
            <a:ext cx="8072494" cy="17859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III. </a:t>
            </a:r>
            <a:r>
              <a:rPr lang="en-US" altLang="ja-JP" dirty="0" err="1" smtClean="0"/>
              <a:t>GenerralParticleSource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1600200"/>
            <a:ext cx="885828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A concrete implementation of G4VPrimaryGenerrator</a:t>
            </a:r>
          </a:p>
          <a:p>
            <a:r>
              <a:rPr lang="en-US" altLang="ja-JP" dirty="0" smtClean="0"/>
              <a:t>Suitable especially to space applications</a:t>
            </a:r>
          </a:p>
          <a:p>
            <a:r>
              <a:rPr lang="en-US" dirty="0" smtClean="0"/>
              <a:t>Specifically, it allows the specifications of the spectral, spatial and angular distribution of the primary source particles.</a:t>
            </a:r>
          </a:p>
          <a:p>
            <a:r>
              <a:rPr lang="en-US" altLang="ja-JP" dirty="0" smtClean="0"/>
              <a:t>Implementation</a:t>
            </a:r>
          </a:p>
          <a:p>
            <a:endParaRPr lang="en-US" altLang="ja-JP" dirty="0" smtClean="0"/>
          </a:p>
          <a:p>
            <a:pPr lvl="1">
              <a:buNone/>
            </a:pPr>
            <a:r>
              <a:rPr lang="en-US" altLang="ja-JP" sz="2100" b="1" dirty="0" err="1" smtClean="0"/>
              <a:t>MyPrimaryGeneratorAction</a:t>
            </a:r>
            <a:r>
              <a:rPr lang="en-US" altLang="ja-JP" sz="2100" b="1" dirty="0" smtClean="0"/>
              <a:t>::</a:t>
            </a:r>
            <a:r>
              <a:rPr lang="en-US" altLang="ja-JP" sz="2100" b="1" dirty="0" err="1" smtClean="0"/>
              <a:t>MyPrimaryGeneratorAction</a:t>
            </a:r>
            <a:r>
              <a:rPr lang="en-US" altLang="ja-JP" sz="2100" b="1" dirty="0" smtClean="0"/>
              <a:t>()</a:t>
            </a:r>
          </a:p>
          <a:p>
            <a:pPr lvl="1">
              <a:buNone/>
            </a:pPr>
            <a:r>
              <a:rPr lang="en-US" altLang="ja-JP" sz="2100" b="1" dirty="0" smtClean="0"/>
              <a:t>{ </a:t>
            </a:r>
            <a:r>
              <a:rPr lang="en-US" altLang="ja-JP" sz="2100" b="1" dirty="0" smtClean="0">
                <a:solidFill>
                  <a:srgbClr val="FFFF00"/>
                </a:solidFill>
              </a:rPr>
              <a:t>generator = new G4GeneralParticleSource; </a:t>
            </a:r>
            <a:r>
              <a:rPr lang="en-US" altLang="ja-JP" sz="2100" b="1" dirty="0" smtClean="0"/>
              <a:t>}</a:t>
            </a:r>
          </a:p>
          <a:p>
            <a:pPr lvl="1">
              <a:buNone/>
            </a:pPr>
            <a:r>
              <a:rPr lang="en-US" altLang="ja-JP" sz="2100" b="1" dirty="0" smtClean="0"/>
              <a:t>void </a:t>
            </a:r>
            <a:r>
              <a:rPr lang="en-US" altLang="ja-JP" sz="2100" b="1" dirty="0" err="1" smtClean="0"/>
              <a:t>MyPrimaryGeneratorAction</a:t>
            </a:r>
            <a:r>
              <a:rPr lang="en-US" altLang="ja-JP" sz="2100" b="1" dirty="0" smtClean="0"/>
              <a:t>::</a:t>
            </a:r>
          </a:p>
          <a:p>
            <a:pPr lvl="1">
              <a:buNone/>
            </a:pPr>
            <a:r>
              <a:rPr lang="en-US" altLang="ja-JP" sz="2100" b="1" dirty="0" smtClean="0"/>
              <a:t>			</a:t>
            </a:r>
            <a:r>
              <a:rPr lang="en-US" altLang="ja-JP" sz="2100" b="1" dirty="0" err="1" smtClean="0"/>
              <a:t>GeneratePrimaries</a:t>
            </a:r>
            <a:r>
              <a:rPr lang="en-US" altLang="ja-JP" sz="2100" b="1" dirty="0" smtClean="0"/>
              <a:t>(G4Event* </a:t>
            </a:r>
            <a:r>
              <a:rPr lang="en-US" altLang="ja-JP" sz="2100" b="1" dirty="0" err="1" smtClean="0"/>
              <a:t>anEvent</a:t>
            </a:r>
            <a:r>
              <a:rPr lang="en-US" altLang="ja-JP" sz="2100" b="1" dirty="0" smtClean="0"/>
              <a:t>)</a:t>
            </a:r>
          </a:p>
          <a:p>
            <a:pPr lvl="1">
              <a:buNone/>
            </a:pPr>
            <a:r>
              <a:rPr lang="en-US" altLang="ja-JP" sz="2100" b="1" dirty="0" smtClean="0"/>
              <a:t>{ </a:t>
            </a:r>
            <a:r>
              <a:rPr lang="en-US" altLang="ja-JP" sz="2100" b="1" dirty="0" smtClean="0">
                <a:solidFill>
                  <a:srgbClr val="FFFF00"/>
                </a:solidFill>
              </a:rPr>
              <a:t>generator-&gt;</a:t>
            </a:r>
            <a:r>
              <a:rPr lang="en-US" altLang="ja-JP" sz="2100" b="1" dirty="0" err="1" smtClean="0">
                <a:solidFill>
                  <a:srgbClr val="FFFF00"/>
                </a:solidFill>
              </a:rPr>
              <a:t>GeneratePrimaryVertex</a:t>
            </a:r>
            <a:r>
              <a:rPr lang="en-US" altLang="ja-JP" sz="2100" b="1" dirty="0" smtClean="0">
                <a:solidFill>
                  <a:srgbClr val="FFFF00"/>
                </a:solidFill>
              </a:rPr>
              <a:t>(</a:t>
            </a:r>
            <a:r>
              <a:rPr lang="en-US" altLang="ja-JP" sz="2100" b="1" dirty="0" err="1" smtClean="0">
                <a:solidFill>
                  <a:srgbClr val="FFFF00"/>
                </a:solidFill>
              </a:rPr>
              <a:t>anEvent</a:t>
            </a:r>
            <a:r>
              <a:rPr lang="en-US" altLang="ja-JP" sz="2100" b="1" dirty="0" smtClean="0">
                <a:solidFill>
                  <a:srgbClr val="FFFF00"/>
                </a:solidFill>
              </a:rPr>
              <a:t>)</a:t>
            </a:r>
            <a:r>
              <a:rPr lang="en-US" altLang="ja-JP" sz="2100" b="1" dirty="0" smtClean="0"/>
              <a:t>; }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Detailed description</a:t>
            </a:r>
          </a:p>
          <a:p>
            <a:pPr lvl="1"/>
            <a:r>
              <a:rPr lang="en-US" altLang="ja-JP" dirty="0" smtClean="0"/>
              <a:t>http://reat.space.qinetiq.com/gps/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57158" y="1428736"/>
            <a:ext cx="8429684" cy="47863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IV. Using Particle gun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en-US" altLang="ja-JP" dirty="0" smtClean="0"/>
              <a:t>1. </a:t>
            </a:r>
            <a:r>
              <a:rPr lang="en-US" altLang="ja-JP" dirty="0" err="1" smtClean="0"/>
              <a:t>PrimaryGeneratorActtion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504351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class G4ParticleGun;</a:t>
            </a:r>
          </a:p>
          <a:p>
            <a:pPr>
              <a:buNone/>
            </a:pPr>
            <a:r>
              <a:rPr lang="en-US" altLang="ja-JP" dirty="0" smtClean="0"/>
              <a:t>class G4Event;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class </a:t>
            </a:r>
            <a:r>
              <a:rPr lang="en-US" altLang="ja-JP" dirty="0" err="1" smtClean="0">
                <a:solidFill>
                  <a:srgbClr val="FFFF00"/>
                </a:solidFill>
              </a:rPr>
              <a:t>MyPrimaryGeneratorAction</a:t>
            </a:r>
            <a:r>
              <a:rPr lang="en-US" altLang="ja-JP" dirty="0" smtClean="0">
                <a:solidFill>
                  <a:srgbClr val="FFFF00"/>
                </a:solidFill>
              </a:rPr>
              <a:t> : public G4VUserPrimaryGeneratorAction</a:t>
            </a:r>
          </a:p>
          <a:p>
            <a:pPr>
              <a:buNone/>
            </a:pPr>
            <a:r>
              <a:rPr lang="en-US" altLang="ja-JP" dirty="0" smtClean="0"/>
              <a:t>{</a:t>
            </a:r>
          </a:p>
          <a:p>
            <a:pPr>
              <a:buNone/>
            </a:pPr>
            <a:r>
              <a:rPr lang="en-US" altLang="ja-JP" dirty="0" smtClean="0"/>
              <a:t>public:</a:t>
            </a:r>
          </a:p>
          <a:p>
            <a:pPr>
              <a:buNone/>
            </a:pPr>
            <a:r>
              <a:rPr lang="en-US" altLang="ja-JP" dirty="0" smtClean="0"/>
              <a:t>    </a:t>
            </a:r>
            <a:r>
              <a:rPr lang="en-US" altLang="ja-JP" dirty="0" err="1" smtClean="0"/>
              <a:t>MyPrimaryGeneratorAction</a:t>
            </a:r>
            <a:r>
              <a:rPr lang="en-US" altLang="ja-JP" dirty="0" smtClean="0"/>
              <a:t>();</a:t>
            </a:r>
          </a:p>
          <a:p>
            <a:pPr>
              <a:buNone/>
            </a:pPr>
            <a:r>
              <a:rPr lang="en-US" altLang="ja-JP" dirty="0" smtClean="0"/>
              <a:t>   ~</a:t>
            </a:r>
            <a:r>
              <a:rPr lang="en-US" altLang="ja-JP" dirty="0" err="1" smtClean="0"/>
              <a:t>MyPrimaryGeneratorAction</a:t>
            </a:r>
            <a:r>
              <a:rPr lang="en-US" altLang="ja-JP" dirty="0" smtClean="0"/>
              <a:t>();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public:</a:t>
            </a:r>
          </a:p>
          <a:p>
            <a:pPr>
              <a:buNone/>
            </a:pPr>
            <a:r>
              <a:rPr lang="en-US" altLang="ja-JP" dirty="0" smtClean="0"/>
              <a:t>    void </a:t>
            </a:r>
            <a:r>
              <a:rPr lang="en-US" altLang="ja-JP" dirty="0" err="1" smtClean="0">
                <a:solidFill>
                  <a:srgbClr val="FFFF00"/>
                </a:solidFill>
              </a:rPr>
              <a:t>GeneratePrimaries</a:t>
            </a:r>
            <a:r>
              <a:rPr lang="en-US" altLang="ja-JP" dirty="0" smtClean="0">
                <a:solidFill>
                  <a:srgbClr val="FFFF00"/>
                </a:solidFill>
              </a:rPr>
              <a:t>(G4Event*);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private:</a:t>
            </a:r>
          </a:p>
          <a:p>
            <a:pPr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    G4ParticleGun* </a:t>
            </a:r>
            <a:r>
              <a:rPr lang="en-US" altLang="ja-JP" dirty="0" err="1" smtClean="0">
                <a:solidFill>
                  <a:srgbClr val="FFFF00"/>
                </a:solidFill>
              </a:rPr>
              <a:t>particleGun</a:t>
            </a:r>
            <a:r>
              <a:rPr lang="en-US" altLang="ja-JP" dirty="0" smtClean="0">
                <a:solidFill>
                  <a:srgbClr val="FFFF00"/>
                </a:solidFill>
              </a:rPr>
              <a:t>;</a:t>
            </a:r>
          </a:p>
          <a:p>
            <a:pPr>
              <a:buNone/>
            </a:pPr>
            <a:r>
              <a:rPr lang="en-US" altLang="ja-JP" dirty="0" smtClean="0"/>
              <a:t>};</a:t>
            </a:r>
          </a:p>
        </p:txBody>
      </p:sp>
      <p:sp>
        <p:nvSpPr>
          <p:cNvPr id="6" name="角丸四角形吹き出し 5"/>
          <p:cNvSpPr/>
          <p:nvPr/>
        </p:nvSpPr>
        <p:spPr>
          <a:xfrm>
            <a:off x="4357686" y="3000372"/>
            <a:ext cx="4286280" cy="714380"/>
          </a:xfrm>
          <a:prstGeom prst="wedgeRoundRectCallout">
            <a:avLst>
              <a:gd name="adj1" fmla="val -49866"/>
              <a:gd name="adj2" fmla="val -80596"/>
              <a:gd name="adj3" fmla="val 16667"/>
            </a:avLst>
          </a:prstGeom>
          <a:solidFill>
            <a:schemeClr val="tx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Inherit G4VUserPrimaryGeneratorAction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4643438" y="3929066"/>
            <a:ext cx="3929122" cy="428628"/>
          </a:xfrm>
          <a:prstGeom prst="wedgeRoundRectCallout">
            <a:avLst>
              <a:gd name="adj1" fmla="val -48155"/>
              <a:gd name="adj2" fmla="val 111074"/>
              <a:gd name="adj3" fmla="val 16667"/>
            </a:avLst>
          </a:prstGeom>
          <a:solidFill>
            <a:schemeClr val="tx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User have to define this method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5072066" y="5000636"/>
            <a:ext cx="2857520" cy="714380"/>
          </a:xfrm>
          <a:prstGeom prst="wedgeRoundRectCallout">
            <a:avLst>
              <a:gd name="adj1" fmla="val -89293"/>
              <a:gd name="adj2" fmla="val 20053"/>
              <a:gd name="adj3" fmla="val 16667"/>
            </a:avLst>
          </a:prstGeom>
          <a:solidFill>
            <a:schemeClr val="tx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Use G4ParticleGun as primary generator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357158" y="1357298"/>
            <a:ext cx="8429684" cy="53578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IV. Using Particle gun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en-US" altLang="ja-JP" sz="4000" dirty="0" smtClean="0"/>
              <a:t>1. </a:t>
            </a:r>
            <a:r>
              <a:rPr lang="en-US" altLang="ja-JP" sz="4000" dirty="0" err="1" smtClean="0"/>
              <a:t>PrimaryGeneratorActtion</a:t>
            </a:r>
            <a:r>
              <a:rPr lang="en-US" altLang="ja-JP" sz="4000" dirty="0" smtClean="0"/>
              <a:t> </a:t>
            </a:r>
            <a:r>
              <a:rPr lang="en-US" altLang="ja-JP" sz="4000" i="1" dirty="0" smtClean="0"/>
              <a:t>contd</a:t>
            </a:r>
            <a:r>
              <a:rPr lang="en-US" altLang="ja-JP" sz="4000" dirty="0" smtClean="0"/>
              <a:t>.</a:t>
            </a:r>
            <a:endParaRPr kumimoji="1" lang="ja-JP" altLang="en-US" sz="4000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504351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ja-JP" dirty="0" err="1" smtClean="0"/>
              <a:t>MyPrimaryGeneratorAction</a:t>
            </a:r>
            <a:r>
              <a:rPr lang="en-US" altLang="ja-JP" dirty="0" smtClean="0"/>
              <a:t>::</a:t>
            </a:r>
            <a:r>
              <a:rPr lang="en-US" altLang="ja-JP" dirty="0" err="1" smtClean="0"/>
              <a:t>MyPrimaryGeneratorAction</a:t>
            </a:r>
            <a:r>
              <a:rPr lang="en-US" altLang="ja-JP" dirty="0" smtClean="0"/>
              <a:t>()</a:t>
            </a:r>
          </a:p>
          <a:p>
            <a:pPr>
              <a:buNone/>
            </a:pPr>
            <a:r>
              <a:rPr lang="en-US" altLang="ja-JP" dirty="0" smtClean="0"/>
              <a:t>{</a:t>
            </a:r>
          </a:p>
          <a:p>
            <a:pPr>
              <a:buNone/>
            </a:pPr>
            <a:r>
              <a:rPr lang="en-US" altLang="ja-JP" dirty="0" smtClean="0"/>
              <a:t>    G4int </a:t>
            </a:r>
            <a:r>
              <a:rPr lang="en-US" altLang="ja-JP" dirty="0" err="1" smtClean="0"/>
              <a:t>n_particle</a:t>
            </a:r>
            <a:r>
              <a:rPr lang="en-US" altLang="ja-JP" dirty="0" smtClean="0"/>
              <a:t> = 1;</a:t>
            </a:r>
          </a:p>
          <a:p>
            <a:pPr>
              <a:buNone/>
            </a:pPr>
            <a:r>
              <a:rPr lang="en-US" altLang="ja-JP" dirty="0" smtClean="0">
                <a:solidFill>
                  <a:srgbClr val="FFFF00"/>
                </a:solidFill>
              </a:rPr>
              <a:t>    </a:t>
            </a:r>
            <a:r>
              <a:rPr lang="en-US" altLang="ja-JP" dirty="0" err="1" smtClean="0">
                <a:solidFill>
                  <a:srgbClr val="FFFF00"/>
                </a:solidFill>
              </a:rPr>
              <a:t>particleGun</a:t>
            </a:r>
            <a:r>
              <a:rPr lang="en-US" altLang="ja-JP" dirty="0" smtClean="0">
                <a:solidFill>
                  <a:srgbClr val="FFFF00"/>
                </a:solidFill>
              </a:rPr>
              <a:t> = new G4ParticleGun(</a:t>
            </a:r>
            <a:r>
              <a:rPr lang="en-US" altLang="ja-JP" dirty="0" err="1" smtClean="0">
                <a:solidFill>
                  <a:srgbClr val="FFFF00"/>
                </a:solidFill>
              </a:rPr>
              <a:t>n_particle</a:t>
            </a:r>
            <a:r>
              <a:rPr lang="en-US" altLang="ja-JP" dirty="0" smtClean="0">
                <a:solidFill>
                  <a:srgbClr val="FFFF00"/>
                </a:solidFill>
              </a:rPr>
              <a:t>);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    </a:t>
            </a:r>
            <a:r>
              <a:rPr lang="en-US" altLang="ja-JP" dirty="0" smtClean="0"/>
              <a:t>G4ParticleTable* </a:t>
            </a:r>
            <a:r>
              <a:rPr lang="en-US" altLang="ja-JP" dirty="0" err="1" smtClean="0"/>
              <a:t>particleTable</a:t>
            </a:r>
            <a:r>
              <a:rPr lang="en-US" altLang="ja-JP" dirty="0" smtClean="0"/>
              <a:t> = G4ParticleTable::</a:t>
            </a:r>
            <a:r>
              <a:rPr lang="en-US" altLang="ja-JP" dirty="0" err="1" smtClean="0"/>
              <a:t>GetParticleTable</a:t>
            </a:r>
            <a:r>
              <a:rPr lang="en-US" altLang="ja-JP" dirty="0" smtClean="0"/>
              <a:t>();</a:t>
            </a:r>
          </a:p>
          <a:p>
            <a:pPr>
              <a:buNone/>
            </a:pPr>
            <a:r>
              <a:rPr lang="en-US" altLang="ja-JP" dirty="0" smtClean="0"/>
              <a:t>    G4String </a:t>
            </a:r>
            <a:r>
              <a:rPr lang="en-US" altLang="ja-JP" dirty="0" err="1" smtClean="0"/>
              <a:t>pname</a:t>
            </a:r>
            <a:r>
              <a:rPr lang="en-US" altLang="ja-JP" dirty="0" smtClean="0"/>
              <a:t> = "proton";</a:t>
            </a:r>
          </a:p>
          <a:p>
            <a:pPr>
              <a:buNone/>
            </a:pPr>
            <a:r>
              <a:rPr lang="en-US" altLang="ja-JP" dirty="0" smtClean="0"/>
              <a:t>    G4ParticleDefinition* particle = </a:t>
            </a:r>
            <a:r>
              <a:rPr lang="en-US" altLang="ja-JP" dirty="0" err="1" smtClean="0"/>
              <a:t>particleTable</a:t>
            </a:r>
            <a:r>
              <a:rPr lang="en-US" altLang="ja-JP" dirty="0" smtClean="0"/>
              <a:t>-&gt;</a:t>
            </a:r>
            <a:r>
              <a:rPr lang="en-US" altLang="ja-JP" dirty="0" err="1" smtClean="0"/>
              <a:t>FindParticle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pname</a:t>
            </a:r>
            <a:r>
              <a:rPr lang="en-US" altLang="ja-JP" dirty="0" smtClean="0"/>
              <a:t>);</a:t>
            </a:r>
          </a:p>
          <a:p>
            <a:pPr>
              <a:buNone/>
            </a:pPr>
            <a:r>
              <a:rPr lang="en-US" altLang="ja-JP" dirty="0" smtClean="0"/>
              <a:t>    </a:t>
            </a:r>
          </a:p>
          <a:p>
            <a:pPr>
              <a:buNone/>
            </a:pPr>
            <a:r>
              <a:rPr lang="en-US" altLang="ja-JP" dirty="0" smtClean="0"/>
              <a:t>    </a:t>
            </a:r>
            <a:r>
              <a:rPr lang="en-US" altLang="ja-JP" dirty="0" err="1" smtClean="0"/>
              <a:t>particleGun</a:t>
            </a:r>
            <a:r>
              <a:rPr lang="en-US" altLang="ja-JP" dirty="0" smtClean="0"/>
              <a:t>-&gt;</a:t>
            </a:r>
            <a:r>
              <a:rPr lang="en-US" altLang="ja-JP" dirty="0" err="1" smtClean="0"/>
              <a:t>SetParticleDefinition</a:t>
            </a:r>
            <a:r>
              <a:rPr lang="en-US" altLang="ja-JP" dirty="0" smtClean="0"/>
              <a:t>(particle);</a:t>
            </a:r>
          </a:p>
          <a:p>
            <a:pPr>
              <a:buNone/>
            </a:pPr>
            <a:r>
              <a:rPr lang="en-US" altLang="ja-JP" dirty="0" smtClean="0"/>
              <a:t>    </a:t>
            </a:r>
            <a:r>
              <a:rPr lang="en-US" altLang="ja-JP" dirty="0" err="1" smtClean="0"/>
              <a:t>particleGun</a:t>
            </a:r>
            <a:r>
              <a:rPr lang="en-US" altLang="ja-JP" dirty="0" smtClean="0"/>
              <a:t>-&gt;</a:t>
            </a:r>
            <a:r>
              <a:rPr lang="en-US" altLang="ja-JP" dirty="0" err="1" smtClean="0"/>
              <a:t>SetParticleMomentumDirection</a:t>
            </a:r>
            <a:r>
              <a:rPr lang="en-US" altLang="ja-JP" dirty="0" smtClean="0"/>
              <a:t>(G4ThreeVector(0., 0., -1.));</a:t>
            </a:r>
          </a:p>
          <a:p>
            <a:pPr>
              <a:buNone/>
            </a:pPr>
            <a:r>
              <a:rPr lang="en-US" altLang="ja-JP" dirty="0" smtClean="0"/>
              <a:t>    </a:t>
            </a:r>
            <a:r>
              <a:rPr lang="en-US" altLang="ja-JP" dirty="0" err="1" smtClean="0"/>
              <a:t>particleGun</a:t>
            </a:r>
            <a:r>
              <a:rPr lang="en-US" altLang="ja-JP" dirty="0" smtClean="0"/>
              <a:t>-&gt;</a:t>
            </a:r>
            <a:r>
              <a:rPr lang="en-US" altLang="ja-JP" dirty="0" err="1" smtClean="0"/>
              <a:t>SetParticleEnergy</a:t>
            </a:r>
            <a:r>
              <a:rPr lang="en-US" altLang="ja-JP" dirty="0" smtClean="0"/>
              <a:t>(150.0*</a:t>
            </a:r>
            <a:r>
              <a:rPr lang="en-US" altLang="ja-JP" dirty="0" err="1" smtClean="0"/>
              <a:t>MeV</a:t>
            </a:r>
            <a:r>
              <a:rPr lang="en-US" altLang="ja-JP" dirty="0" smtClean="0"/>
              <a:t>);</a:t>
            </a:r>
          </a:p>
          <a:p>
            <a:pPr>
              <a:buNone/>
            </a:pPr>
            <a:r>
              <a:rPr lang="en-US" altLang="ja-JP" dirty="0" smtClean="0"/>
              <a:t>    G4double position = 0.0*m;</a:t>
            </a:r>
          </a:p>
          <a:p>
            <a:pPr>
              <a:buNone/>
            </a:pPr>
            <a:r>
              <a:rPr lang="en-US" altLang="ja-JP" dirty="0" smtClean="0"/>
              <a:t>    </a:t>
            </a:r>
            <a:r>
              <a:rPr lang="en-US" altLang="ja-JP" dirty="0" err="1" smtClean="0"/>
              <a:t>particleGun</a:t>
            </a:r>
            <a:r>
              <a:rPr lang="en-US" altLang="ja-JP" dirty="0" smtClean="0"/>
              <a:t>-&gt;</a:t>
            </a:r>
            <a:r>
              <a:rPr lang="en-US" altLang="ja-JP" dirty="0" err="1" smtClean="0"/>
              <a:t>SetParticlePosition</a:t>
            </a:r>
            <a:r>
              <a:rPr lang="en-US" altLang="ja-JP" dirty="0" smtClean="0"/>
              <a:t>(</a:t>
            </a:r>
          </a:p>
          <a:p>
            <a:pPr>
              <a:buNone/>
            </a:pPr>
            <a:r>
              <a:rPr lang="en-US" altLang="ja-JP" dirty="0" smtClean="0"/>
              <a:t>		G4ThreeVector(0.*cm, 0.*cm, position)</a:t>
            </a:r>
            <a:r>
              <a:rPr lang="ja-JP" altLang="en-US" dirty="0" smtClean="0"/>
              <a:t> </a:t>
            </a:r>
            <a:r>
              <a:rPr lang="en-US" altLang="ja-JP" dirty="0" smtClean="0"/>
              <a:t>);</a:t>
            </a:r>
          </a:p>
          <a:p>
            <a:pPr>
              <a:buNone/>
            </a:pPr>
            <a:r>
              <a:rPr lang="en-US" altLang="ja-JP" dirty="0" smtClean="0"/>
              <a:t>}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714348" y="2928934"/>
            <a:ext cx="7572428" cy="107157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714348" y="4143380"/>
            <a:ext cx="8001056" cy="1857388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形吹き出し 7"/>
          <p:cNvSpPr/>
          <p:nvPr/>
        </p:nvSpPr>
        <p:spPr>
          <a:xfrm>
            <a:off x="7072298" y="1714488"/>
            <a:ext cx="2071702" cy="969838"/>
          </a:xfrm>
          <a:prstGeom prst="wedgeEllipseCallout">
            <a:avLst>
              <a:gd name="adj1" fmla="val -41204"/>
              <a:gd name="adj2" fmla="val 68302"/>
            </a:avLst>
          </a:prstGeom>
          <a:solidFill>
            <a:schemeClr val="tx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bg1"/>
                </a:solidFill>
              </a:rPr>
              <a:t>Get proton definition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9" name="円形吹き出し 8"/>
          <p:cNvSpPr/>
          <p:nvPr/>
        </p:nvSpPr>
        <p:spPr>
          <a:xfrm>
            <a:off x="3714744" y="5888162"/>
            <a:ext cx="5429256" cy="969838"/>
          </a:xfrm>
          <a:prstGeom prst="wedgeEllipseCallout">
            <a:avLst>
              <a:gd name="adj1" fmla="val -42834"/>
              <a:gd name="adj2" fmla="val -27433"/>
            </a:avLst>
          </a:prstGeom>
          <a:solidFill>
            <a:schemeClr val="tx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bg1"/>
                </a:solidFill>
              </a:rPr>
              <a:t>Set default particle, its energy, direction,  and vertex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57158" y="1500174"/>
            <a:ext cx="8429684" cy="36433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IV. Using Particle gun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en-US" altLang="ja-JP" sz="4000" dirty="0" smtClean="0"/>
              <a:t>1. </a:t>
            </a:r>
            <a:r>
              <a:rPr lang="en-US" altLang="ja-JP" sz="4000" dirty="0" err="1" smtClean="0"/>
              <a:t>PrimaryGeneratorActtion</a:t>
            </a:r>
            <a:r>
              <a:rPr lang="en-US" altLang="ja-JP" sz="4000" dirty="0" smtClean="0"/>
              <a:t> </a:t>
            </a:r>
            <a:r>
              <a:rPr lang="en-US" altLang="ja-JP" sz="4000" i="1" dirty="0" smtClean="0"/>
              <a:t>contd</a:t>
            </a:r>
            <a:r>
              <a:rPr lang="en-US" altLang="ja-JP" sz="4000" dirty="0" smtClean="0"/>
              <a:t>.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2000" dirty="0" err="1" smtClean="0"/>
              <a:t>MyPrimaryGeneratorAction</a:t>
            </a:r>
            <a:r>
              <a:rPr lang="en-US" altLang="ja-JP" sz="2000" dirty="0" smtClean="0"/>
              <a:t>::~</a:t>
            </a:r>
            <a:r>
              <a:rPr lang="en-US" altLang="ja-JP" sz="2000" dirty="0" err="1" smtClean="0"/>
              <a:t>MyPrimaryGeneratorAction</a:t>
            </a:r>
            <a:r>
              <a:rPr lang="en-US" altLang="ja-JP" sz="2000" dirty="0" smtClean="0"/>
              <a:t>()</a:t>
            </a:r>
          </a:p>
          <a:p>
            <a:pPr>
              <a:buNone/>
            </a:pPr>
            <a:r>
              <a:rPr lang="en-US" altLang="ja-JP" sz="2000" dirty="0" smtClean="0"/>
              <a:t>{</a:t>
            </a:r>
          </a:p>
          <a:p>
            <a:pPr>
              <a:buNone/>
            </a:pPr>
            <a:r>
              <a:rPr lang="en-US" altLang="ja-JP" sz="2000" dirty="0" smtClean="0"/>
              <a:t>    delete </a:t>
            </a:r>
            <a:r>
              <a:rPr lang="en-US" altLang="ja-JP" sz="2000" dirty="0" err="1" smtClean="0"/>
              <a:t>particleGun</a:t>
            </a:r>
            <a:r>
              <a:rPr lang="en-US" altLang="ja-JP" sz="2000" dirty="0" smtClean="0"/>
              <a:t>;</a:t>
            </a:r>
          </a:p>
          <a:p>
            <a:pPr>
              <a:buNone/>
            </a:pPr>
            <a:r>
              <a:rPr lang="en-US" altLang="ja-JP" sz="2000" dirty="0" smtClean="0"/>
              <a:t>}</a:t>
            </a:r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void </a:t>
            </a:r>
            <a:r>
              <a:rPr lang="en-US" altLang="ja-JP" sz="2000" dirty="0" err="1" smtClean="0"/>
              <a:t>MyPrimaryGeneratorAction</a:t>
            </a:r>
            <a:r>
              <a:rPr lang="en-US" altLang="ja-JP" sz="2000" dirty="0" smtClean="0"/>
              <a:t>::</a:t>
            </a:r>
            <a:r>
              <a:rPr lang="en-US" altLang="ja-JP" sz="2000" dirty="0" err="1" smtClean="0">
                <a:solidFill>
                  <a:srgbClr val="FFFF00"/>
                </a:solidFill>
              </a:rPr>
              <a:t>GeneratePrimaries</a:t>
            </a:r>
            <a:r>
              <a:rPr lang="en-US" altLang="ja-JP" sz="2000" dirty="0" smtClean="0"/>
              <a:t>(G4Event* </a:t>
            </a:r>
            <a:r>
              <a:rPr lang="en-US" altLang="ja-JP" sz="2000" dirty="0" err="1" smtClean="0"/>
              <a:t>anEvent</a:t>
            </a:r>
            <a:r>
              <a:rPr lang="en-US" altLang="ja-JP" sz="2000" dirty="0" smtClean="0"/>
              <a:t>)</a:t>
            </a:r>
          </a:p>
          <a:p>
            <a:pPr>
              <a:buNone/>
            </a:pPr>
            <a:r>
              <a:rPr lang="en-US" altLang="ja-JP" sz="2000" dirty="0" smtClean="0"/>
              <a:t>{</a:t>
            </a:r>
          </a:p>
          <a:p>
            <a:pPr>
              <a:buNone/>
            </a:pPr>
            <a:r>
              <a:rPr lang="en-US" altLang="ja-JP" sz="2000" dirty="0" smtClean="0">
                <a:solidFill>
                  <a:srgbClr val="FFFF00"/>
                </a:solidFill>
              </a:rPr>
              <a:t>    </a:t>
            </a:r>
            <a:r>
              <a:rPr lang="en-US" altLang="ja-JP" sz="2000" dirty="0" err="1" smtClean="0">
                <a:solidFill>
                  <a:srgbClr val="FFFF00"/>
                </a:solidFill>
              </a:rPr>
              <a:t>particleGun</a:t>
            </a:r>
            <a:r>
              <a:rPr lang="en-US" altLang="ja-JP" sz="2000" dirty="0" smtClean="0">
                <a:solidFill>
                  <a:srgbClr val="FFFF00"/>
                </a:solidFill>
              </a:rPr>
              <a:t>-&gt;</a:t>
            </a:r>
            <a:r>
              <a:rPr lang="en-US" altLang="ja-JP" sz="2000" dirty="0" err="1" smtClean="0">
                <a:solidFill>
                  <a:srgbClr val="FFFF00"/>
                </a:solidFill>
              </a:rPr>
              <a:t>GeneratePrimaryVertex</a:t>
            </a:r>
            <a:r>
              <a:rPr lang="en-US" altLang="ja-JP" sz="2000" dirty="0" smtClean="0">
                <a:solidFill>
                  <a:srgbClr val="FFFF00"/>
                </a:solidFill>
              </a:rPr>
              <a:t>(</a:t>
            </a:r>
            <a:r>
              <a:rPr lang="en-US" altLang="ja-JP" sz="2000" dirty="0" err="1" smtClean="0">
                <a:solidFill>
                  <a:srgbClr val="FFFF00"/>
                </a:solidFill>
              </a:rPr>
              <a:t>anEvent</a:t>
            </a:r>
            <a:r>
              <a:rPr lang="en-US" altLang="ja-JP" sz="2000" dirty="0" smtClean="0">
                <a:solidFill>
                  <a:srgbClr val="FFFF00"/>
                </a:solidFill>
              </a:rPr>
              <a:t>);</a:t>
            </a:r>
          </a:p>
          <a:p>
            <a:pPr>
              <a:buNone/>
            </a:pPr>
            <a:r>
              <a:rPr lang="en-US" altLang="ja-JP" sz="2000" dirty="0" smtClean="0"/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クノロジー">
  <a:themeElements>
    <a:clrScheme name="テクノロジー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テクノロジー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テクノロジー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2051</TotalTime>
  <Words>700</Words>
  <Application>Microsoft Office PowerPoint</Application>
  <PresentationFormat>画面に合わせる (4:3)</PresentationFormat>
  <Paragraphs>180</Paragraphs>
  <Slides>14</Slides>
  <Notes>12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テクノロジー</vt:lpstr>
      <vt:lpstr>Primary Particle</vt:lpstr>
      <vt:lpstr>Outline</vt:lpstr>
      <vt:lpstr>I. G4VPrimaryGeneratorAction class</vt:lpstr>
      <vt:lpstr>I. G4VPrimaryGeneratorAction class 1. Primary vertices and particles</vt:lpstr>
      <vt:lpstr>II. Particle gun</vt:lpstr>
      <vt:lpstr>III. GenerralParticleSource</vt:lpstr>
      <vt:lpstr>IV. Using Particle gun 1. PrimaryGeneratorActtion</vt:lpstr>
      <vt:lpstr>IV. Using Particle gun 1. PrimaryGeneratorActtion contd.</vt:lpstr>
      <vt:lpstr>IV. Using Particle gun 1. PrimaryGeneratorActtion contd.</vt:lpstr>
      <vt:lpstr>IV. Using Particle gun 2. Particle gun commands(1)</vt:lpstr>
      <vt:lpstr>IV. Using Particle gun 2. Particle gun commands(2)</vt:lpstr>
      <vt:lpstr>IV. Using Particle gun 2. Particle gun commands(3)</vt:lpstr>
      <vt:lpstr>IV. Using Particle gun 2. Randomize particle energy</vt:lpstr>
      <vt:lpstr>スライド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Particle</dc:title>
  <dc:creator>tomohiro</dc:creator>
  <cp:lastModifiedBy>tomohiro</cp:lastModifiedBy>
  <cp:revision>97</cp:revision>
  <dcterms:created xsi:type="dcterms:W3CDTF">2007-10-02T09:36:16Z</dcterms:created>
  <dcterms:modified xsi:type="dcterms:W3CDTF">2007-10-18T01:14:57Z</dcterms:modified>
</cp:coreProperties>
</file>