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91" r:id="rId3"/>
    <p:sldId id="270" r:id="rId4"/>
    <p:sldId id="293" r:id="rId5"/>
    <p:sldId id="292" r:id="rId6"/>
    <p:sldId id="286" r:id="rId7"/>
    <p:sldId id="294" r:id="rId8"/>
    <p:sldId id="275" r:id="rId9"/>
    <p:sldId id="278" r:id="rId10"/>
    <p:sldId id="280" r:id="rId11"/>
    <p:sldId id="295" r:id="rId12"/>
    <p:sldId id="283" r:id="rId13"/>
    <p:sldId id="262" r:id="rId14"/>
    <p:sldId id="263" r:id="rId15"/>
    <p:sldId id="264" r:id="rId16"/>
    <p:sldId id="265" r:id="rId17"/>
    <p:sldId id="288" r:id="rId18"/>
    <p:sldId id="296" r:id="rId19"/>
    <p:sldId id="290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95" autoAdjust="0"/>
    <p:restoredTop sz="94660"/>
  </p:normalViewPr>
  <p:slideViewPr>
    <p:cSldViewPr>
      <p:cViewPr varScale="1">
        <p:scale>
          <a:sx n="75" d="100"/>
          <a:sy n="75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363F7-1C2C-41A7-9169-C1DDB178584D}" type="slidenum">
              <a:rPr lang="en-GB"/>
              <a:pPr/>
              <a:t>3</a:t>
            </a:fld>
            <a:endParaRPr lang="en-GB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1838" cy="3408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57064" y="3184393"/>
            <a:ext cx="7640883" cy="29954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C7E44-D2FC-41A0-A414-1AB0860F47E1}" type="slidenum">
              <a:rPr lang="ja-JP" altLang="en-US"/>
              <a:pPr/>
              <a:t>17</a:t>
            </a:fld>
            <a:endParaRPr lang="en-US" altLang="ja-JP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FFE43-B366-4F52-8A67-C1C9D58B979C}" type="slidenum">
              <a:rPr lang="ja-JP" altLang="en-US"/>
              <a:pPr/>
              <a:t>18</a:t>
            </a:fld>
            <a:endParaRPr lang="en-US" altLang="ja-JP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99C2FF-E765-4BFC-8ABC-07CBBC95636A}" type="slidenum">
              <a:rPr lang="ja-JP" altLang="en-US"/>
              <a:pPr/>
              <a:t>19</a:t>
            </a:fld>
            <a:endParaRPr lang="en-US" altLang="ja-JP"/>
          </a:p>
        </p:txBody>
      </p:sp>
      <p:sp>
        <p:nvSpPr>
          <p:cNvPr id="56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1A36C5-F4EE-4A29-B770-41095DB80CB2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B9272D-3FD9-42F6-9AAD-127744935FF5}" type="slidenum">
              <a:rPr lang="en-GB"/>
              <a:pPr/>
              <a:t>8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8FF113-BE84-48C4-A7B0-167A256EA119}" type="slidenum">
              <a:rPr lang="en-GB"/>
              <a:pPr/>
              <a:t>9</a:t>
            </a:fld>
            <a:endParaRPr lang="en-GB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094ED7-1983-40AD-95E7-6D2EEFEA5350}" type="slidenum">
              <a:rPr lang="en-GB"/>
              <a:pPr/>
              <a:t>10</a:t>
            </a:fld>
            <a:endParaRPr lang="en-GB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F7120-823C-42D2-B59E-B961D8823B03}" type="slidenum">
              <a:rPr lang="en-GB"/>
              <a:pPr/>
              <a:t>12</a:t>
            </a:fld>
            <a:endParaRPr lang="en-GB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1838" cy="3408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57064" y="3184393"/>
            <a:ext cx="7640883" cy="29954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1838" cy="3408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57064" y="3184393"/>
            <a:ext cx="7640883" cy="29954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1838" cy="3408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57064" y="3184393"/>
            <a:ext cx="7640883" cy="29954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8163" indent="-273050">
              <a:buSzPct val="80000"/>
              <a:defRPr>
                <a:latin typeface="+mn-lt"/>
              </a:defRPr>
            </a:lvl2pPr>
            <a:lvl3pPr marL="984250" indent="-265113">
              <a:tabLst/>
              <a:defRPr>
                <a:latin typeface="+mn-lt"/>
              </a:defRPr>
            </a:lvl3pPr>
            <a:lvl4pPr marL="1438275" indent="-182563">
              <a:defRPr>
                <a:latin typeface="+mn-lt"/>
              </a:defRPr>
            </a:lvl4pPr>
            <a:lvl5pPr marL="1884363" indent="-180975">
              <a:defRPr>
                <a:latin typeface="+mn-lt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テキスト ボックス 12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5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19138" indent="-454025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423863" algn="l" defTabSz="914400" rtl="0" eaLnBrk="1" latinLnBrk="0" hangingPunct="1">
        <a:spcBef>
          <a:spcPct val="20000"/>
        </a:spcBef>
        <a:buFont typeface="Wingdings" pitchFamily="2" charset="2"/>
        <a:buChar char="ü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344488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354013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Particles and Physics Processes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latin typeface="+mj-lt"/>
              </a:rPr>
              <a:t>Geant4 Collaboration</a:t>
            </a:r>
          </a:p>
          <a:p>
            <a:r>
              <a:rPr lang="en-US" altLang="ja-JP" dirty="0" smtClean="0">
                <a:latin typeface="+mj-lt"/>
              </a:rPr>
              <a:t>KEK/CRC</a:t>
            </a:r>
            <a:endParaRPr lang="ja-JP" altLang="en-US" dirty="0">
              <a:latin typeface="+mj-lt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072074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Physics List</a:t>
            </a:r>
            <a:endParaRPr lang="en-GB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i="1" dirty="0" smtClean="0"/>
              <a:t>G4ProcessManager</a:t>
            </a:r>
            <a:r>
              <a:rPr lang="en-US" altLang="ja-JP" dirty="0" smtClean="0"/>
              <a:t> maintains </a:t>
            </a:r>
            <a:r>
              <a:rPr lang="en-US" altLang="ja-JP" dirty="0" smtClean="0">
                <a:solidFill>
                  <a:srgbClr val="FFC000"/>
                </a:solidFill>
              </a:rPr>
              <a:t>three </a:t>
            </a:r>
            <a:r>
              <a:rPr lang="en-US" altLang="ja-JP" i="1" dirty="0" smtClean="0">
                <a:solidFill>
                  <a:srgbClr val="FFC000"/>
                </a:solidFill>
              </a:rPr>
              <a:t>vectors</a:t>
            </a:r>
            <a:r>
              <a:rPr lang="en-US" altLang="ja-JP" dirty="0" smtClean="0">
                <a:solidFill>
                  <a:srgbClr val="FFC000"/>
                </a:solidFill>
              </a:rPr>
              <a:t> of processes </a:t>
            </a:r>
            <a:r>
              <a:rPr lang="en-US" altLang="ja-JP" dirty="0" smtClean="0"/>
              <a:t>(for </a:t>
            </a:r>
            <a:r>
              <a:rPr lang="en-US" altLang="ja-JP" dirty="0" err="1" smtClean="0"/>
              <a:t>AtRest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AlongStep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PostStep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</a:t>
            </a:r>
            <a:r>
              <a:rPr lang="en-US" altLang="ja-JP" dirty="0" smtClean="0"/>
              <a:t>hese vectors are provided by users </a:t>
            </a:r>
            <a:br>
              <a:rPr lang="en-US" altLang="ja-JP" dirty="0" smtClean="0"/>
            </a:br>
            <a:r>
              <a:rPr lang="en-US" altLang="ja-JP" dirty="0" smtClean="0"/>
              <a:t>a.k.a. </a:t>
            </a:r>
            <a:r>
              <a:rPr lang="en-US" altLang="ja-JP" dirty="0" smtClean="0"/>
              <a:t>“</a:t>
            </a:r>
            <a:r>
              <a:rPr lang="en-US" altLang="ja-JP" dirty="0" smtClean="0">
                <a:solidFill>
                  <a:srgbClr val="FFFF00"/>
                </a:solidFill>
              </a:rPr>
              <a:t>Physics </a:t>
            </a:r>
            <a:r>
              <a:rPr lang="en-US" altLang="ja-JP" dirty="0" smtClean="0">
                <a:solidFill>
                  <a:srgbClr val="FFFF00"/>
                </a:solidFill>
              </a:rPr>
              <a:t>L</a:t>
            </a:r>
            <a:r>
              <a:rPr lang="en-US" altLang="ja-JP" dirty="0" smtClean="0">
                <a:solidFill>
                  <a:srgbClr val="FFFF00"/>
                </a:solidFill>
              </a:rPr>
              <a:t>ist</a:t>
            </a:r>
            <a:r>
              <a:rPr lang="en-US" altLang="ja-JP" dirty="0" smtClean="0"/>
              <a:t>”.</a:t>
            </a:r>
          </a:p>
          <a:p>
            <a:pPr lvl="1"/>
            <a:r>
              <a:rPr lang="en-US" altLang="ja-JP" dirty="0" smtClean="0"/>
              <a:t>a list of processes to be taken into account</a:t>
            </a:r>
          </a:p>
          <a:p>
            <a:pPr lvl="1"/>
            <a:r>
              <a:rPr lang="en-US" altLang="ja-JP" dirty="0" smtClean="0"/>
              <a:t>process ordering</a:t>
            </a:r>
            <a:endParaRPr lang="en-US" altLang="ja-JP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8D7F-DE7D-452C-A88A-97C4B8F6EAC0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 word about process ordering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7786742" cy="507209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Ordering of following processes is critical:</a:t>
            </a:r>
          </a:p>
          <a:p>
            <a:pPr lvl="1"/>
            <a:r>
              <a:rPr lang="fr-FR" dirty="0" smtClean="0"/>
              <a:t>Assuming n processes, the ordering of the AlongGetPhysicalInteractionLength() of the last processes should be:</a:t>
            </a:r>
          </a:p>
          <a:p>
            <a:pPr lvl="2"/>
            <a:r>
              <a:rPr lang="fr-FR" dirty="0" smtClean="0"/>
              <a:t>[n-2]  multiple scattering</a:t>
            </a:r>
          </a:p>
          <a:p>
            <a:pPr lvl="2"/>
            <a:r>
              <a:rPr lang="fr-FR" dirty="0" smtClean="0"/>
              <a:t>[n-1]  ionization</a:t>
            </a:r>
          </a:p>
          <a:p>
            <a:pPr lvl="2"/>
            <a:r>
              <a:rPr lang="fr-FR" dirty="0" smtClean="0"/>
              <a:t> [n]     transportation</a:t>
            </a:r>
          </a:p>
          <a:p>
            <a:r>
              <a:rPr lang="fr-FR" dirty="0" smtClean="0"/>
              <a:t>Why?</a:t>
            </a:r>
          </a:p>
          <a:p>
            <a:pPr lvl="1"/>
            <a:r>
              <a:rPr lang="fr-FR" dirty="0" smtClean="0"/>
              <a:t>P</a:t>
            </a:r>
            <a:r>
              <a:rPr lang="fr-FR" dirty="0" smtClean="0"/>
              <a:t>rocesses return a </a:t>
            </a:r>
            <a:r>
              <a:rPr lang="fr-FR" dirty="0" smtClean="0">
                <a:solidFill>
                  <a:srgbClr val="FFC000"/>
                </a:solidFill>
              </a:rPr>
              <a:t>true path length.</a:t>
            </a:r>
          </a:p>
          <a:p>
            <a:pPr lvl="1"/>
            <a:r>
              <a:rPr lang="fr-FR" dirty="0" smtClean="0"/>
              <a:t>M</a:t>
            </a:r>
            <a:r>
              <a:rPr lang="fr-FR" dirty="0" smtClean="0"/>
              <a:t>ultiple scattering </a:t>
            </a:r>
            <a:r>
              <a:rPr lang="fr-FR" i="1" dirty="0" smtClean="0">
                <a:solidFill>
                  <a:srgbClr val="FFC000"/>
                </a:solidFill>
              </a:rPr>
              <a:t>virtually folds up</a:t>
            </a:r>
            <a:r>
              <a:rPr lang="fr-FR" dirty="0" smtClean="0"/>
              <a:t> this true path length into a shorter </a:t>
            </a:r>
            <a:r>
              <a:rPr lang="fr-FR" i="1" dirty="0" smtClean="0">
                <a:solidFill>
                  <a:srgbClr val="FFC000"/>
                </a:solidFill>
              </a:rPr>
              <a:t>geometrical</a:t>
            </a:r>
            <a:r>
              <a:rPr lang="fr-FR" dirty="0" smtClean="0"/>
              <a:t> path length.</a:t>
            </a:r>
          </a:p>
          <a:p>
            <a:pPr lvl="1"/>
            <a:r>
              <a:rPr lang="fr-FR" dirty="0" smtClean="0"/>
              <a:t>Based on this new length, the transportation can geometrically limits the step.</a:t>
            </a:r>
          </a:p>
          <a:p>
            <a:r>
              <a:rPr lang="fr-FR" dirty="0" smtClean="0"/>
              <a:t>Other processes ordering usually </a:t>
            </a:r>
            <a:r>
              <a:rPr lang="fr-FR" i="1" dirty="0" smtClean="0"/>
              <a:t>does not matter</a:t>
            </a:r>
            <a:r>
              <a:rPr lang="fr-FR" dirty="0" smtClean="0"/>
              <a:t>.</a:t>
            </a:r>
            <a:endParaRPr lang="en-GB" dirty="0" smtClean="0"/>
          </a:p>
          <a:p>
            <a:pPr lvl="1"/>
            <a:endParaRPr lang="fr-FR" dirty="0" smtClean="0"/>
          </a:p>
          <a:p>
            <a:endParaRPr lang="en-GB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7448558" y="2878133"/>
            <a:ext cx="914400" cy="914400"/>
          </a:xfrm>
          <a:prstGeom prst="rect">
            <a:avLst/>
          </a:prstGeom>
          <a:solidFill>
            <a:srgbClr val="00FF00"/>
          </a:soli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Freeform 21"/>
          <p:cNvSpPr>
            <a:spLocks/>
          </p:cNvSpPr>
          <p:nvPr/>
        </p:nvSpPr>
        <p:spPr bwMode="auto">
          <a:xfrm>
            <a:off x="5791208" y="3092446"/>
            <a:ext cx="2043113" cy="503237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48" y="240"/>
              </a:cxn>
              <a:cxn ang="0">
                <a:pos x="96" y="240"/>
              </a:cxn>
              <a:cxn ang="0">
                <a:pos x="192" y="240"/>
              </a:cxn>
              <a:cxn ang="0">
                <a:pos x="288" y="240"/>
              </a:cxn>
              <a:cxn ang="0">
                <a:pos x="336" y="144"/>
              </a:cxn>
              <a:cxn ang="0">
                <a:pos x="432" y="144"/>
              </a:cxn>
              <a:cxn ang="0">
                <a:pos x="576" y="144"/>
              </a:cxn>
              <a:cxn ang="0">
                <a:pos x="672" y="96"/>
              </a:cxn>
              <a:cxn ang="0">
                <a:pos x="816" y="96"/>
              </a:cxn>
              <a:cxn ang="0">
                <a:pos x="912" y="48"/>
              </a:cxn>
              <a:cxn ang="0">
                <a:pos x="1008" y="0"/>
              </a:cxn>
              <a:cxn ang="0">
                <a:pos x="1056" y="0"/>
              </a:cxn>
            </a:cxnLst>
            <a:rect l="0" t="0" r="r" b="b"/>
            <a:pathLst>
              <a:path w="1056" h="288">
                <a:moveTo>
                  <a:pt x="0" y="288"/>
                </a:moveTo>
                <a:lnTo>
                  <a:pt x="48" y="240"/>
                </a:lnTo>
                <a:lnTo>
                  <a:pt x="96" y="240"/>
                </a:lnTo>
                <a:lnTo>
                  <a:pt x="192" y="240"/>
                </a:lnTo>
                <a:lnTo>
                  <a:pt x="288" y="240"/>
                </a:lnTo>
                <a:lnTo>
                  <a:pt x="336" y="144"/>
                </a:lnTo>
                <a:lnTo>
                  <a:pt x="432" y="144"/>
                </a:lnTo>
                <a:lnTo>
                  <a:pt x="576" y="144"/>
                </a:lnTo>
                <a:lnTo>
                  <a:pt x="672" y="96"/>
                </a:lnTo>
                <a:lnTo>
                  <a:pt x="816" y="96"/>
                </a:lnTo>
                <a:lnTo>
                  <a:pt x="912" y="48"/>
                </a:lnTo>
                <a:lnTo>
                  <a:pt x="1008" y="0"/>
                </a:lnTo>
                <a:lnTo>
                  <a:pt x="1056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7245358" y="2857496"/>
            <a:ext cx="407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 b="1">
                <a:solidFill>
                  <a:srgbClr val="FF0000"/>
                </a:solidFill>
                <a:latin typeface="Lucida Blackletter" pitchFamily="2" charset="0"/>
                <a:sym typeface="Symbol" pitchFamily="18" charset="2"/>
              </a:rPr>
              <a:t></a:t>
            </a:r>
            <a:endParaRPr lang="en-GB" sz="3200" b="1">
              <a:solidFill>
                <a:srgbClr val="FF0000"/>
              </a:solidFill>
              <a:latin typeface="Lucida Blackletter" pitchFamily="2" charset="0"/>
            </a:endParaRPr>
          </a:p>
        </p:txBody>
      </p: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5786446" y="3006721"/>
            <a:ext cx="2474912" cy="585787"/>
            <a:chOff x="4272" y="2256"/>
            <a:chExt cx="1248" cy="336"/>
          </a:xfrm>
        </p:grpSpPr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V="1">
              <a:off x="4272" y="2256"/>
              <a:ext cx="1248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oval" w="lg" len="lg"/>
              <a:tailEnd type="oval" w="lg" len="lg"/>
            </a:ln>
            <a:effectLst/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flipV="1">
              <a:off x="4416" y="2408"/>
              <a:ext cx="528" cy="144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7" name="Freeform 26"/>
          <p:cNvSpPr>
            <a:spLocks/>
          </p:cNvSpPr>
          <p:nvPr/>
        </p:nvSpPr>
        <p:spPr bwMode="auto">
          <a:xfrm>
            <a:off x="5791208" y="3001958"/>
            <a:ext cx="2473325" cy="593725"/>
          </a:xfrm>
          <a:custGeom>
            <a:avLst/>
            <a:gdLst/>
            <a:ahLst/>
            <a:cxnLst>
              <a:cxn ang="0">
                <a:pos x="0" y="374"/>
              </a:cxn>
              <a:cxn ang="0">
                <a:pos x="1558" y="0"/>
              </a:cxn>
            </a:cxnLst>
            <a:rect l="0" t="0" r="r" b="b"/>
            <a:pathLst>
              <a:path w="1558" h="374">
                <a:moveTo>
                  <a:pt x="0" y="374"/>
                </a:moveTo>
                <a:lnTo>
                  <a:pt x="1558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8" name="Freeform 27"/>
          <p:cNvSpPr>
            <a:spLocks/>
          </p:cNvSpPr>
          <p:nvPr/>
        </p:nvSpPr>
        <p:spPr bwMode="auto">
          <a:xfrm>
            <a:off x="5791208" y="3082921"/>
            <a:ext cx="2171700" cy="512762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51" y="258"/>
              </a:cxn>
              <a:cxn ang="0">
                <a:pos x="96" y="252"/>
              </a:cxn>
              <a:cxn ang="0">
                <a:pos x="192" y="252"/>
              </a:cxn>
              <a:cxn ang="0">
                <a:pos x="297" y="251"/>
              </a:cxn>
              <a:cxn ang="0">
                <a:pos x="354" y="168"/>
              </a:cxn>
              <a:cxn ang="0">
                <a:pos x="438" y="155"/>
              </a:cxn>
              <a:cxn ang="0">
                <a:pos x="588" y="153"/>
              </a:cxn>
              <a:cxn ang="0">
                <a:pos x="680" y="104"/>
              </a:cxn>
              <a:cxn ang="0">
                <a:pos x="833" y="104"/>
              </a:cxn>
              <a:cxn ang="0">
                <a:pos x="923" y="59"/>
              </a:cxn>
              <a:cxn ang="0">
                <a:pos x="1008" y="12"/>
              </a:cxn>
              <a:cxn ang="0">
                <a:pos x="1094" y="0"/>
              </a:cxn>
            </a:cxnLst>
            <a:rect l="0" t="0" r="r" b="b"/>
            <a:pathLst>
              <a:path w="1094" h="300">
                <a:moveTo>
                  <a:pt x="0" y="300"/>
                </a:moveTo>
                <a:lnTo>
                  <a:pt x="51" y="258"/>
                </a:lnTo>
                <a:lnTo>
                  <a:pt x="96" y="252"/>
                </a:lnTo>
                <a:lnTo>
                  <a:pt x="192" y="252"/>
                </a:lnTo>
                <a:lnTo>
                  <a:pt x="297" y="251"/>
                </a:lnTo>
                <a:lnTo>
                  <a:pt x="354" y="168"/>
                </a:lnTo>
                <a:lnTo>
                  <a:pt x="438" y="155"/>
                </a:lnTo>
                <a:lnTo>
                  <a:pt x="588" y="153"/>
                </a:lnTo>
                <a:lnTo>
                  <a:pt x="680" y="104"/>
                </a:lnTo>
                <a:lnTo>
                  <a:pt x="833" y="104"/>
                </a:lnTo>
                <a:lnTo>
                  <a:pt x="923" y="59"/>
                </a:lnTo>
                <a:lnTo>
                  <a:pt x="1008" y="12"/>
                </a:lnTo>
                <a:lnTo>
                  <a:pt x="1094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19" name="Freeform 28"/>
          <p:cNvSpPr>
            <a:spLocks/>
          </p:cNvSpPr>
          <p:nvPr/>
        </p:nvSpPr>
        <p:spPr bwMode="auto">
          <a:xfrm>
            <a:off x="5791208" y="3073396"/>
            <a:ext cx="2249488" cy="523875"/>
          </a:xfrm>
          <a:custGeom>
            <a:avLst/>
            <a:gdLst/>
            <a:ahLst/>
            <a:cxnLst>
              <a:cxn ang="0">
                <a:pos x="0" y="306"/>
              </a:cxn>
              <a:cxn ang="0">
                <a:pos x="51" y="264"/>
              </a:cxn>
              <a:cxn ang="0">
                <a:pos x="66" y="258"/>
              </a:cxn>
              <a:cxn ang="0">
                <a:pos x="102" y="255"/>
              </a:cxn>
              <a:cxn ang="0">
                <a:pos x="201" y="255"/>
              </a:cxn>
              <a:cxn ang="0">
                <a:pos x="297" y="248"/>
              </a:cxn>
              <a:cxn ang="0">
                <a:pos x="354" y="179"/>
              </a:cxn>
              <a:cxn ang="0">
                <a:pos x="443" y="159"/>
              </a:cxn>
              <a:cxn ang="0">
                <a:pos x="576" y="162"/>
              </a:cxn>
              <a:cxn ang="0">
                <a:pos x="672" y="114"/>
              </a:cxn>
              <a:cxn ang="0">
                <a:pos x="819" y="102"/>
              </a:cxn>
              <a:cxn ang="0">
                <a:pos x="912" y="66"/>
              </a:cxn>
              <a:cxn ang="0">
                <a:pos x="1008" y="18"/>
              </a:cxn>
              <a:cxn ang="0">
                <a:pos x="1134" y="0"/>
              </a:cxn>
            </a:cxnLst>
            <a:rect l="0" t="0" r="r" b="b"/>
            <a:pathLst>
              <a:path w="1134" h="306">
                <a:moveTo>
                  <a:pt x="0" y="306"/>
                </a:moveTo>
                <a:lnTo>
                  <a:pt x="51" y="264"/>
                </a:lnTo>
                <a:lnTo>
                  <a:pt x="66" y="258"/>
                </a:lnTo>
                <a:lnTo>
                  <a:pt x="102" y="255"/>
                </a:lnTo>
                <a:lnTo>
                  <a:pt x="201" y="255"/>
                </a:lnTo>
                <a:lnTo>
                  <a:pt x="297" y="248"/>
                </a:lnTo>
                <a:lnTo>
                  <a:pt x="354" y="179"/>
                </a:lnTo>
                <a:lnTo>
                  <a:pt x="443" y="159"/>
                </a:lnTo>
                <a:lnTo>
                  <a:pt x="576" y="162"/>
                </a:lnTo>
                <a:lnTo>
                  <a:pt x="672" y="114"/>
                </a:lnTo>
                <a:lnTo>
                  <a:pt x="819" y="102"/>
                </a:lnTo>
                <a:lnTo>
                  <a:pt x="912" y="66"/>
                </a:lnTo>
                <a:lnTo>
                  <a:pt x="1008" y="18"/>
                </a:lnTo>
                <a:lnTo>
                  <a:pt x="1134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0" name="Freeform 29"/>
          <p:cNvSpPr>
            <a:spLocks/>
          </p:cNvSpPr>
          <p:nvPr/>
        </p:nvSpPr>
        <p:spPr bwMode="auto">
          <a:xfrm>
            <a:off x="5791208" y="3059108"/>
            <a:ext cx="2333625" cy="539750"/>
          </a:xfrm>
          <a:custGeom>
            <a:avLst/>
            <a:gdLst/>
            <a:ahLst/>
            <a:cxnLst>
              <a:cxn ang="0">
                <a:pos x="0" y="316"/>
              </a:cxn>
              <a:cxn ang="0">
                <a:pos x="57" y="283"/>
              </a:cxn>
              <a:cxn ang="0">
                <a:pos x="74" y="277"/>
              </a:cxn>
              <a:cxn ang="0">
                <a:pos x="114" y="268"/>
              </a:cxn>
              <a:cxn ang="0">
                <a:pos x="201" y="265"/>
              </a:cxn>
              <a:cxn ang="0">
                <a:pos x="306" y="249"/>
              </a:cxn>
              <a:cxn ang="0">
                <a:pos x="375" y="190"/>
              </a:cxn>
              <a:cxn ang="0">
                <a:pos x="462" y="171"/>
              </a:cxn>
              <a:cxn ang="0">
                <a:pos x="587" y="166"/>
              </a:cxn>
              <a:cxn ang="0">
                <a:pos x="689" y="121"/>
              </a:cxn>
              <a:cxn ang="0">
                <a:pos x="828" y="108"/>
              </a:cxn>
              <a:cxn ang="0">
                <a:pos x="912" y="76"/>
              </a:cxn>
              <a:cxn ang="0">
                <a:pos x="1013" y="28"/>
              </a:cxn>
              <a:cxn ang="0">
                <a:pos x="1176" y="0"/>
              </a:cxn>
            </a:cxnLst>
            <a:rect l="0" t="0" r="r" b="b"/>
            <a:pathLst>
              <a:path w="1176" h="316">
                <a:moveTo>
                  <a:pt x="0" y="316"/>
                </a:moveTo>
                <a:lnTo>
                  <a:pt x="57" y="283"/>
                </a:lnTo>
                <a:lnTo>
                  <a:pt x="74" y="277"/>
                </a:lnTo>
                <a:lnTo>
                  <a:pt x="114" y="268"/>
                </a:lnTo>
                <a:lnTo>
                  <a:pt x="201" y="265"/>
                </a:lnTo>
                <a:lnTo>
                  <a:pt x="306" y="249"/>
                </a:lnTo>
                <a:lnTo>
                  <a:pt x="375" y="190"/>
                </a:lnTo>
                <a:lnTo>
                  <a:pt x="462" y="171"/>
                </a:lnTo>
                <a:lnTo>
                  <a:pt x="587" y="166"/>
                </a:lnTo>
                <a:lnTo>
                  <a:pt x="689" y="121"/>
                </a:lnTo>
                <a:lnTo>
                  <a:pt x="828" y="108"/>
                </a:lnTo>
                <a:lnTo>
                  <a:pt x="912" y="76"/>
                </a:lnTo>
                <a:lnTo>
                  <a:pt x="1013" y="28"/>
                </a:lnTo>
                <a:lnTo>
                  <a:pt x="1176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1" name="Freeform 30"/>
          <p:cNvSpPr>
            <a:spLocks/>
          </p:cNvSpPr>
          <p:nvPr/>
        </p:nvSpPr>
        <p:spPr bwMode="auto">
          <a:xfrm>
            <a:off x="5792796" y="3030533"/>
            <a:ext cx="2408237" cy="566738"/>
          </a:xfrm>
          <a:custGeom>
            <a:avLst/>
            <a:gdLst/>
            <a:ahLst/>
            <a:cxnLst>
              <a:cxn ang="0">
                <a:pos x="0" y="325"/>
              </a:cxn>
              <a:cxn ang="0">
                <a:pos x="69" y="298"/>
              </a:cxn>
              <a:cxn ang="0">
                <a:pos x="125" y="285"/>
              </a:cxn>
              <a:cxn ang="0">
                <a:pos x="201" y="274"/>
              </a:cxn>
              <a:cxn ang="0">
                <a:pos x="312" y="250"/>
              </a:cxn>
              <a:cxn ang="0">
                <a:pos x="386" y="211"/>
              </a:cxn>
              <a:cxn ang="0">
                <a:pos x="483" y="184"/>
              </a:cxn>
              <a:cxn ang="0">
                <a:pos x="593" y="171"/>
              </a:cxn>
              <a:cxn ang="0">
                <a:pos x="698" y="130"/>
              </a:cxn>
              <a:cxn ang="0">
                <a:pos x="828" y="111"/>
              </a:cxn>
              <a:cxn ang="0">
                <a:pos x="918" y="84"/>
              </a:cxn>
              <a:cxn ang="0">
                <a:pos x="1020" y="39"/>
              </a:cxn>
              <a:cxn ang="0">
                <a:pos x="1214" y="0"/>
              </a:cxn>
            </a:cxnLst>
            <a:rect l="0" t="0" r="r" b="b"/>
            <a:pathLst>
              <a:path w="1214" h="325">
                <a:moveTo>
                  <a:pt x="0" y="325"/>
                </a:moveTo>
                <a:lnTo>
                  <a:pt x="69" y="298"/>
                </a:lnTo>
                <a:lnTo>
                  <a:pt x="125" y="285"/>
                </a:lnTo>
                <a:lnTo>
                  <a:pt x="201" y="274"/>
                </a:lnTo>
                <a:lnTo>
                  <a:pt x="312" y="250"/>
                </a:lnTo>
                <a:lnTo>
                  <a:pt x="386" y="211"/>
                </a:lnTo>
                <a:lnTo>
                  <a:pt x="483" y="184"/>
                </a:lnTo>
                <a:lnTo>
                  <a:pt x="593" y="171"/>
                </a:lnTo>
                <a:lnTo>
                  <a:pt x="698" y="130"/>
                </a:lnTo>
                <a:lnTo>
                  <a:pt x="828" y="111"/>
                </a:lnTo>
                <a:lnTo>
                  <a:pt x="918" y="84"/>
                </a:lnTo>
                <a:lnTo>
                  <a:pt x="1020" y="39"/>
                </a:lnTo>
                <a:lnTo>
                  <a:pt x="1214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2" name="Freeform 31"/>
          <p:cNvSpPr>
            <a:spLocks/>
          </p:cNvSpPr>
          <p:nvPr/>
        </p:nvSpPr>
        <p:spPr bwMode="auto">
          <a:xfrm>
            <a:off x="5791208" y="3198808"/>
            <a:ext cx="1647825" cy="398463"/>
          </a:xfrm>
          <a:custGeom>
            <a:avLst/>
            <a:gdLst/>
            <a:ahLst/>
            <a:cxnLst>
              <a:cxn ang="0">
                <a:pos x="0" y="251"/>
              </a:cxn>
              <a:cxn ang="0">
                <a:pos x="1038" y="0"/>
              </a:cxn>
            </a:cxnLst>
            <a:rect l="0" t="0" r="r" b="b"/>
            <a:pathLst>
              <a:path w="1038" h="251">
                <a:moveTo>
                  <a:pt x="0" y="251"/>
                </a:moveTo>
                <a:lnTo>
                  <a:pt x="1038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23" name="Freeform 32"/>
          <p:cNvSpPr>
            <a:spLocks/>
          </p:cNvSpPr>
          <p:nvPr/>
        </p:nvSpPr>
        <p:spPr bwMode="auto">
          <a:xfrm>
            <a:off x="5791208" y="3087683"/>
            <a:ext cx="2043113" cy="503238"/>
          </a:xfrm>
          <a:custGeom>
            <a:avLst/>
            <a:gdLst/>
            <a:ahLst/>
            <a:cxnLst>
              <a:cxn ang="0">
                <a:pos x="0" y="317"/>
              </a:cxn>
              <a:cxn ang="0">
                <a:pos x="1287" y="0"/>
              </a:cxn>
            </a:cxnLst>
            <a:rect l="0" t="0" r="r" b="b"/>
            <a:pathLst>
              <a:path w="1287" h="317">
                <a:moveTo>
                  <a:pt x="0" y="317"/>
                </a:moveTo>
                <a:lnTo>
                  <a:pt x="1287" y="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wrap="none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/>
            <a:r>
              <a:rPr lang="en-US" altLang="ja-JP" dirty="0" smtClean="0">
                <a:ea typeface="ＭＳ Ｐゴシック" charset="-128"/>
              </a:rPr>
              <a:t>production cuts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2800" dirty="0">
              <a:ea typeface="ＭＳ Ｐゴシック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Threshold for Secondary Production (1)</a:t>
            </a:r>
            <a:endParaRPr lang="en-GB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Every simulation developer must answer the question:</a:t>
            </a:r>
          </a:p>
          <a:p>
            <a:pPr lvl="1"/>
            <a:r>
              <a:rPr lang="en-GB" i="1" dirty="0" smtClean="0">
                <a:solidFill>
                  <a:srgbClr val="FFC000"/>
                </a:solidFill>
              </a:rPr>
              <a:t>A</a:t>
            </a:r>
            <a:r>
              <a:rPr lang="en-GB" i="1" dirty="0" smtClean="0">
                <a:solidFill>
                  <a:srgbClr val="FFC000"/>
                </a:solidFill>
              </a:rPr>
              <a:t>t what energy do I stop tracking particles?</a:t>
            </a:r>
          </a:p>
          <a:p>
            <a:endParaRPr lang="en-GB" dirty="0" smtClean="0"/>
          </a:p>
          <a:p>
            <a:r>
              <a:rPr lang="en-GB" dirty="0" smtClean="0"/>
              <a:t>This is a balancing act</a:t>
            </a:r>
          </a:p>
          <a:p>
            <a:pPr lvl="1"/>
            <a:r>
              <a:rPr lang="en-GB" dirty="0" smtClean="0"/>
              <a:t>need to go low enough to get the physics interested in</a:t>
            </a:r>
          </a:p>
          <a:p>
            <a:pPr lvl="1"/>
            <a:r>
              <a:rPr lang="en-GB" dirty="0" smtClean="0"/>
              <a:t>can't go too low because some processes have </a:t>
            </a:r>
            <a:r>
              <a:rPr lang="en-GB" i="1" dirty="0" smtClean="0">
                <a:solidFill>
                  <a:srgbClr val="FFC000"/>
                </a:solidFill>
              </a:rPr>
              <a:t>infrared divergence</a:t>
            </a:r>
            <a:r>
              <a:rPr lang="en-GB" dirty="0" smtClean="0"/>
              <a:t> causing much CPU-time consumption. </a:t>
            </a:r>
          </a:p>
          <a:p>
            <a:endParaRPr lang="en-GB" dirty="0" smtClean="0"/>
          </a:p>
          <a:p>
            <a:r>
              <a:rPr lang="en-GB" dirty="0" smtClean="0"/>
              <a:t>The traditional Monte Carlo solution is to impose an absolute cut-off in energy:</a:t>
            </a:r>
          </a:p>
          <a:p>
            <a:pPr lvl="1"/>
            <a:r>
              <a:rPr lang="en-GB" dirty="0" smtClean="0"/>
              <a:t>particles are stopped when this energy is reached</a:t>
            </a:r>
          </a:p>
          <a:p>
            <a:pPr lvl="1"/>
            <a:r>
              <a:rPr lang="en-GB" dirty="0" smtClean="0"/>
              <a:t>remaining energy is dumped at that point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8832850" y="6494463"/>
            <a:ext cx="250825" cy="250825"/>
          </a:xfrm>
          <a:prstGeom prst="roundRect">
            <a:avLst>
              <a:gd name="adj" fmla="val 630"/>
            </a:avLst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770938" y="6405563"/>
            <a:ext cx="231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8946B65-076B-4A6D-BEEA-0F6B0EC60BDD}" type="slidenum">
              <a:rPr lang="en-GB">
                <a:solidFill>
                  <a:schemeClr val="tx1"/>
                </a:solidFill>
              </a:rPr>
              <a:pPr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13</a:t>
            </a:fld>
            <a:endParaRPr lang="ja-JP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Threshold for Secondary Production (2)</a:t>
            </a:r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But, such a cut may cause </a:t>
            </a:r>
            <a:r>
              <a:rPr lang="en-GB" i="1" dirty="0" smtClean="0">
                <a:solidFill>
                  <a:srgbClr val="FFC000"/>
                </a:solidFill>
              </a:rPr>
              <a:t>imprecise stopping location and deposition of energy</a:t>
            </a:r>
          </a:p>
          <a:p>
            <a:r>
              <a:rPr lang="en-GB" dirty="0" smtClean="0"/>
              <a:t>       </a:t>
            </a:r>
          </a:p>
          <a:p>
            <a:r>
              <a:rPr lang="en-GB" dirty="0" smtClean="0"/>
              <a:t>There is also a particle dependence</a:t>
            </a:r>
          </a:p>
          <a:p>
            <a:pPr lvl="1"/>
            <a:r>
              <a:rPr lang="en-GB" dirty="0" smtClean="0"/>
              <a:t>range of 10 </a:t>
            </a:r>
            <a:r>
              <a:rPr lang="en-GB" dirty="0" err="1" smtClean="0"/>
              <a:t>keV</a:t>
            </a:r>
            <a:r>
              <a:rPr lang="en-GB" dirty="0" smtClean="0"/>
              <a:t> </a:t>
            </a:r>
            <a:r>
              <a:rPr lang="en-GB" dirty="0" smtClean="0">
                <a:latin typeface="Symbol" pitchFamily="18" charset="2"/>
              </a:rPr>
              <a:t>g </a:t>
            </a:r>
            <a:r>
              <a:rPr lang="en-GB" dirty="0" smtClean="0"/>
              <a:t>in Si is </a:t>
            </a:r>
            <a:r>
              <a:rPr lang="en-GB" i="1" dirty="0" smtClean="0"/>
              <a:t>a few cm</a:t>
            </a:r>
          </a:p>
          <a:p>
            <a:pPr lvl="1"/>
            <a:r>
              <a:rPr lang="en-GB" dirty="0" smtClean="0"/>
              <a:t>range of 10 </a:t>
            </a:r>
            <a:r>
              <a:rPr lang="en-GB" dirty="0" err="1" smtClean="0"/>
              <a:t>keV</a:t>
            </a:r>
            <a:r>
              <a:rPr lang="en-GB" dirty="0" smtClean="0"/>
              <a:t> e</a:t>
            </a:r>
            <a:r>
              <a:rPr lang="en-GB" baseline="30000" dirty="0" smtClean="0"/>
              <a:t>-</a:t>
            </a:r>
            <a:r>
              <a:rPr lang="en-GB" dirty="0" smtClean="0"/>
              <a:t> in Si is </a:t>
            </a:r>
            <a:r>
              <a:rPr lang="en-GB" i="1" dirty="0" smtClean="0"/>
              <a:t>a few microns</a:t>
            </a:r>
            <a:endParaRPr lang="en-GB" i="1" dirty="0" smtClean="0"/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And a material dependence</a:t>
            </a:r>
          </a:p>
          <a:p>
            <a:pPr lvl="1"/>
            <a:r>
              <a:rPr lang="en-GB" dirty="0" smtClean="0"/>
              <a:t>suppose you have a detector made of alternating sheets of </a:t>
            </a:r>
            <a:r>
              <a:rPr lang="en-GB" dirty="0" err="1" smtClean="0"/>
              <a:t>Pb</a:t>
            </a:r>
            <a:r>
              <a:rPr lang="en-GB" dirty="0" smtClean="0"/>
              <a:t> and plastic </a:t>
            </a:r>
            <a:r>
              <a:rPr lang="en-GB" dirty="0" err="1" smtClean="0"/>
              <a:t>scintillator</a:t>
            </a:r>
            <a:endParaRPr lang="en-GB" dirty="0" smtClean="0"/>
          </a:p>
          <a:p>
            <a:pPr lvl="1"/>
            <a:r>
              <a:rPr lang="en-GB" dirty="0" smtClean="0"/>
              <a:t>if the cut-off is OK for </a:t>
            </a:r>
            <a:r>
              <a:rPr lang="en-GB" dirty="0" err="1" smtClean="0"/>
              <a:t>Pb</a:t>
            </a:r>
            <a:r>
              <a:rPr lang="en-GB" dirty="0" smtClean="0"/>
              <a:t>, it will likely be wrong for the </a:t>
            </a:r>
            <a:r>
              <a:rPr lang="en-GB" dirty="0" err="1" smtClean="0"/>
              <a:t>scintillator</a:t>
            </a:r>
            <a:r>
              <a:rPr lang="en-GB" dirty="0" smtClean="0"/>
              <a:t> which does the actual energy deposition measurement</a:t>
            </a:r>
          </a:p>
          <a:p>
            <a:endParaRPr lang="en-GB" dirty="0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8832850" y="6494463"/>
            <a:ext cx="250825" cy="250825"/>
          </a:xfrm>
          <a:prstGeom prst="roundRect">
            <a:avLst>
              <a:gd name="adj" fmla="val 630"/>
            </a:avLst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93150" y="6424613"/>
            <a:ext cx="261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707F616-B7E7-43F4-8CDF-51501F0C4299}" type="slidenum">
              <a:rPr lang="en-GB">
                <a:solidFill>
                  <a:schemeClr val="tx1"/>
                </a:solidFill>
              </a:rPr>
              <a:pPr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14</a:t>
            </a:fld>
            <a:endParaRPr lang="ja-JP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Threshold for Secondary Production (3)</a:t>
            </a:r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Geant4 solution: impose </a:t>
            </a:r>
            <a:r>
              <a:rPr lang="en-GB" dirty="0" smtClean="0">
                <a:solidFill>
                  <a:srgbClr val="FFC000"/>
                </a:solidFill>
              </a:rPr>
              <a:t>a production threshold</a:t>
            </a:r>
          </a:p>
          <a:p>
            <a:pPr lvl="1"/>
            <a:r>
              <a:rPr lang="en-GB" dirty="0" smtClean="0"/>
              <a:t>this threshold is </a:t>
            </a:r>
            <a:r>
              <a:rPr lang="en-GB" i="1" dirty="0" smtClean="0">
                <a:solidFill>
                  <a:srgbClr val="FFFF00"/>
                </a:solidFill>
              </a:rPr>
              <a:t>a distance, not an energy</a:t>
            </a:r>
          </a:p>
          <a:p>
            <a:pPr lvl="1"/>
            <a:r>
              <a:rPr lang="en-GB" dirty="0" smtClean="0"/>
              <a:t>default  = </a:t>
            </a:r>
            <a:r>
              <a:rPr lang="en-GB" i="1" dirty="0" smtClean="0"/>
              <a:t>1 mm</a:t>
            </a:r>
          </a:p>
          <a:p>
            <a:pPr lvl="1"/>
            <a:r>
              <a:rPr lang="en-GB" dirty="0" smtClean="0"/>
              <a:t>a charged </a:t>
            </a:r>
            <a:r>
              <a:rPr lang="en-GB" dirty="0" smtClean="0"/>
              <a:t>particle loses energy by producing secondary electrons or gammas</a:t>
            </a:r>
          </a:p>
          <a:p>
            <a:pPr lvl="1"/>
            <a:r>
              <a:rPr lang="en-GB" dirty="0" smtClean="0"/>
              <a:t>if the particle no longer has enough energy to produce </a:t>
            </a:r>
            <a:r>
              <a:rPr lang="en-GB" dirty="0" err="1" smtClean="0"/>
              <a:t>secondaries</a:t>
            </a:r>
            <a:r>
              <a:rPr lang="en-GB" dirty="0" smtClean="0"/>
              <a:t> </a:t>
            </a:r>
            <a:r>
              <a:rPr lang="en-GB" dirty="0" smtClean="0"/>
              <a:t>which travel at least 1mm, two things happen:</a:t>
            </a:r>
          </a:p>
          <a:p>
            <a:pPr lvl="2"/>
            <a:r>
              <a:rPr lang="en-GB" dirty="0" smtClean="0"/>
              <a:t>discrete energy loss ceases (</a:t>
            </a:r>
            <a:r>
              <a:rPr lang="en-GB" i="1" dirty="0" smtClean="0">
                <a:solidFill>
                  <a:srgbClr val="FFC000"/>
                </a:solidFill>
              </a:rPr>
              <a:t>no more </a:t>
            </a:r>
            <a:r>
              <a:rPr lang="en-GB" i="1" dirty="0" err="1" smtClean="0">
                <a:solidFill>
                  <a:srgbClr val="FFC000"/>
                </a:solidFill>
              </a:rPr>
              <a:t>secondaries</a:t>
            </a:r>
            <a:r>
              <a:rPr lang="en-GB" i="1" dirty="0" smtClean="0">
                <a:solidFill>
                  <a:srgbClr val="FFC000"/>
                </a:solidFill>
              </a:rPr>
              <a:t> produced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the </a:t>
            </a:r>
            <a:r>
              <a:rPr lang="en-GB" dirty="0" smtClean="0"/>
              <a:t>particle </a:t>
            </a:r>
            <a:r>
              <a:rPr lang="en-GB" dirty="0" smtClean="0"/>
              <a:t>is </a:t>
            </a:r>
            <a:r>
              <a:rPr lang="en-GB" i="1" dirty="0" smtClean="0">
                <a:solidFill>
                  <a:srgbClr val="FFC000"/>
                </a:solidFill>
              </a:rPr>
              <a:t>tracked down to zero energy </a:t>
            </a:r>
            <a:r>
              <a:rPr lang="en-GB" dirty="0" smtClean="0"/>
              <a:t>using continuous energy loss</a:t>
            </a:r>
          </a:p>
          <a:p>
            <a:endParaRPr lang="en-GB" dirty="0" smtClean="0">
              <a:solidFill>
                <a:srgbClr val="FFFF00"/>
              </a:solidFill>
            </a:endParaRPr>
          </a:p>
          <a:p>
            <a:r>
              <a:rPr lang="en-GB" dirty="0" smtClean="0">
                <a:solidFill>
                  <a:srgbClr val="FFFF00"/>
                </a:solidFill>
              </a:rPr>
              <a:t>Stopping location is therefore correct.</a:t>
            </a:r>
          </a:p>
          <a:p>
            <a:endParaRPr lang="en-GB" dirty="0" smtClean="0">
              <a:solidFill>
                <a:srgbClr val="FFFF00"/>
              </a:solidFill>
            </a:endParaRPr>
          </a:p>
          <a:p>
            <a:r>
              <a:rPr lang="en-GB" i="1" dirty="0" smtClean="0">
                <a:solidFill>
                  <a:srgbClr val="FFFF00"/>
                </a:solidFill>
              </a:rPr>
              <a:t>Only one value of production threshold distance </a:t>
            </a:r>
            <a:r>
              <a:rPr lang="en-GB" dirty="0" smtClean="0"/>
              <a:t>is needed for all materials </a:t>
            </a:r>
          </a:p>
          <a:p>
            <a:pPr lvl="1"/>
            <a:r>
              <a:rPr lang="en-GB" dirty="0" smtClean="0"/>
              <a:t>correspond to different energies depending on material.</a:t>
            </a:r>
          </a:p>
          <a:p>
            <a:endParaRPr lang="en-GB" dirty="0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8832850" y="6494463"/>
            <a:ext cx="250825" cy="250825"/>
          </a:xfrm>
          <a:prstGeom prst="roundRect">
            <a:avLst>
              <a:gd name="adj" fmla="val 630"/>
            </a:avLst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751888" y="6434138"/>
            <a:ext cx="2413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E2CBFEF-780F-4A7B-ACBE-F546AD13AAB4}" type="slidenum">
              <a:rPr lang="en-GB">
                <a:solidFill>
                  <a:schemeClr val="tx1"/>
                </a:solidFill>
              </a:rPr>
              <a:pPr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15</a:t>
            </a:fld>
            <a:endParaRPr lang="ja-JP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 Production Threshold vs. Energy Cut</a:t>
            </a:r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89050"/>
            <a:ext cx="2590800" cy="2490788"/>
          </a:xfrm>
          <a:prstGeom prst="rect">
            <a:avLst/>
          </a:prstGeom>
          <a:noFill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1295400"/>
            <a:ext cx="2627313" cy="2559050"/>
          </a:xfrm>
          <a:prstGeom prst="rect">
            <a:avLst/>
          </a:prstGeom>
          <a:noFill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2819400"/>
            <a:ext cx="2819400" cy="38100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3778250"/>
            <a:ext cx="1895475" cy="439738"/>
            <a:chOff x="480" y="2380"/>
            <a:chExt cx="1194" cy="277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480" y="2400"/>
              <a:ext cx="1195" cy="235"/>
            </a:xfrm>
            <a:prstGeom prst="roundRect">
              <a:avLst>
                <a:gd name="adj" fmla="val 426"/>
              </a:avLst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80" y="2380"/>
              <a:ext cx="1194" cy="277"/>
              <a:chOff x="480" y="2380"/>
              <a:chExt cx="1194" cy="277"/>
            </a:xfrm>
          </p:grpSpPr>
          <p:sp>
            <p:nvSpPr>
              <p:cNvPr id="9224" name="AutoShape 8"/>
              <p:cNvSpPr>
                <a:spLocks noChangeArrowheads="1"/>
              </p:cNvSpPr>
              <p:nvPr/>
            </p:nvSpPr>
            <p:spPr bwMode="auto">
              <a:xfrm>
                <a:off x="480" y="2380"/>
                <a:ext cx="1195" cy="278"/>
              </a:xfrm>
              <a:prstGeom prst="roundRect">
                <a:avLst>
                  <a:gd name="adj" fmla="val 356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225" name="AutoShape 9"/>
              <p:cNvSpPr>
                <a:spLocks noChangeArrowheads="1"/>
              </p:cNvSpPr>
              <p:nvPr/>
            </p:nvSpPr>
            <p:spPr bwMode="auto">
              <a:xfrm>
                <a:off x="480" y="2380"/>
                <a:ext cx="1195" cy="278"/>
              </a:xfrm>
              <a:prstGeom prst="roundRect">
                <a:avLst>
                  <a:gd name="adj" fmla="val 356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Cut</a:t>
                </a:r>
                <a:r>
                  <a:rPr lang="en-GB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=</a:t>
                </a:r>
                <a:r>
                  <a:rPr lang="en-GB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2</a:t>
                </a:r>
                <a:r>
                  <a:rPr lang="en-GB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MeV</a:t>
                </a:r>
              </a:p>
            </p:txBody>
          </p:sp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3733800"/>
            <a:ext cx="2124075" cy="600075"/>
            <a:chOff x="3840" y="2352"/>
            <a:chExt cx="1338" cy="378"/>
          </a:xfrm>
        </p:grpSpPr>
        <p:sp>
          <p:nvSpPr>
            <p:cNvPr id="9227" name="AutoShape 11"/>
            <p:cNvSpPr>
              <a:spLocks noChangeArrowheads="1"/>
            </p:cNvSpPr>
            <p:nvPr/>
          </p:nvSpPr>
          <p:spPr bwMode="auto">
            <a:xfrm>
              <a:off x="3840" y="2352"/>
              <a:ext cx="1339" cy="379"/>
            </a:xfrm>
            <a:prstGeom prst="roundRect">
              <a:avLst>
                <a:gd name="adj" fmla="val 264"/>
              </a:avLst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840" y="2352"/>
              <a:ext cx="1338" cy="378"/>
              <a:chOff x="3840" y="2352"/>
              <a:chExt cx="1338" cy="378"/>
            </a:xfrm>
          </p:grpSpPr>
          <p:sp>
            <p:nvSpPr>
              <p:cNvPr id="9229" name="AutoShape 13"/>
              <p:cNvSpPr>
                <a:spLocks noChangeArrowheads="1"/>
              </p:cNvSpPr>
              <p:nvPr/>
            </p:nvSpPr>
            <p:spPr bwMode="auto">
              <a:xfrm>
                <a:off x="3840" y="2352"/>
                <a:ext cx="1339" cy="379"/>
              </a:xfrm>
              <a:prstGeom prst="roundRect">
                <a:avLst>
                  <a:gd name="adj" fmla="val 26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230" name="AutoShape 14"/>
              <p:cNvSpPr>
                <a:spLocks noChangeArrowheads="1"/>
              </p:cNvSpPr>
              <p:nvPr/>
            </p:nvSpPr>
            <p:spPr bwMode="auto">
              <a:xfrm>
                <a:off x="3840" y="2352"/>
                <a:ext cx="1339" cy="379"/>
              </a:xfrm>
              <a:prstGeom prst="roundRect">
                <a:avLst>
                  <a:gd name="adj" fmla="val 26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Cut</a:t>
                </a:r>
                <a:r>
                  <a:rPr lang="en-GB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=</a:t>
                </a:r>
                <a:r>
                  <a:rPr lang="en-GB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450</a:t>
                </a:r>
                <a:r>
                  <a:rPr lang="en-GB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keV</a:t>
                </a:r>
              </a:p>
            </p:txBody>
          </p:sp>
        </p:grp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438400" y="5943607"/>
            <a:ext cx="3878263" cy="449263"/>
            <a:chOff x="1536" y="3744"/>
            <a:chExt cx="2443" cy="283"/>
          </a:xfrm>
        </p:grpSpPr>
        <p:sp>
          <p:nvSpPr>
            <p:cNvPr id="9232" name="AutoShape 16"/>
            <p:cNvSpPr>
              <a:spLocks noChangeArrowheads="1"/>
            </p:cNvSpPr>
            <p:nvPr/>
          </p:nvSpPr>
          <p:spPr bwMode="auto">
            <a:xfrm>
              <a:off x="1536" y="3744"/>
              <a:ext cx="2443" cy="283"/>
            </a:xfrm>
            <a:prstGeom prst="roundRect">
              <a:avLst>
                <a:gd name="adj" fmla="val 352"/>
              </a:avLst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536" y="3744"/>
              <a:ext cx="2443" cy="283"/>
              <a:chOff x="1536" y="3744"/>
              <a:chExt cx="2443" cy="283"/>
            </a:xfrm>
          </p:grpSpPr>
          <p:sp>
            <p:nvSpPr>
              <p:cNvPr id="9234" name="AutoShape 18"/>
              <p:cNvSpPr>
                <a:spLocks noChangeArrowheads="1"/>
              </p:cNvSpPr>
              <p:nvPr/>
            </p:nvSpPr>
            <p:spPr bwMode="auto">
              <a:xfrm>
                <a:off x="1536" y="3744"/>
                <a:ext cx="2443" cy="283"/>
              </a:xfrm>
              <a:prstGeom prst="roundRect">
                <a:avLst>
                  <a:gd name="adj" fmla="val 35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235" name="AutoShape 19"/>
              <p:cNvSpPr>
                <a:spLocks noChangeArrowheads="1"/>
              </p:cNvSpPr>
              <p:nvPr/>
            </p:nvSpPr>
            <p:spPr bwMode="auto">
              <a:xfrm>
                <a:off x="1854" y="3765"/>
                <a:ext cx="1881" cy="240"/>
              </a:xfrm>
              <a:prstGeom prst="roundRect">
                <a:avLst>
                  <a:gd name="adj" fmla="val 35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Production</a:t>
                </a:r>
                <a:r>
                  <a:rPr lang="en-GB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 dirty="0" smtClean="0">
                    <a:latin typeface="Tahoma" pitchFamily="32" charset="0"/>
                    <a:ea typeface="HG Mincho Light J" charset="0"/>
                    <a:cs typeface="HG Mincho Light J" charset="0"/>
                  </a:rPr>
                  <a:t>cut</a:t>
                </a:r>
                <a:r>
                  <a:rPr lang="en-GB" dirty="0" smtClean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=1</a:t>
                </a:r>
                <a:r>
                  <a:rPr lang="en-GB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.</a:t>
                </a:r>
                <a:r>
                  <a:rPr lang="en-GB" sz="2000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5</a:t>
                </a:r>
                <a:r>
                  <a:rPr lang="en-GB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 </a:t>
                </a:r>
                <a:r>
                  <a:rPr lang="en-GB" sz="2000" dirty="0">
                    <a:solidFill>
                      <a:schemeClr val="tx1"/>
                    </a:solidFill>
                    <a:latin typeface="Tahoma" pitchFamily="32" charset="0"/>
                    <a:ea typeface="HG Mincho Light J" charset="0"/>
                    <a:cs typeface="HG Mincho Light J" charset="0"/>
                  </a:rPr>
                  <a:t>mm</a:t>
                </a:r>
              </a:p>
            </p:txBody>
          </p:sp>
        </p:grpSp>
      </p:grp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8763000" y="6451600"/>
            <a:ext cx="328613" cy="328613"/>
          </a:xfrm>
          <a:prstGeom prst="roundRect">
            <a:avLst>
              <a:gd name="adj" fmla="val 481"/>
            </a:avLst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8748713" y="6388100"/>
            <a:ext cx="215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7D05F41-0A38-4E0C-9B84-EE0A7989CDE0}" type="slidenum">
              <a:rPr lang="en-GB">
                <a:solidFill>
                  <a:schemeClr val="tx1"/>
                </a:solidFill>
              </a:rPr>
              <a:pPr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43240" y="1357298"/>
            <a:ext cx="2428892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500 </a:t>
            </a:r>
            <a:r>
              <a:rPr lang="en-US" altLang="ja-JP" dirty="0" err="1" smtClean="0"/>
              <a:t>MeV</a:t>
            </a:r>
            <a:r>
              <a:rPr lang="en-US" altLang="ja-JP" dirty="0" smtClean="0"/>
              <a:t> p in </a:t>
            </a:r>
            <a:r>
              <a:rPr lang="en-US" altLang="ja-JP" dirty="0" err="1" smtClean="0"/>
              <a:t>LAr-Pb</a:t>
            </a:r>
            <a:r>
              <a:rPr lang="en-US" altLang="ja-JP" dirty="0" smtClean="0"/>
              <a:t> sampling calorimeter</a:t>
            </a:r>
            <a:endParaRPr kumimoji="1" lang="ja-JP" altLang="en-US" dirty="0"/>
          </a:p>
        </p:txBody>
      </p:sp>
      <p:sp>
        <p:nvSpPr>
          <p:cNvPr id="30" name="スライド番号プレースホルダ 2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User limits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G4UserLimits</a:t>
            </a:r>
            <a:endParaRPr lang="en-US" altLang="ja-JP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071546"/>
            <a:ext cx="8715436" cy="5429288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User limits are artificial limits affecting to the tracking.</a:t>
            </a:r>
          </a:p>
          <a:p>
            <a:pPr lvl="1">
              <a:buNone/>
            </a:pPr>
            <a:r>
              <a:rPr lang="en-US" altLang="ja-JP" dirty="0" smtClean="0">
                <a:latin typeface="Consolas" pitchFamily="49" charset="0"/>
              </a:rPr>
              <a:t>G4UserLimits(  G4double </a:t>
            </a:r>
            <a:r>
              <a:rPr lang="en-US" altLang="ja-JP" dirty="0" err="1" smtClean="0">
                <a:solidFill>
                  <a:srgbClr val="00FFFF"/>
                </a:solidFill>
                <a:latin typeface="Consolas" pitchFamily="49" charset="0"/>
              </a:rPr>
              <a:t>ustepMax</a:t>
            </a:r>
            <a:r>
              <a:rPr lang="en-US" altLang="ja-JP" dirty="0" smtClean="0">
                <a:latin typeface="Consolas" pitchFamily="49" charset="0"/>
              </a:rPr>
              <a:t> = DBL_MAX,</a:t>
            </a:r>
          </a:p>
          <a:p>
            <a:pPr lvl="1">
              <a:buNone/>
            </a:pPr>
            <a:r>
              <a:rPr lang="en-US" altLang="ja-JP" dirty="0" smtClean="0">
                <a:latin typeface="Consolas" pitchFamily="49" charset="0"/>
              </a:rPr>
              <a:t>               G4double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utrakMax</a:t>
            </a:r>
            <a:r>
              <a:rPr lang="en-US" altLang="ja-JP" dirty="0" smtClean="0">
                <a:latin typeface="Consolas" pitchFamily="49" charset="0"/>
              </a:rPr>
              <a:t> = DBL_MAX,</a:t>
            </a:r>
            <a:br>
              <a:rPr lang="en-US" altLang="ja-JP" dirty="0" smtClean="0">
                <a:latin typeface="Consolas" pitchFamily="49" charset="0"/>
              </a:rPr>
            </a:br>
            <a:r>
              <a:rPr lang="en-US" altLang="ja-JP" dirty="0" smtClean="0">
                <a:latin typeface="Consolas" pitchFamily="49" charset="0"/>
              </a:rPr>
              <a:t>             G4double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utimeMax</a:t>
            </a:r>
            <a:r>
              <a:rPr lang="en-US" altLang="ja-JP" dirty="0" smtClean="0">
                <a:latin typeface="Consolas" pitchFamily="49" charset="0"/>
              </a:rPr>
              <a:t> = DBL_MAX,</a:t>
            </a:r>
            <a:br>
              <a:rPr lang="en-US" altLang="ja-JP" dirty="0" smtClean="0">
                <a:latin typeface="Consolas" pitchFamily="49" charset="0"/>
              </a:rPr>
            </a:br>
            <a:r>
              <a:rPr lang="en-US" altLang="ja-JP" dirty="0" smtClean="0">
                <a:latin typeface="Consolas" pitchFamily="49" charset="0"/>
              </a:rPr>
              <a:t>             G4double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uekinMin</a:t>
            </a:r>
            <a:r>
              <a:rPr lang="en-US" altLang="ja-JP" dirty="0" smtClean="0">
                <a:latin typeface="Consolas" pitchFamily="49" charset="0"/>
              </a:rPr>
              <a:t> = 0.,</a:t>
            </a:r>
            <a:endParaRPr lang="en-US" altLang="ja-JP" dirty="0" smtClean="0">
              <a:latin typeface="Consolas" pitchFamily="49" charset="0"/>
            </a:endParaRPr>
          </a:p>
          <a:p>
            <a:pPr lvl="1">
              <a:buNone/>
            </a:pPr>
            <a:r>
              <a:rPr lang="en-US" altLang="ja-JP" dirty="0" smtClean="0">
                <a:latin typeface="Consolas" pitchFamily="49" charset="0"/>
              </a:rPr>
              <a:t>               G4double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urangMin</a:t>
            </a:r>
            <a:r>
              <a:rPr lang="en-US" altLang="ja-JP" dirty="0" smtClean="0">
                <a:latin typeface="Consolas" pitchFamily="49" charset="0"/>
              </a:rPr>
              <a:t> = 0. );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r>
              <a:rPr lang="en-US" altLang="ja-JP" dirty="0" err="1" smtClean="0">
                <a:solidFill>
                  <a:srgbClr val="00FFFF"/>
                </a:solidFill>
              </a:rPr>
              <a:t>fMaxStep</a:t>
            </a:r>
            <a:r>
              <a:rPr lang="en-US" altLang="ja-JP" dirty="0" smtClean="0"/>
              <a:t>;        // max allowed Step size in this volume </a:t>
            </a:r>
          </a:p>
          <a:p>
            <a:pPr lvl="1"/>
            <a:r>
              <a:rPr lang="en-US" altLang="ja-JP" dirty="0" err="1" smtClean="0">
                <a:solidFill>
                  <a:srgbClr val="FFFF00"/>
                </a:solidFill>
              </a:rPr>
              <a:t>fMaxTrack</a:t>
            </a:r>
            <a:r>
              <a:rPr lang="en-US" altLang="ja-JP" dirty="0" smtClean="0"/>
              <a:t>;       // max total track length</a:t>
            </a:r>
          </a:p>
          <a:p>
            <a:pPr lvl="1"/>
            <a:r>
              <a:rPr lang="en-US" altLang="ja-JP" dirty="0" err="1" smtClean="0">
                <a:solidFill>
                  <a:srgbClr val="FFFF00"/>
                </a:solidFill>
              </a:rPr>
              <a:t>fMaxTime</a:t>
            </a:r>
            <a:r>
              <a:rPr lang="en-US" altLang="ja-JP" dirty="0" smtClean="0"/>
              <a:t>;        // max global time</a:t>
            </a:r>
          </a:p>
          <a:p>
            <a:pPr lvl="1"/>
            <a:r>
              <a:rPr lang="en-US" altLang="ja-JP" dirty="0" err="1" smtClean="0">
                <a:solidFill>
                  <a:srgbClr val="FFFF00"/>
                </a:solidFill>
              </a:rPr>
              <a:t>fMinEkine</a:t>
            </a:r>
            <a:r>
              <a:rPr lang="en-US" altLang="ja-JP" dirty="0" smtClean="0"/>
              <a:t>;       // min kinetic energy remaining (only for charged particles)</a:t>
            </a:r>
          </a:p>
          <a:p>
            <a:pPr lvl="1"/>
            <a:r>
              <a:rPr lang="en-US" altLang="ja-JP" dirty="0" err="1" smtClean="0">
                <a:solidFill>
                  <a:srgbClr val="FFFF00"/>
                </a:solidFill>
              </a:rPr>
              <a:t>fMinRange</a:t>
            </a:r>
            <a:r>
              <a:rPr lang="en-US" altLang="ja-JP" dirty="0" smtClean="0"/>
              <a:t>;      // min remaining range (only for charged particles)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FFFF"/>
                </a:solidFill>
              </a:rPr>
              <a:t>Blue</a:t>
            </a:r>
            <a:r>
              <a:rPr lang="en-US" altLang="ja-JP" dirty="0" smtClean="0"/>
              <a:t> : affecting to step / : affecting to track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You can set user limits to logical volume and/or to a region. </a:t>
            </a:r>
          </a:p>
          <a:p>
            <a:pPr lvl="1"/>
            <a:r>
              <a:rPr lang="en-US" altLang="ja-JP" dirty="0" smtClean="0"/>
              <a:t>User limits assigned to logical volume do not propagate to daughter volumes.</a:t>
            </a:r>
          </a:p>
          <a:p>
            <a:pPr lvl="1"/>
            <a:r>
              <a:rPr lang="en-US" altLang="ja-JP" dirty="0" smtClean="0"/>
              <a:t>User limits assigned to region propagate to daughter volumes.</a:t>
            </a:r>
          </a:p>
          <a:p>
            <a:pPr lvl="1"/>
            <a:r>
              <a:rPr lang="en-US" altLang="ja-JP" dirty="0" smtClean="0"/>
              <a:t>If both logical volume and associated region have user limits, those of logical volume win.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18</a:t>
            </a:fld>
            <a:endParaRPr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Processes co-working with G4UserLimits</a:t>
            </a:r>
            <a:endParaRPr lang="en-US" altLang="ja-JP"/>
          </a:p>
        </p:txBody>
      </p:sp>
      <p:sp>
        <p:nvSpPr>
          <p:cNvPr id="56729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715436" cy="428628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In addition to instantiating G4UserLimits and setting it to logical volume</a:t>
            </a:r>
            <a:r>
              <a:rPr lang="en-US" altLang="ja-JP" dirty="0" smtClean="0"/>
              <a:t>/</a:t>
            </a:r>
            <a:r>
              <a:rPr lang="en-US" altLang="ja-JP" dirty="0" smtClean="0"/>
              <a:t>region, </a:t>
            </a:r>
            <a:r>
              <a:rPr lang="en-US" altLang="ja-JP" dirty="0" smtClean="0">
                <a:solidFill>
                  <a:srgbClr val="FFC000"/>
                </a:solidFill>
              </a:rPr>
              <a:t>you have to assign the following processes to particle types you want to affect.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Limit to step:</a:t>
            </a:r>
          </a:p>
          <a:p>
            <a:pPr lvl="1"/>
            <a:r>
              <a:rPr lang="en-US" altLang="ja-JP" i="1" dirty="0" smtClean="0">
                <a:solidFill>
                  <a:srgbClr val="FFFF00"/>
                </a:solidFill>
              </a:rPr>
              <a:t>G4StepLimiter</a:t>
            </a:r>
            <a:r>
              <a:rPr lang="en-US" altLang="ja-JP" dirty="0" smtClean="0"/>
              <a:t> process must be defined to affected particle types.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Limits to track:</a:t>
            </a:r>
          </a:p>
          <a:p>
            <a:pPr lvl="1"/>
            <a:r>
              <a:rPr lang="en-US" altLang="ja-JP" i="1" dirty="0" smtClean="0">
                <a:solidFill>
                  <a:srgbClr val="FFFF00"/>
                </a:solidFill>
              </a:rPr>
              <a:t>G4UserSpecialCuts</a:t>
            </a:r>
            <a:r>
              <a:rPr lang="en-US" altLang="ja-JP" dirty="0" smtClean="0"/>
              <a:t> process must be defined to affected particle types. 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0571-4676-40EF-98EC-63C7068ABDC6}" type="slidenum">
              <a:rPr lang="ja-JP" altLang="en-US" smtClean="0"/>
              <a:pPr/>
              <a:t>19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3108" y="1857364"/>
            <a:ext cx="6143668" cy="4071966"/>
          </a:xfrm>
        </p:spPr>
        <p:txBody>
          <a:bodyPr/>
          <a:lstStyle/>
          <a:p>
            <a:r>
              <a:rPr lang="fr-FR" dirty="0" smtClean="0"/>
              <a:t>Particles</a:t>
            </a:r>
          </a:p>
          <a:p>
            <a:r>
              <a:rPr lang="fr-FR" dirty="0" smtClean="0"/>
              <a:t>Process Interface</a:t>
            </a:r>
          </a:p>
          <a:p>
            <a:r>
              <a:rPr lang="fr-FR" dirty="0" smtClean="0"/>
              <a:t>Production cuts</a:t>
            </a:r>
          </a:p>
          <a:p>
            <a:r>
              <a:rPr lang="fr-FR" dirty="0" smtClean="0"/>
              <a:t>User limits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2</a:t>
            </a:fld>
            <a:endParaRPr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357298"/>
            <a:ext cx="785818" cy="785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/>
            <a:r>
              <a:rPr lang="en-US" altLang="ja-JP" dirty="0" smtClean="0">
                <a:ea typeface="ＭＳ Ｐゴシック" charset="-128"/>
              </a:rPr>
              <a:t>particles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矢印コネクタ 22"/>
          <p:cNvCxnSpPr/>
          <p:nvPr/>
        </p:nvCxnSpPr>
        <p:spPr>
          <a:xfrm rot="16200000" flipH="1">
            <a:off x="-535817" y="1821645"/>
            <a:ext cx="5286412" cy="3786214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Structure f</a:t>
            </a:r>
            <a:r>
              <a:rPr kumimoji="1" lang="en-US" altLang="ja-JP" dirty="0" smtClean="0"/>
              <a:t>rom G4Track to process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57158" y="1285860"/>
            <a:ext cx="1143008" cy="42862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G4Track</a:t>
            </a:r>
            <a:endParaRPr kumimoji="1" lang="ja-JP" altLang="en-US" sz="2000" dirty="0"/>
          </a:p>
        </p:txBody>
      </p:sp>
      <p:sp>
        <p:nvSpPr>
          <p:cNvPr id="6" name="角丸四角形 5"/>
          <p:cNvSpPr/>
          <p:nvPr/>
        </p:nvSpPr>
        <p:spPr>
          <a:xfrm>
            <a:off x="714348" y="2285992"/>
            <a:ext cx="2214578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G4DynamicParticle</a:t>
            </a:r>
            <a:endParaRPr kumimoji="1" lang="ja-JP" altLang="en-US" sz="2000" dirty="0"/>
          </a:p>
        </p:txBody>
      </p:sp>
      <p:sp>
        <p:nvSpPr>
          <p:cNvPr id="7" name="角丸四角形 6"/>
          <p:cNvSpPr/>
          <p:nvPr/>
        </p:nvSpPr>
        <p:spPr>
          <a:xfrm>
            <a:off x="1214414" y="3571876"/>
            <a:ext cx="2571768" cy="5715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G4ParticleDefinition</a:t>
            </a:r>
            <a:endParaRPr kumimoji="1" lang="ja-JP" altLang="en-US" sz="2000" dirty="0"/>
          </a:p>
        </p:txBody>
      </p:sp>
      <p:sp>
        <p:nvSpPr>
          <p:cNvPr id="8" name="角丸四角形 7"/>
          <p:cNvSpPr/>
          <p:nvPr/>
        </p:nvSpPr>
        <p:spPr>
          <a:xfrm>
            <a:off x="2000232" y="4572008"/>
            <a:ext cx="2357454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G4ProcessManager</a:t>
            </a:r>
            <a:endParaRPr kumimoji="1" lang="ja-JP" altLang="en-US" sz="2000" dirty="0"/>
          </a:p>
        </p:txBody>
      </p:sp>
      <p:sp>
        <p:nvSpPr>
          <p:cNvPr id="9" name="角丸四角形 8"/>
          <p:cNvSpPr/>
          <p:nvPr/>
        </p:nvSpPr>
        <p:spPr>
          <a:xfrm>
            <a:off x="4000496" y="5329254"/>
            <a:ext cx="1928826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Process 1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4152896" y="5481654"/>
            <a:ext cx="1928826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Process 1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4305296" y="5634054"/>
            <a:ext cx="1928826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Process 1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4457696" y="5786454"/>
            <a:ext cx="1928826" cy="428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Process 1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43042" y="1142984"/>
            <a:ext cx="2904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“</a:t>
            </a:r>
            <a:r>
              <a:rPr lang="en-US" altLang="ja-JP" i="1" dirty="0" smtClean="0">
                <a:solidFill>
                  <a:schemeClr val="bg1">
                    <a:lumMod val="95000"/>
                  </a:schemeClr>
                </a:solidFill>
              </a:rPr>
              <a:t>snapshot</a:t>
            </a: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” of a particle state</a:t>
            </a:r>
          </a:p>
          <a:p>
            <a:pPr marL="266700" lvl="1" indent="-177800"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chemeClr val="bg1">
                    <a:lumMod val="95000"/>
                  </a:schemeClr>
                </a:solidFill>
              </a:rPr>
              <a:t>position, time, etc</a:t>
            </a:r>
          </a:p>
          <a:p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propagated by the tracking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43240" y="2219918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"</a:t>
            </a:r>
            <a:r>
              <a:rPr lang="en-US" altLang="ja-JP" i="1" dirty="0" smtClean="0">
                <a:solidFill>
                  <a:schemeClr val="bg1">
                    <a:lumMod val="95000"/>
                  </a:schemeClr>
                </a:solidFill>
              </a:rPr>
              <a:t>Dynamic</a:t>
            </a: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" physical properties of a particle,</a:t>
            </a:r>
          </a:p>
          <a:p>
            <a:pPr marL="177800" lvl="1" indent="177800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such as momentum, energy, spin, etc.</a:t>
            </a:r>
          </a:p>
          <a:p>
            <a:pPr marL="177800" lvl="1" indent="177800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representing an individual particle.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929058" y="3543304"/>
            <a:ext cx="4929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"</a:t>
            </a:r>
            <a:r>
              <a:rPr lang="en-US" altLang="ja-JP" i="1" dirty="0" smtClean="0">
                <a:solidFill>
                  <a:schemeClr val="bg1">
                    <a:lumMod val="95000"/>
                  </a:schemeClr>
                </a:solidFill>
              </a:rPr>
              <a:t>Static</a:t>
            </a: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" properties of a particle</a:t>
            </a:r>
          </a:p>
          <a:p>
            <a:pPr marL="355600" lvl="1" indent="-177800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THE particle type: </a:t>
            </a:r>
            <a:r>
              <a:rPr lang="en-US" altLang="ja-JP" i="1" dirty="0" smtClean="0">
                <a:solidFill>
                  <a:srgbClr val="FFFF00"/>
                </a:solidFill>
              </a:rPr>
              <a:t>G4Electron</a:t>
            </a: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altLang="ja-JP" i="1" dirty="0" smtClean="0">
                <a:solidFill>
                  <a:srgbClr val="FFFF00"/>
                </a:solidFill>
              </a:rPr>
              <a:t>G4Gamma</a:t>
            </a: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, …</a:t>
            </a:r>
          </a:p>
          <a:p>
            <a:pPr marL="355600" lvl="1" indent="-177800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charge, mass, life time, decay channels, etc.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49146" y="4572008"/>
            <a:ext cx="2023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manage process list</a:t>
            </a:r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28596" y="3328990"/>
            <a:ext cx="8429684" cy="71438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6286512" y="1071546"/>
            <a:ext cx="2286016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i="1" dirty="0" smtClean="0"/>
              <a:t>h</a:t>
            </a:r>
            <a:r>
              <a:rPr kumimoji="1" lang="en-US" altLang="ja-JP" i="1" dirty="0" smtClean="0"/>
              <a:t>andled by G4 kernel</a:t>
            </a:r>
            <a:endParaRPr kumimoji="1" lang="ja-JP" altLang="en-US" i="1" dirty="0"/>
          </a:p>
        </p:txBody>
      </p:sp>
      <p:sp>
        <p:nvSpPr>
          <p:cNvPr id="21" name="角丸四角形 20"/>
          <p:cNvSpPr/>
          <p:nvPr/>
        </p:nvSpPr>
        <p:spPr>
          <a:xfrm>
            <a:off x="214282" y="5472130"/>
            <a:ext cx="264320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i="1" dirty="0" smtClean="0"/>
              <a:t>configured by users</a:t>
            </a:r>
          </a:p>
          <a:p>
            <a:pPr algn="ctr"/>
            <a:r>
              <a:rPr lang="en-US" altLang="ja-JP" i="1" dirty="0" smtClean="0"/>
              <a:t>a.k.a. </a:t>
            </a:r>
            <a:r>
              <a:rPr lang="en-US" altLang="ja-JP" b="1" i="1" dirty="0" smtClean="0">
                <a:solidFill>
                  <a:srgbClr val="FF0000"/>
                </a:solidFill>
              </a:rPr>
              <a:t>user physics list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929322" y="5059932"/>
            <a:ext cx="299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95000"/>
                  </a:schemeClr>
                </a:solidFill>
              </a:rPr>
              <a:t>each concrete physics process</a:t>
            </a:r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Process interface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5</a:t>
            </a:fld>
            <a:endParaRPr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 rot="5400000" flipH="1" flipV="1">
            <a:off x="7429520" y="5785660"/>
            <a:ext cx="1428760" cy="1588"/>
          </a:xfrm>
          <a:prstGeom prst="line">
            <a:avLst/>
          </a:prstGeom>
          <a:ln>
            <a:prstDash val="dash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Process Interface</a:t>
            </a:r>
            <a:endParaRPr lang="en-US" altLang="ja-JP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142984"/>
            <a:ext cx="8715436" cy="4214842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Abstract base class (</a:t>
            </a:r>
            <a:r>
              <a:rPr lang="fr-FR" i="1" dirty="0" smtClean="0">
                <a:solidFill>
                  <a:srgbClr val="FFFF00"/>
                </a:solidFill>
              </a:rPr>
              <a:t>G4VProcess</a:t>
            </a:r>
            <a:r>
              <a:rPr lang="fr-FR" dirty="0" smtClean="0"/>
              <a:t>) defining the common interface of all processes in Geant4:</a:t>
            </a:r>
          </a:p>
          <a:p>
            <a:pPr lvl="1"/>
            <a:r>
              <a:rPr lang="fr-FR" dirty="0" smtClean="0"/>
              <a:t>derived by </a:t>
            </a:r>
            <a:r>
              <a:rPr lang="fr-FR" i="1" dirty="0" smtClean="0">
                <a:solidFill>
                  <a:srgbClr val="FFC000"/>
                </a:solidFill>
              </a:rPr>
              <a:t>all physics processes</a:t>
            </a:r>
          </a:p>
          <a:p>
            <a:pPr lvl="1"/>
            <a:r>
              <a:rPr lang="en-US" altLang="ja-JP" i="1" dirty="0" smtClean="0">
                <a:solidFill>
                  <a:srgbClr val="FFC000"/>
                </a:solidFill>
              </a:rPr>
              <a:t>P</a:t>
            </a:r>
            <a:r>
              <a:rPr lang="en-US" altLang="ja-JP" i="1" dirty="0" smtClean="0">
                <a:solidFill>
                  <a:srgbClr val="FFC000"/>
                </a:solidFill>
              </a:rPr>
              <a:t>article </a:t>
            </a:r>
            <a:r>
              <a:rPr lang="en-US" altLang="ja-JP" i="1" dirty="0" smtClean="0">
                <a:solidFill>
                  <a:srgbClr val="FFC000"/>
                </a:solidFill>
              </a:rPr>
              <a:t>transportation is a process </a:t>
            </a:r>
            <a:r>
              <a:rPr lang="en-US" altLang="ja-JP" dirty="0" smtClean="0"/>
              <a:t>as well, by which a particle interacts with geometrical volume boundaries and field of any kind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Users can define their own process class deriving from G4VProcess.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Each </a:t>
            </a:r>
            <a:r>
              <a:rPr lang="en-US" altLang="ja-JP" dirty="0" smtClean="0"/>
              <a:t>particle has its own list of applicable </a:t>
            </a:r>
            <a:r>
              <a:rPr lang="en-US" altLang="ja-JP" dirty="0" smtClean="0"/>
              <a:t>processes (</a:t>
            </a:r>
            <a:r>
              <a:rPr lang="en-US" altLang="ja-JP" i="1" dirty="0" smtClean="0">
                <a:solidFill>
                  <a:srgbClr val="FFFF00"/>
                </a:solidFill>
              </a:rPr>
              <a:t>G4ProcessManager</a:t>
            </a:r>
            <a:r>
              <a:rPr lang="en-US" altLang="ja-JP" dirty="0" smtClean="0"/>
              <a:t>). </a:t>
            </a:r>
          </a:p>
          <a:p>
            <a:pPr lvl="1"/>
            <a:r>
              <a:rPr lang="en-US" altLang="ja-JP" dirty="0" smtClean="0"/>
              <a:t>At </a:t>
            </a:r>
            <a:r>
              <a:rPr lang="en-US" altLang="ja-JP" dirty="0" smtClean="0"/>
              <a:t>each step, all processes listed are invoked to get proposed physical interaction lengths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 smtClean="0"/>
              <a:t>process which requires the shortest interaction </a:t>
            </a:r>
            <a:r>
              <a:rPr lang="en-US" altLang="ja-JP" dirty="0" smtClean="0"/>
              <a:t>length</a:t>
            </a:r>
            <a:br>
              <a:rPr lang="en-US" altLang="ja-JP" dirty="0" smtClean="0"/>
            </a:br>
            <a:r>
              <a:rPr lang="en-US" altLang="ja-JP" dirty="0" smtClean="0"/>
              <a:t>limits </a:t>
            </a:r>
            <a:r>
              <a:rPr lang="en-US" altLang="ja-JP" dirty="0" smtClean="0"/>
              <a:t>the step. 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B117-8E73-461D-BEAE-4927195F04E1}" type="slidenum">
              <a:rPr lang="ja-JP" altLang="en-US" smtClean="0"/>
              <a:pPr/>
              <a:t>6</a:t>
            </a:fld>
            <a:endParaRPr lang="en-US" altLang="ja-JP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7072330" y="5369968"/>
            <a:ext cx="1357322" cy="1588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7072330" y="5798596"/>
            <a:ext cx="1785950" cy="1588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7072330" y="6213494"/>
            <a:ext cx="1000132" cy="1588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786446" y="5143512"/>
            <a:ext cx="1085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95000"/>
                  </a:schemeClr>
                </a:solidFill>
              </a:rPr>
              <a:t>process-1</a:t>
            </a:r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86446" y="5584282"/>
            <a:ext cx="1085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95000"/>
                  </a:schemeClr>
                </a:solidFill>
              </a:rPr>
              <a:t>process-2</a:t>
            </a:r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86446" y="6000768"/>
            <a:ext cx="1085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process-3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Process types in Geant4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501122" cy="5143536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Three kinds of processes:</a:t>
            </a:r>
          </a:p>
          <a:p>
            <a:pPr lvl="1"/>
            <a:r>
              <a:rPr lang="fr-FR" dirty="0" smtClean="0">
                <a:solidFill>
                  <a:srgbClr val="FFC000"/>
                </a:solidFill>
              </a:rPr>
              <a:t>AtRest</a:t>
            </a:r>
            <a:r>
              <a:rPr lang="fr-FR" dirty="0" smtClean="0"/>
              <a:t> process:</a:t>
            </a:r>
          </a:p>
          <a:p>
            <a:pPr lvl="2"/>
            <a:r>
              <a:rPr lang="fr-FR" dirty="0" smtClean="0"/>
              <a:t>e</a:t>
            </a:r>
            <a:r>
              <a:rPr lang="fr-FR" baseline="30000" dirty="0" smtClean="0"/>
              <a:t>+</a:t>
            </a:r>
            <a:r>
              <a:rPr lang="fr-FR" dirty="0" smtClean="0"/>
              <a:t> annihilation …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>
                <a:solidFill>
                  <a:srgbClr val="FFC000"/>
                </a:solidFill>
              </a:rPr>
              <a:t>AlongStep</a:t>
            </a:r>
            <a:r>
              <a:rPr lang="fr-FR" dirty="0" smtClean="0"/>
              <a:t> process:</a:t>
            </a:r>
          </a:p>
          <a:p>
            <a:pPr lvl="2"/>
            <a:r>
              <a:rPr lang="fr-FR" dirty="0" smtClean="0"/>
              <a:t>To describe continuous processes,</a:t>
            </a:r>
          </a:p>
          <a:p>
            <a:pPr lvl="2"/>
            <a:r>
              <a:rPr lang="fr-FR" dirty="0" smtClean="0"/>
              <a:t>occuring along the path of the particle,</a:t>
            </a:r>
          </a:p>
          <a:p>
            <a:pPr lvl="2"/>
            <a:r>
              <a:rPr lang="fr-FR" dirty="0" smtClean="0"/>
              <a:t>ionisation, multiple scattering, ...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>
                <a:solidFill>
                  <a:srgbClr val="FFC000"/>
                </a:solidFill>
              </a:rPr>
              <a:t>PostStep</a:t>
            </a:r>
            <a:r>
              <a:rPr lang="fr-FR" dirty="0" smtClean="0"/>
              <a:t> process</a:t>
            </a:r>
          </a:p>
          <a:p>
            <a:pPr lvl="2"/>
            <a:r>
              <a:rPr lang="fr-FR" dirty="0" smtClean="0"/>
              <a:t>To describe point-like reactions</a:t>
            </a:r>
          </a:p>
          <a:p>
            <a:pPr lvl="2"/>
            <a:r>
              <a:rPr lang="fr-FR" dirty="0" smtClean="0"/>
              <a:t>decay in flight, compton scattering, ...</a:t>
            </a:r>
          </a:p>
          <a:p>
            <a:endParaRPr lang="fr-FR" dirty="0" smtClean="0"/>
          </a:p>
          <a:p>
            <a:r>
              <a:rPr lang="fr-FR" dirty="0" smtClean="0"/>
              <a:t>A process can implement any combination of these types:</a:t>
            </a:r>
          </a:p>
          <a:p>
            <a:pPr lvl="1"/>
            <a:r>
              <a:rPr lang="fr-FR" dirty="0" smtClean="0"/>
              <a:t>e.g. decay </a:t>
            </a:r>
            <a:r>
              <a:rPr lang="fr-FR" dirty="0" smtClean="0"/>
              <a:t>= AtRest + </a:t>
            </a:r>
            <a:r>
              <a:rPr lang="fr-FR" dirty="0" smtClean="0"/>
              <a:t>PostStep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5786446" y="2428868"/>
            <a:ext cx="142876" cy="1428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矢印コネクタ 30"/>
          <p:cNvCxnSpPr>
            <a:stCxn id="29" idx="5"/>
          </p:cNvCxnSpPr>
          <p:nvPr/>
        </p:nvCxnSpPr>
        <p:spPr>
          <a:xfrm rot="16200000" flipH="1">
            <a:off x="6051274" y="2407944"/>
            <a:ext cx="735304" cy="1021056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6929454" y="3286124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6465107" y="3821909"/>
            <a:ext cx="785818" cy="142876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rot="16200000" flipH="1">
            <a:off x="6829183" y="3753109"/>
            <a:ext cx="1000132" cy="49479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7215206" y="3429000"/>
            <a:ext cx="790066" cy="285752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6215074" y="2214554"/>
            <a:ext cx="1140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AlongStep</a:t>
            </a:r>
            <a:endParaRPr kumimoji="1" lang="ja-JP" alt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72330" y="2845354"/>
            <a:ext cx="1002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solidFill>
                  <a:srgbClr val="FFC000"/>
                </a:solidFill>
              </a:rPr>
              <a:t>PostStep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G4VProcess: action methods</a:t>
            </a:r>
            <a:endParaRPr lang="en-GB" dirty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Each action defines </a:t>
            </a:r>
            <a:r>
              <a:rPr lang="fr-FR" dirty="0" smtClean="0">
                <a:solidFill>
                  <a:srgbClr val="FFFF00"/>
                </a:solidFill>
              </a:rPr>
              <a:t>two mandatory (virtual) methods</a:t>
            </a:r>
            <a:r>
              <a:rPr lang="fr-FR" dirty="0" smtClean="0"/>
              <a:t>:</a:t>
            </a:r>
          </a:p>
          <a:p>
            <a:pPr lvl="1"/>
            <a:r>
              <a:rPr lang="fr-FR" i="1" dirty="0" smtClean="0">
                <a:solidFill>
                  <a:srgbClr val="FFFF00"/>
                </a:solidFill>
              </a:rPr>
              <a:t>GetPhysicalInteractionLength()</a:t>
            </a:r>
          </a:p>
          <a:p>
            <a:pPr lvl="2"/>
            <a:r>
              <a:rPr lang="fr-FR" dirty="0" smtClean="0"/>
              <a:t>u</a:t>
            </a:r>
            <a:r>
              <a:rPr lang="fr-FR" dirty="0" smtClean="0"/>
              <a:t>sed to limit a step:</a:t>
            </a:r>
          </a:p>
          <a:p>
            <a:pPr lvl="2"/>
            <a:r>
              <a:rPr lang="fr-FR" dirty="0" smtClean="0"/>
              <a:t>the process triggers an interaction,</a:t>
            </a:r>
          </a:p>
          <a:p>
            <a:pPr lvl="2"/>
            <a:r>
              <a:rPr lang="fr-FR" dirty="0" smtClean="0"/>
              <a:t>or any other reasons, like fraction of energy loss, geometry boundary, user’s limits …</a:t>
            </a:r>
          </a:p>
          <a:p>
            <a:pPr lvl="1"/>
            <a:r>
              <a:rPr lang="fr-FR" i="1" dirty="0" smtClean="0">
                <a:solidFill>
                  <a:srgbClr val="FFFF00"/>
                </a:solidFill>
              </a:rPr>
              <a:t>DoIt()</a:t>
            </a:r>
          </a:p>
          <a:p>
            <a:pPr lvl="2"/>
            <a:r>
              <a:rPr lang="fr-FR" dirty="0" smtClean="0"/>
              <a:t>i</a:t>
            </a:r>
            <a:r>
              <a:rPr lang="fr-FR" dirty="0" smtClean="0"/>
              <a:t>mplements the actual action to be applied on the track</a:t>
            </a:r>
          </a:p>
          <a:p>
            <a:pPr lvl="2"/>
            <a:r>
              <a:rPr lang="fr-FR" dirty="0" smtClean="0"/>
              <a:t>the related production of secondaries</a:t>
            </a:r>
          </a:p>
          <a:p>
            <a:pPr lvl="2"/>
            <a:endParaRPr lang="fr-FR" dirty="0" smtClean="0"/>
          </a:p>
          <a:p>
            <a:r>
              <a:rPr lang="fr-FR" dirty="0" smtClean="0"/>
              <a:t>Other useful methods</a:t>
            </a:r>
          </a:p>
          <a:p>
            <a:pPr lvl="1"/>
            <a:r>
              <a:rPr lang="fr-FR" i="1" dirty="0" smtClean="0">
                <a:solidFill>
                  <a:srgbClr val="FFC000"/>
                </a:solidFill>
              </a:rPr>
              <a:t>G4bool IsApplicable(const G4ParticleDefinition &amp;)</a:t>
            </a:r>
          </a:p>
          <a:p>
            <a:pPr lvl="2"/>
            <a:r>
              <a:rPr lang="fr-FR" dirty="0" smtClean="0"/>
              <a:t>used to check if a process can handle a given particle type</a:t>
            </a:r>
          </a:p>
          <a:p>
            <a:pPr lvl="1"/>
            <a:endParaRPr lang="fr-FR" dirty="0" smtClean="0"/>
          </a:p>
          <a:p>
            <a:pPr lvl="1"/>
            <a:endParaRPr lang="en-GB" dirty="0" smtClean="0"/>
          </a:p>
          <a:p>
            <a:pPr lvl="2"/>
            <a:endParaRPr lang="fr-FR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EA2E5-B0DF-4D19-8945-58C476FCD17F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Sequence of processes for a particle travelling </a:t>
            </a: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At the beginning of the step, </a:t>
            </a:r>
            <a:r>
              <a:rPr lang="fr-FR" dirty="0" smtClean="0">
                <a:solidFill>
                  <a:srgbClr val="FFC000"/>
                </a:solidFill>
              </a:rPr>
              <a:t>determine the step length</a:t>
            </a:r>
            <a:endParaRPr lang="fr-FR" dirty="0" smtClean="0"/>
          </a:p>
          <a:p>
            <a:pPr lvl="1"/>
            <a:r>
              <a:rPr lang="fr-FR" dirty="0" smtClean="0"/>
              <a:t>d</a:t>
            </a:r>
            <a:r>
              <a:rPr lang="fr-FR" dirty="0" smtClean="0"/>
              <a:t>efine the step length as the smallest of the lengths among :</a:t>
            </a:r>
          </a:p>
          <a:p>
            <a:pPr lvl="2"/>
            <a:r>
              <a:rPr lang="fr-FR" dirty="0" smtClean="0"/>
              <a:t>All AlongStep/GetPhysicalInteractionLenght()</a:t>
            </a:r>
          </a:p>
          <a:p>
            <a:pPr lvl="2"/>
            <a:r>
              <a:rPr lang="fr-FR" dirty="0" smtClean="0"/>
              <a:t>All PostStep/GetPhysicalInteractionLength()</a:t>
            </a:r>
          </a:p>
          <a:p>
            <a:endParaRPr lang="fr-FR" dirty="0" smtClean="0"/>
          </a:p>
          <a:p>
            <a:r>
              <a:rPr lang="fr-FR" dirty="0" smtClean="0"/>
              <a:t>Apply all </a:t>
            </a:r>
            <a:r>
              <a:rPr lang="fr-FR" i="1" dirty="0" smtClean="0"/>
              <a:t>AlongStepDoIt()</a:t>
            </a:r>
            <a:r>
              <a:rPr lang="fr-FR" dirty="0" smtClean="0"/>
              <a:t> actions, </a:t>
            </a:r>
            <a:r>
              <a:rPr lang="fr-FR" dirty="0" smtClean="0">
                <a:solidFill>
                  <a:srgbClr val="FFC000"/>
                </a:solidFill>
              </a:rPr>
              <a:t>at once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c</a:t>
            </a:r>
            <a:r>
              <a:rPr lang="fr-FR" dirty="0" smtClean="0"/>
              <a:t>hanges are computed from particle state at the beginning of the step,</a:t>
            </a:r>
          </a:p>
          <a:p>
            <a:pPr lvl="1"/>
            <a:r>
              <a:rPr lang="fr-FR" dirty="0" smtClean="0"/>
              <a:t>a</a:t>
            </a:r>
            <a:r>
              <a:rPr lang="fr-FR" dirty="0" smtClean="0"/>
              <a:t>ccumulated in the </a:t>
            </a:r>
            <a:r>
              <a:rPr lang="fr-FR" i="1" dirty="0" smtClean="0"/>
              <a:t>G4Step</a:t>
            </a:r>
            <a:r>
              <a:rPr lang="fr-FR" dirty="0" smtClean="0"/>
              <a:t>,</a:t>
            </a:r>
          </a:p>
          <a:p>
            <a:pPr lvl="1"/>
            <a:r>
              <a:rPr lang="fr-FR" dirty="0" smtClean="0"/>
              <a:t>t</a:t>
            </a:r>
            <a:r>
              <a:rPr lang="fr-FR" dirty="0" smtClean="0"/>
              <a:t>hen applied to the </a:t>
            </a:r>
            <a:r>
              <a:rPr lang="fr-FR" i="1" dirty="0" smtClean="0"/>
              <a:t>G4Track</a:t>
            </a:r>
            <a:r>
              <a:rPr lang="fr-FR" dirty="0" smtClean="0"/>
              <a:t>, from the </a:t>
            </a:r>
            <a:r>
              <a:rPr lang="fr-FR" i="1" dirty="0" smtClean="0"/>
              <a:t>G4Step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Apply </a:t>
            </a:r>
            <a:r>
              <a:rPr lang="fr-FR" i="1" dirty="0" smtClean="0"/>
              <a:t>PostStepDoIt() </a:t>
            </a:r>
            <a:r>
              <a:rPr lang="fr-FR" dirty="0" smtClean="0"/>
              <a:t>actions </a:t>
            </a:r>
            <a:r>
              <a:rPr lang="fr-FR" dirty="0" smtClean="0">
                <a:solidFill>
                  <a:srgbClr val="FFC000"/>
                </a:solidFill>
              </a:rPr>
              <a:t>sequentially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a</a:t>
            </a:r>
            <a:r>
              <a:rPr lang="fr-FR" dirty="0" smtClean="0"/>
              <a:t>pply </a:t>
            </a:r>
            <a:r>
              <a:rPr lang="fr-FR" i="1" dirty="0" smtClean="0"/>
              <a:t>PostStepDoIt()</a:t>
            </a:r>
            <a:r>
              <a:rPr lang="fr-FR" dirty="0" smtClean="0"/>
              <a:t> of the process which limit the step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4C608-C6F3-4FCC-9E1F-561B6DBA5FCA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av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steave2</Template>
  <TotalTime>273</TotalTime>
  <Words>884</Words>
  <Application>Microsoft Office PowerPoint</Application>
  <PresentationFormat>画面に合わせる (4:3)</PresentationFormat>
  <Paragraphs>208</Paragraphs>
  <Slides>19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steave2</vt:lpstr>
      <vt:lpstr>Particles and Physics Processes</vt:lpstr>
      <vt:lpstr>Contents</vt:lpstr>
      <vt:lpstr>particles</vt:lpstr>
      <vt:lpstr>Structure from G4Track to process</vt:lpstr>
      <vt:lpstr>Process interface</vt:lpstr>
      <vt:lpstr>Process Interface</vt:lpstr>
      <vt:lpstr>Process types in Geant4</vt:lpstr>
      <vt:lpstr>G4VProcess: action methods</vt:lpstr>
      <vt:lpstr>Sequence of processes for a particle travelling </vt:lpstr>
      <vt:lpstr>Physics List</vt:lpstr>
      <vt:lpstr>A word about process ordering</vt:lpstr>
      <vt:lpstr>production cuts</vt:lpstr>
      <vt:lpstr> Threshold for Secondary Production (1)</vt:lpstr>
      <vt:lpstr> Threshold for Secondary Production (2)</vt:lpstr>
      <vt:lpstr> Threshold for Secondary Production (3)</vt:lpstr>
      <vt:lpstr>  Production Threshold vs. Energy Cut</vt:lpstr>
      <vt:lpstr>User limits</vt:lpstr>
      <vt:lpstr>G4UserLimits</vt:lpstr>
      <vt:lpstr>Processes co-working with G4UserLimits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 </cp:lastModifiedBy>
  <cp:revision>234</cp:revision>
  <dcterms:created xsi:type="dcterms:W3CDTF">2007-10-04T06:43:14Z</dcterms:created>
  <dcterms:modified xsi:type="dcterms:W3CDTF">2007-10-17T15:55:39Z</dcterms:modified>
</cp:coreProperties>
</file>