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89" r:id="rId4"/>
    <p:sldId id="290" r:id="rId5"/>
    <p:sldId id="291" r:id="rId6"/>
    <p:sldId id="266" r:id="rId7"/>
    <p:sldId id="268" r:id="rId8"/>
    <p:sldId id="279" r:id="rId9"/>
    <p:sldId id="286" r:id="rId10"/>
    <p:sldId id="287" r:id="rId11"/>
    <p:sldId id="285" r:id="rId12"/>
    <p:sldId id="288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2595" autoAdjust="0"/>
    <p:restoredTop sz="94660"/>
  </p:normalViewPr>
  <p:slideViewPr>
    <p:cSldViewPr>
      <p:cViewPr varScale="1">
        <p:scale>
          <a:sx n="130" d="100"/>
          <a:sy n="130" d="100"/>
        </p:scale>
        <p:origin x="-8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7408C-3662-4E9F-B9DD-53B146C746C8}" type="datetimeFigureOut">
              <a:rPr kumimoji="1" lang="ja-JP" altLang="en-US" smtClean="0"/>
              <a:pPr/>
              <a:t>2007/10/15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51196-7708-44CD-BEAF-810C07AA885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9E0636-AB22-488E-95BC-77DF15A5FCF0}" type="slidenum">
              <a:rPr lang="fr-FR" altLang="ja-JP"/>
              <a:pPr/>
              <a:t>6</a:t>
            </a:fld>
            <a:endParaRPr lang="fr-FR" altLang="ja-JP"/>
          </a:p>
        </p:txBody>
      </p:sp>
      <p:sp>
        <p:nvSpPr>
          <p:cNvPr id="210946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0947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671513" y="3236913"/>
            <a:ext cx="7808912" cy="3044825"/>
          </a:xfrm>
          <a:ln/>
        </p:spPr>
        <p:txBody>
          <a:bodyPr wrap="none" anchor="ctr"/>
          <a:lstStyle/>
          <a:p>
            <a:pPr defTabSz="457200"/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59004D-714E-4C65-A4C2-964F9727D3D0}" type="slidenum">
              <a:rPr lang="fr-FR" altLang="ja-JP"/>
              <a:pPr/>
              <a:t>7</a:t>
            </a:fld>
            <a:endParaRPr lang="fr-FR" altLang="ja-JP"/>
          </a:p>
        </p:txBody>
      </p:sp>
      <p:sp>
        <p:nvSpPr>
          <p:cNvPr id="215042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43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671513" y="3236913"/>
            <a:ext cx="7808912" cy="3044825"/>
          </a:xfrm>
          <a:ln/>
        </p:spPr>
        <p:txBody>
          <a:bodyPr wrap="none" anchor="ctr"/>
          <a:lstStyle/>
          <a:p>
            <a:pPr defTabSz="457200"/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CC4B36-CD8B-4185-9C7D-C50CD117E1A2}" type="slidenum">
              <a:rPr lang="fr-FR" altLang="ja-JP"/>
              <a:pPr/>
              <a:t>8</a:t>
            </a:fld>
            <a:endParaRPr lang="fr-FR" altLang="ja-JP"/>
          </a:p>
        </p:txBody>
      </p:sp>
      <p:sp>
        <p:nvSpPr>
          <p:cNvPr id="212994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2995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671513" y="3236913"/>
            <a:ext cx="7808912" cy="3044825"/>
          </a:xfrm>
          <a:ln/>
        </p:spPr>
        <p:txBody>
          <a:bodyPr wrap="none" anchor="ctr"/>
          <a:lstStyle/>
          <a:p>
            <a:pPr defTabSz="457200"/>
            <a:endParaRPr lang="ja-JP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BB6883-04A3-4A13-9989-3B2B737DEBF2}" type="slidenum">
              <a:rPr lang="fr-FR" altLang="ja-JP"/>
              <a:pPr/>
              <a:t>9</a:t>
            </a:fld>
            <a:endParaRPr lang="fr-FR" altLang="ja-JP"/>
          </a:p>
        </p:txBody>
      </p:sp>
      <p:sp>
        <p:nvSpPr>
          <p:cNvPr id="217090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7091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671513" y="3236913"/>
            <a:ext cx="7808912" cy="3044825"/>
          </a:xfrm>
          <a:ln/>
        </p:spPr>
        <p:txBody>
          <a:bodyPr wrap="none" anchor="ctr"/>
          <a:lstStyle/>
          <a:p>
            <a:pPr defTabSz="457200"/>
            <a:endParaRPr lang="ja-JP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D45271-C73B-4694-A602-E645D4A3D15E}" type="slidenum">
              <a:rPr lang="fr-FR" altLang="ja-JP"/>
              <a:pPr/>
              <a:t>10</a:t>
            </a:fld>
            <a:endParaRPr lang="fr-FR" altLang="ja-JP"/>
          </a:p>
        </p:txBody>
      </p:sp>
      <p:sp>
        <p:nvSpPr>
          <p:cNvPr id="219138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9139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671513" y="3236913"/>
            <a:ext cx="7808912" cy="3044825"/>
          </a:xfrm>
          <a:ln/>
        </p:spPr>
        <p:txBody>
          <a:bodyPr wrap="none" anchor="ctr"/>
          <a:lstStyle/>
          <a:p>
            <a:pPr defTabSz="457200"/>
            <a:endParaRPr lang="ja-JP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472219-CD67-4228-8F09-E572BA51280E}" type="slidenum">
              <a:rPr lang="fr-FR" altLang="ja-JP"/>
              <a:pPr/>
              <a:t>11</a:t>
            </a:fld>
            <a:endParaRPr lang="fr-FR" altLang="ja-JP"/>
          </a:p>
        </p:txBody>
      </p:sp>
      <p:sp>
        <p:nvSpPr>
          <p:cNvPr id="221186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1187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671513" y="3236913"/>
            <a:ext cx="7808912" cy="3044825"/>
          </a:xfrm>
          <a:ln/>
        </p:spPr>
        <p:txBody>
          <a:bodyPr wrap="none" anchor="ctr"/>
          <a:lstStyle/>
          <a:p>
            <a:pPr defTabSz="457200"/>
            <a:endParaRPr lang="ja-JP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76480F-DEC3-49B7-B90E-B4E7CCE10234}" type="slidenum">
              <a:rPr lang="fr-FR" altLang="ja-JP"/>
              <a:pPr/>
              <a:t>12</a:t>
            </a:fld>
            <a:endParaRPr lang="fr-FR" altLang="ja-JP"/>
          </a:p>
        </p:txBody>
      </p:sp>
      <p:sp>
        <p:nvSpPr>
          <p:cNvPr id="223234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3235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671513" y="3236913"/>
            <a:ext cx="7808912" cy="3044825"/>
          </a:xfrm>
          <a:ln/>
        </p:spPr>
        <p:txBody>
          <a:bodyPr wrap="none" anchor="ctr"/>
          <a:lstStyle/>
          <a:p>
            <a:pPr defTabSz="457200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928802"/>
            <a:ext cx="7772400" cy="1470025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>
                    <a:lumMod val="95000"/>
                  </a:schemeClr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-32" y="649289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492899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+mn-lt"/>
              </a:defRPr>
            </a:lvl1pPr>
          </a:lstStyle>
          <a:p>
            <a:fld id="{67251460-1A66-497B-9619-48B833F9A30D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3AEE10E-8769-4FCD-98C2-457B0D05D8E9}" type="slidenum">
              <a:rPr lang="fr-FR" altLang="ja-JP"/>
              <a:pPr/>
              <a:t>&lt;#&gt;</a:t>
            </a:fld>
            <a:endParaRPr lang="fr-FR" altLang="ja-JP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 marL="538163" indent="-273050">
              <a:buSzPct val="80000"/>
              <a:defRPr>
                <a:latin typeface="+mn-lt"/>
              </a:defRPr>
            </a:lvl2pPr>
            <a:lvl3pPr marL="984250" indent="-265113">
              <a:tabLst/>
              <a:defRPr>
                <a:latin typeface="+mn-lt"/>
              </a:defRPr>
            </a:lvl3pPr>
            <a:lvl4pPr marL="1438275" indent="-182563">
              <a:defRPr>
                <a:latin typeface="+mn-lt"/>
              </a:defRPr>
            </a:lvl4pPr>
            <a:lvl5pPr marL="1884363" indent="-180975">
              <a:defRPr>
                <a:latin typeface="+mn-lt"/>
              </a:defRPr>
            </a:lvl5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-32" y="649289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492899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pPr algn="r"/>
            <a:fld id="{67251460-1A66-497B-9619-48B833F9A30D}" type="slidenum">
              <a:rPr lang="ja-JP" altLang="en-US" smtClean="0"/>
              <a:pPr algn="r"/>
              <a:t>&lt;#&gt;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858016" y="6492899"/>
            <a:ext cx="2133600" cy="365125"/>
          </a:xfrm>
          <a:prstGeom prst="rect">
            <a:avLst/>
          </a:prstGeom>
        </p:spPr>
        <p:txBody>
          <a:bodyPr/>
          <a:lstStyle/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tx1">
                <a:lumMod val="75000"/>
                <a:lumOff val="25000"/>
              </a:schemeClr>
            </a:gs>
            <a:gs pos="100000">
              <a:schemeClr val="tx1">
                <a:lumMod val="95000"/>
                <a:lumOff val="5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271490" y="203200"/>
            <a:ext cx="8229600" cy="654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85720" y="1357298"/>
            <a:ext cx="8715436" cy="5072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2165" y="6540365"/>
            <a:ext cx="10214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17-19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Oct,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690990" y="6540365"/>
            <a:ext cx="17620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Geant4 Tutorial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@ Japan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  <p:pic>
        <p:nvPicPr>
          <p:cNvPr id="2050" name="Picture 2" descr="C:\Documents and Settings\kmura\デスクトップ\geanttiny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858148" y="71414"/>
            <a:ext cx="1171583" cy="2857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9" name="テキスト ボックス 8"/>
          <p:cNvSpPr txBox="1"/>
          <p:nvPr/>
        </p:nvSpPr>
        <p:spPr>
          <a:xfrm>
            <a:off x="82165" y="6540365"/>
            <a:ext cx="10214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17-19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Oct,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690990" y="6540365"/>
            <a:ext cx="17620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Geant4 Tutorial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@ Japan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1" name="Picture 2" descr="C:\Documents and Settings\kmura\デスクトップ\geanttiny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858148" y="71414"/>
            <a:ext cx="1171583" cy="2857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3" name="テキスト ボックス 12"/>
          <p:cNvSpPr txBox="1"/>
          <p:nvPr userDrawn="1"/>
        </p:nvSpPr>
        <p:spPr>
          <a:xfrm>
            <a:off x="82165" y="6540365"/>
            <a:ext cx="10214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17-19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Oct,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テキスト ボックス 13"/>
          <p:cNvSpPr txBox="1"/>
          <p:nvPr userDrawn="1"/>
        </p:nvSpPr>
        <p:spPr>
          <a:xfrm>
            <a:off x="3690990" y="6540365"/>
            <a:ext cx="17620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Geant4 Tutorial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@ Japan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5" name="Picture 2" descr="C:\Documents and Settings\kmura\デスクトップ\geanttiny.gif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858148" y="71414"/>
            <a:ext cx="1171583" cy="2857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600" kern="1200">
          <a:solidFill>
            <a:schemeClr val="bg1">
              <a:lumMod val="95000"/>
            </a:schemeClr>
          </a:solidFill>
          <a:effectLst>
            <a:reflection blurRad="6350" stA="50000" endA="300" endPos="50000" dist="29997" dir="5400000" sy="-100000" algn="bl" rotWithShape="0"/>
          </a:effectLst>
          <a:latin typeface="+mj-lt"/>
          <a:ea typeface="ヒラギノ丸ゴ Pro W4" pitchFamily="34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32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1pPr>
      <a:lvl2pPr marL="719138" indent="-454025" algn="l" defTabSz="914400" rtl="0" eaLnBrk="1" latinLnBrk="0" hangingPunct="1">
        <a:spcBef>
          <a:spcPct val="20000"/>
        </a:spcBef>
        <a:buFont typeface="Wingdings" pitchFamily="2" charset="2"/>
        <a:buChar char="l"/>
        <a:defRPr kumimoji="1" sz="28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2pPr>
      <a:lvl3pPr marL="1143000" indent="-423863" algn="l" defTabSz="914400" rtl="0" eaLnBrk="1" latinLnBrk="0" hangingPunct="1">
        <a:spcBef>
          <a:spcPct val="20000"/>
        </a:spcBef>
        <a:buFont typeface="Wingdings" pitchFamily="2" charset="2"/>
        <a:buChar char="ü"/>
        <a:defRPr kumimoji="1" sz="24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3pPr>
      <a:lvl4pPr marL="1600200" indent="-344488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4pPr>
      <a:lvl5pPr marL="2057400" indent="-354013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Hands-on Work 1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676664"/>
            <a:ext cx="6400800" cy="1752600"/>
          </a:xfrm>
        </p:spPr>
        <p:txBody>
          <a:bodyPr/>
          <a:lstStyle/>
          <a:p>
            <a:r>
              <a:rPr lang="en-US" altLang="ja-JP" dirty="0" smtClean="0"/>
              <a:t>Geant4 Tutorial @ Japan 2007</a:t>
            </a:r>
            <a:br>
              <a:rPr lang="en-US" altLang="ja-JP" dirty="0" smtClean="0"/>
            </a:br>
            <a:r>
              <a:rPr lang="en-US" altLang="ja-JP" dirty="0" smtClean="0"/>
              <a:t>Geant4 Collaboration</a:t>
            </a:r>
          </a:p>
          <a:p>
            <a:r>
              <a:rPr lang="en-US" altLang="ja-JP" dirty="0" smtClean="0"/>
              <a:t>KEK/CRC</a:t>
            </a:r>
            <a:endParaRPr lang="ja-JP" altLang="en-US" dirty="0" smtClean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1460-1A66-497B-9619-48B833F9A30D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5072074"/>
            <a:ext cx="791281" cy="500066"/>
          </a:xfrm>
          <a:prstGeom prst="ellipse">
            <a:avLst/>
          </a:prstGeom>
          <a:ln>
            <a:noFill/>
          </a:ln>
          <a:effectLst>
            <a:reflection blurRad="6350" stA="50000" endA="300" endPos="55500" dist="50800" dir="5400000" sy="-100000" algn="bl" rotWithShape="0"/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ja-JP" dirty="0" smtClean="0"/>
              <a:t>Novice Example N05</a:t>
            </a:r>
            <a:endParaRPr lang="fr-FR" altLang="ja-JP" dirty="0"/>
          </a:p>
        </p:txBody>
      </p:sp>
      <p:sp>
        <p:nvSpPr>
          <p:cNvPr id="2181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Fast simulation with </a:t>
            </a:r>
            <a:r>
              <a:rPr lang="en-GB" i="1" dirty="0" smtClean="0">
                <a:solidFill>
                  <a:srgbClr val="FFC000"/>
                </a:solidFill>
              </a:rPr>
              <a:t>parameterized showers</a:t>
            </a:r>
          </a:p>
          <a:p>
            <a:pPr lvl="1"/>
            <a:r>
              <a:rPr lang="en-GB" dirty="0" smtClean="0"/>
              <a:t>EM showers (derived from G4VFastSimulationModel)</a:t>
            </a:r>
          </a:p>
          <a:p>
            <a:pPr lvl="1"/>
            <a:r>
              <a:rPr lang="en-GB" dirty="0" err="1" smtClean="0"/>
              <a:t>Pion</a:t>
            </a:r>
            <a:r>
              <a:rPr lang="en-GB" dirty="0" smtClean="0"/>
              <a:t> showers (for illustration only – not used)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EM physics only</a:t>
            </a:r>
          </a:p>
          <a:p>
            <a:pPr lvl="1"/>
            <a:r>
              <a:rPr lang="en-GB" dirty="0" smtClean="0"/>
              <a:t>Use of G4FastSimulationManagerProcess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Simplified collider detector geometry</a:t>
            </a:r>
          </a:p>
          <a:p>
            <a:pPr lvl="1"/>
            <a:r>
              <a:rPr lang="en-GB" dirty="0" smtClean="0"/>
              <a:t>Drift chamber </a:t>
            </a:r>
          </a:p>
          <a:p>
            <a:pPr lvl="1"/>
            <a:r>
              <a:rPr lang="en-GB" dirty="0" smtClean="0"/>
              <a:t>EM, </a:t>
            </a:r>
            <a:r>
              <a:rPr lang="en-GB" dirty="0" err="1" smtClean="0"/>
              <a:t>hadronic</a:t>
            </a:r>
            <a:r>
              <a:rPr lang="en-GB" dirty="0" smtClean="0"/>
              <a:t> calorimeter</a:t>
            </a:r>
          </a:p>
          <a:p>
            <a:pPr lvl="1"/>
            <a:r>
              <a:rPr lang="en-GB" i="1" dirty="0" smtClean="0">
                <a:solidFill>
                  <a:srgbClr val="FFC000"/>
                </a:solidFill>
              </a:rPr>
              <a:t>Ghost volume</a:t>
            </a:r>
            <a:endParaRPr lang="en-GB" i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16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2285992"/>
            <a:ext cx="3310622" cy="3714776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22016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ja-JP" smtClean="0"/>
              <a:t>Novice Example N06</a:t>
            </a:r>
            <a:endParaRPr lang="fr-FR" altLang="ja-JP"/>
          </a:p>
        </p:txBody>
      </p:sp>
      <p:sp>
        <p:nvSpPr>
          <p:cNvPr id="220163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500174"/>
            <a:ext cx="5786478" cy="4071966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Water Cerenkov detector with air “bubble”</a:t>
            </a:r>
          </a:p>
          <a:p>
            <a:endParaRPr lang="en-GB" dirty="0" smtClean="0"/>
          </a:p>
          <a:p>
            <a:r>
              <a:rPr lang="en-GB" dirty="0" smtClean="0"/>
              <a:t>Materials</a:t>
            </a:r>
          </a:p>
          <a:p>
            <a:pPr lvl="1"/>
            <a:r>
              <a:rPr lang="en-GB" dirty="0" smtClean="0"/>
              <a:t>Specification of optical properties</a:t>
            </a:r>
          </a:p>
          <a:p>
            <a:pPr lvl="1"/>
            <a:r>
              <a:rPr lang="en-GB" dirty="0" smtClean="0"/>
              <a:t>Specification of scintillation spectra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Physics</a:t>
            </a:r>
          </a:p>
          <a:p>
            <a:pPr lvl="1"/>
            <a:r>
              <a:rPr lang="en-GB" i="1" dirty="0" smtClean="0">
                <a:solidFill>
                  <a:srgbClr val="FFC000"/>
                </a:solidFill>
              </a:rPr>
              <a:t>Optical processes</a:t>
            </a:r>
          </a:p>
          <a:p>
            <a:pPr lvl="1"/>
            <a:r>
              <a:rPr lang="en-GB" dirty="0" smtClean="0"/>
              <a:t>Generation of  Cerenkov radiation, energy loss collected to produce scintillation</a:t>
            </a:r>
            <a:endParaRPr lang="en-GB" dirty="0"/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5407025" y="1981200"/>
            <a:ext cx="3736975" cy="4114800"/>
          </a:xfrm>
          <a:ln/>
        </p:spPr>
        <p:txBody>
          <a:bodyPr lIns="92160" tIns="46080" rIns="92160" bIns="46080"/>
          <a:lstStyle/>
          <a:p>
            <a:pPr>
              <a:lnSpc>
                <a:spcPct val="93000"/>
              </a:lnSpc>
              <a:spcBef>
                <a:spcPts val="625"/>
              </a:spcBef>
              <a:buSzPct val="48000"/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/>
              <a:t> 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ja-JP" smtClean="0"/>
              <a:t>Novice Example N07</a:t>
            </a:r>
            <a:endParaRPr lang="fr-FR" altLang="ja-JP"/>
          </a:p>
        </p:txBody>
      </p:sp>
      <p:sp>
        <p:nvSpPr>
          <p:cNvPr id="222211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357298"/>
            <a:ext cx="4929222" cy="4286280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3 simplified sandwich calorimeters (</a:t>
            </a:r>
            <a:r>
              <a:rPr lang="en-GB" dirty="0" err="1" smtClean="0"/>
              <a:t>Pb</a:t>
            </a:r>
            <a:r>
              <a:rPr lang="en-GB" dirty="0" smtClean="0"/>
              <a:t>, Al, </a:t>
            </a:r>
            <a:r>
              <a:rPr lang="en-GB" dirty="0" err="1" smtClean="0"/>
              <a:t>Ar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r>
              <a:rPr lang="en-GB" i="1" dirty="0" smtClean="0">
                <a:solidFill>
                  <a:srgbClr val="FFC000"/>
                </a:solidFill>
              </a:rPr>
              <a:t>Cylindrical ghost volume for scoring</a:t>
            </a:r>
          </a:p>
          <a:p>
            <a:endParaRPr lang="en-GB" dirty="0" smtClean="0"/>
          </a:p>
          <a:p>
            <a:r>
              <a:rPr lang="en-GB" dirty="0" smtClean="0"/>
              <a:t>Run-based (as opposed to event-based) hit accumulation</a:t>
            </a:r>
          </a:p>
          <a:p>
            <a:endParaRPr lang="en-GB" dirty="0" smtClean="0"/>
          </a:p>
          <a:p>
            <a:r>
              <a:rPr lang="en-GB" i="1" dirty="0" smtClean="0">
                <a:solidFill>
                  <a:srgbClr val="FFC000"/>
                </a:solidFill>
              </a:rPr>
              <a:t>Changing geometries without rebuilding world</a:t>
            </a:r>
          </a:p>
          <a:p>
            <a:endParaRPr lang="en-GB" dirty="0" smtClean="0"/>
          </a:p>
          <a:p>
            <a:r>
              <a:rPr lang="en-GB" i="1" dirty="0" smtClean="0">
                <a:solidFill>
                  <a:srgbClr val="FFFF00"/>
                </a:solidFill>
              </a:rPr>
              <a:t>Setting different secondary production cuts for each calorimeter using G4Region</a:t>
            </a:r>
            <a:endParaRPr lang="en-GB" i="1" dirty="0">
              <a:solidFill>
                <a:srgbClr val="FFFF00"/>
              </a:solidFill>
            </a:endParaRPr>
          </a:p>
        </p:txBody>
      </p:sp>
      <p:pic>
        <p:nvPicPr>
          <p:cNvPr id="22221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1285860"/>
            <a:ext cx="3684587" cy="4335462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Hand-on Work -1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How </a:t>
            </a:r>
            <a:r>
              <a:rPr lang="en-US" dirty="0" smtClean="0"/>
              <a:t>is your installation </a:t>
            </a:r>
            <a:r>
              <a:rPr lang="en-US" dirty="0" smtClean="0"/>
              <a:t>?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Playing with </a:t>
            </a:r>
            <a:r>
              <a:rPr lang="en-US" dirty="0" smtClean="0"/>
              <a:t>novice examples : N01, N03</a:t>
            </a:r>
            <a:r>
              <a:rPr lang="en-US" dirty="0" smtClean="0"/>
              <a:t>,…</a:t>
            </a:r>
            <a:endParaRPr lang="en-US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7251460-1A66-497B-9619-48B833F9A30D}" type="slidenum">
              <a:rPr lang="ja-JP" altLang="en-US" smtClean="0"/>
              <a:pPr algn="r"/>
              <a:t>2</a:t>
            </a:fld>
            <a:endParaRPr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642918"/>
            <a:ext cx="2981325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2000" endA="300" endPos="35000" dir="5400000" sy="-100000" algn="bl" rotWithShape="0"/>
            <a:softEdge rad="31750"/>
          </a:effec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Your Installation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Windows XP/Vista users</a:t>
            </a:r>
          </a:p>
          <a:p>
            <a:pPr lvl="1"/>
            <a:r>
              <a:rPr lang="en-US" altLang="ja-JP" i="1" dirty="0" smtClean="0">
                <a:solidFill>
                  <a:srgbClr val="FFFF00"/>
                </a:solidFill>
              </a:rPr>
              <a:t>http://www-geant4.kek.jp/g4users/</a:t>
            </a:r>
            <a:br>
              <a:rPr lang="en-US" altLang="ja-JP" i="1" dirty="0" smtClean="0">
                <a:solidFill>
                  <a:srgbClr val="FFFF00"/>
                </a:solidFill>
              </a:rPr>
            </a:br>
            <a:r>
              <a:rPr lang="en-US" altLang="ja-JP" i="1" dirty="0" smtClean="0">
                <a:solidFill>
                  <a:srgbClr val="FFFF00"/>
                </a:solidFill>
              </a:rPr>
              <a:t>g4tut07/install-win.html</a:t>
            </a:r>
            <a:endParaRPr kumimoji="1" lang="ja-JP" altLang="en-US" i="1" dirty="0" smtClean="0">
              <a:solidFill>
                <a:srgbClr val="FFFF00"/>
              </a:solidFill>
            </a:endParaRPr>
          </a:p>
          <a:p>
            <a:pPr lvl="1"/>
            <a:r>
              <a:rPr kumimoji="1" lang="en-US" altLang="ja-JP" dirty="0" smtClean="0"/>
              <a:t>Virtual machine on </a:t>
            </a:r>
            <a:r>
              <a:rPr kumimoji="1" lang="en-US" altLang="ja-JP" dirty="0" smtClean="0">
                <a:solidFill>
                  <a:srgbClr val="FFC000"/>
                </a:solidFill>
              </a:rPr>
              <a:t>VMware Player</a:t>
            </a:r>
            <a:r>
              <a:rPr kumimoji="1" lang="en-US" altLang="ja-JP" dirty="0" smtClean="0"/>
              <a:t> (Free)</a:t>
            </a:r>
          </a:p>
          <a:p>
            <a:pPr lvl="2"/>
            <a:r>
              <a:rPr kumimoji="1" lang="en-US" altLang="ja-JP" dirty="0" smtClean="0">
                <a:solidFill>
                  <a:srgbClr val="FFC000"/>
                </a:solidFill>
              </a:rPr>
              <a:t>Scientifi</a:t>
            </a:r>
            <a:r>
              <a:rPr lang="en-US" altLang="ja-JP" dirty="0" smtClean="0">
                <a:solidFill>
                  <a:srgbClr val="FFC000"/>
                </a:solidFill>
              </a:rPr>
              <a:t>c Linux 4.5</a:t>
            </a:r>
          </a:p>
          <a:p>
            <a:pPr lvl="2"/>
            <a:r>
              <a:rPr lang="en-US" altLang="ja-JP" dirty="0" smtClean="0"/>
              <a:t>user name: g4tut, password: $g4tut$ </a:t>
            </a:r>
          </a:p>
          <a:p>
            <a:pPr lvl="1"/>
            <a:r>
              <a:rPr lang="en-US" altLang="ja-JP" dirty="0" smtClean="0"/>
              <a:t>Pre-installed packages</a:t>
            </a:r>
          </a:p>
          <a:p>
            <a:pPr lvl="2"/>
            <a:r>
              <a:rPr lang="en-US" altLang="ja-JP" dirty="0" smtClean="0"/>
              <a:t>CLHEP, ROOT, </a:t>
            </a:r>
            <a:r>
              <a:rPr lang="en-US" altLang="ja-JP" dirty="0" err="1" smtClean="0"/>
              <a:t>gLite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Geant4 </a:t>
            </a:r>
          </a:p>
          <a:p>
            <a:pPr lvl="3"/>
            <a:r>
              <a:rPr lang="en-US" altLang="ja-JP" dirty="0" smtClean="0"/>
              <a:t>pre-build library</a:t>
            </a:r>
          </a:p>
          <a:p>
            <a:pPr lvl="3"/>
            <a:r>
              <a:rPr lang="en-US" altLang="ja-JP" dirty="0" smtClean="0"/>
              <a:t>data files</a:t>
            </a:r>
          </a:p>
          <a:p>
            <a:pPr lvl="3"/>
            <a:r>
              <a:rPr lang="en-US" altLang="ja-JP" dirty="0" smtClean="0"/>
              <a:t>examples</a:t>
            </a:r>
          </a:p>
          <a:p>
            <a:pPr lvl="2"/>
            <a:r>
              <a:rPr lang="en-US" altLang="ja-JP" dirty="0" smtClean="0"/>
              <a:t>Geant4 visualization tools</a:t>
            </a:r>
          </a:p>
          <a:p>
            <a:pPr lvl="3"/>
            <a:r>
              <a:rPr lang="en-US" altLang="ja-JP" dirty="0" smtClean="0"/>
              <a:t>DAWN, VRML view, WIRED3</a:t>
            </a:r>
          </a:p>
          <a:p>
            <a:pPr lvl="2"/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7251460-1A66-497B-9619-48B833F9A30D}" type="slidenum">
              <a:rPr lang="ja-JP" altLang="en-US" smtClean="0"/>
              <a:pPr algn="r"/>
              <a:t>3</a:t>
            </a:fld>
            <a:endParaRPr lang="ja-JP" altLang="en-US" dirty="0"/>
          </a:p>
        </p:txBody>
      </p:sp>
      <p:pic>
        <p:nvPicPr>
          <p:cNvPr id="6" name="Picture 5" descr="A01View12"/>
          <p:cNvPicPr>
            <a:picLocks noChangeAspect="1" noChangeArrowheads="1"/>
          </p:cNvPicPr>
          <p:nvPr/>
        </p:nvPicPr>
        <p:blipFill>
          <a:blip r:embed="rId3" cstate="print"/>
          <a:srcRect r="42751"/>
          <a:stretch>
            <a:fillRect/>
          </a:stretch>
        </p:blipFill>
        <p:spPr>
          <a:xfrm>
            <a:off x="7643834" y="4714884"/>
            <a:ext cx="1289050" cy="1292225"/>
          </a:xfrm>
          <a:prstGeom prst="rect">
            <a:avLst/>
          </a:prstGeom>
          <a:noFill/>
          <a:ln/>
          <a:effectLst>
            <a:softEdge rad="31750"/>
          </a:effectLst>
        </p:spPr>
      </p:pic>
      <p:pic>
        <p:nvPicPr>
          <p:cNvPr id="7" name="Picture 8" descr="DAWN1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46" y="5000636"/>
            <a:ext cx="1785937" cy="1676400"/>
          </a:xfrm>
          <a:prstGeom prst="rect">
            <a:avLst/>
          </a:prstGeom>
          <a:noFill/>
        </p:spPr>
      </p:pic>
      <p:pic>
        <p:nvPicPr>
          <p:cNvPr id="8" name="Picture 10" descr="OPENGL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6858016" y="4143380"/>
            <a:ext cx="1254125" cy="1309688"/>
          </a:xfrm>
          <a:prstGeom prst="rect">
            <a:avLst/>
          </a:prstGeom>
          <a:noFill/>
          <a:ln/>
          <a:effectLst>
            <a:softEdge rad="31750"/>
          </a:effectLst>
        </p:spPr>
      </p:pic>
      <p:pic>
        <p:nvPicPr>
          <p:cNvPr id="9" name="Picture 13" descr="lambda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6143636" y="3714752"/>
            <a:ext cx="1343025" cy="993775"/>
          </a:xfrm>
          <a:prstGeom prst="rect">
            <a:avLst/>
          </a:prstGeom>
          <a:noFill/>
          <a:ln/>
          <a:effectLst>
            <a:softEdge rad="31750"/>
          </a:effectLst>
        </p:spPr>
      </p:pic>
      <p:pic>
        <p:nvPicPr>
          <p:cNvPr id="10" name="Picture 11" descr="ROOT Logo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3929058" y="3929066"/>
            <a:ext cx="1075629" cy="631823"/>
          </a:xfrm>
          <a:prstGeom prst="rect">
            <a:avLst/>
          </a:prstGeom>
          <a:noFill/>
          <a:ln/>
          <a:effectLst>
            <a:softEdge rad="3175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Practical installation guide for Linux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SzTx/>
              <a:buNone/>
            </a:pPr>
            <a:r>
              <a:rPr lang="en-US" altLang="ja-JP" i="1" dirty="0" smtClean="0">
                <a:solidFill>
                  <a:srgbClr val="FFFF00"/>
                </a:solidFill>
              </a:rPr>
              <a:t>http://www-geant4.kek.jp/g4users/</a:t>
            </a:r>
            <a:br>
              <a:rPr lang="en-US" altLang="ja-JP" i="1" dirty="0" smtClean="0">
                <a:solidFill>
                  <a:srgbClr val="FFFF00"/>
                </a:solidFill>
              </a:rPr>
            </a:br>
            <a:r>
              <a:rPr lang="en-US" altLang="ja-JP" i="1" dirty="0" smtClean="0">
                <a:solidFill>
                  <a:srgbClr val="FFFF00"/>
                </a:solidFill>
              </a:rPr>
              <a:t>g4tut07/install-liux.html</a:t>
            </a:r>
          </a:p>
          <a:p>
            <a:pPr marL="342900" lvl="1" indent="-342900"/>
            <a:r>
              <a:rPr lang="en-US" altLang="ja-JP" dirty="0" smtClean="0"/>
              <a:t>If you will install Geant4 and its related packages by yourself, follow the procedures described here.</a:t>
            </a:r>
          </a:p>
          <a:p>
            <a:pPr marL="788987" lvl="2" indent="-342900"/>
            <a:r>
              <a:rPr lang="en-US" altLang="ja-JP" dirty="0" smtClean="0"/>
              <a:t>CLHEP, Geant4, Visualization tools, ROOT</a:t>
            </a:r>
          </a:p>
          <a:p>
            <a:pPr marL="788987" lvl="2" indent="-342900"/>
            <a:endParaRPr lang="en-US" altLang="ja-JP" i="1" dirty="0" smtClean="0"/>
          </a:p>
          <a:p>
            <a:pPr marL="342900" lvl="1" indent="-342900">
              <a:buSzTx/>
              <a:buNone/>
            </a:pPr>
            <a:r>
              <a:rPr lang="en-US" altLang="ja-JP" dirty="0" smtClean="0"/>
              <a:t>Another useful guide</a:t>
            </a:r>
            <a:br>
              <a:rPr lang="en-US" altLang="ja-JP" dirty="0" smtClean="0"/>
            </a:br>
            <a:r>
              <a:rPr lang="en-US" altLang="ja-JP" i="1" dirty="0" smtClean="0"/>
              <a:t>http</a:t>
            </a:r>
            <a:r>
              <a:rPr lang="en-US" altLang="ja-JP" i="1" dirty="0" smtClean="0"/>
              <a:t>://geant4.slac.stanford.edu/installation</a:t>
            </a:r>
            <a:r>
              <a:rPr lang="en-US" altLang="ja-JP" i="1" dirty="0" smtClean="0"/>
              <a:t>/</a:t>
            </a:r>
          </a:p>
          <a:p>
            <a:pPr marL="342900" lvl="1" indent="-342900">
              <a:buSzTx/>
              <a:buNone/>
            </a:pPr>
            <a:endParaRPr lang="ja-JP" altLang="en-US" i="1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7251460-1A66-497B-9619-48B833F9A30D}" type="slidenum">
              <a:rPr lang="ja-JP" altLang="en-US" smtClean="0"/>
              <a:pPr algn="r"/>
              <a:t>4</a:t>
            </a:fld>
            <a:endParaRPr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Let’s play with examples</a:t>
            </a:r>
            <a:endParaRPr kumimoji="1" lang="ja-JP" altLang="en-US" dirty="0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7251460-1A66-497B-9619-48B833F9A30D}" type="slidenum">
              <a:rPr lang="ja-JP" altLang="en-US" smtClean="0"/>
              <a:pPr algn="r"/>
              <a:t>5</a:t>
            </a:fld>
            <a:endParaRPr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kmura\デスクトップ\aa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4000504"/>
            <a:ext cx="3500882" cy="2770183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209937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ja-JP" dirty="0" smtClean="0"/>
              <a:t>Novice example N01</a:t>
            </a:r>
            <a:endParaRPr lang="fr-FR" altLang="ja-JP" dirty="0"/>
          </a:p>
        </p:txBody>
      </p:sp>
      <p:sp>
        <p:nvSpPr>
          <p:cNvPr id="17" name="コンテンツ プレースホルダ 16"/>
          <p:cNvSpPr>
            <a:spLocks noGrp="1"/>
          </p:cNvSpPr>
          <p:nvPr>
            <p:ph idx="1"/>
          </p:nvPr>
        </p:nvSpPr>
        <p:spPr>
          <a:xfrm>
            <a:off x="214282" y="1285860"/>
            <a:ext cx="7643866" cy="4357718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Fixed geometry</a:t>
            </a:r>
          </a:p>
          <a:p>
            <a:pPr lvl="1"/>
            <a:r>
              <a:rPr lang="en-GB" i="1" dirty="0" err="1" smtClean="0"/>
              <a:t>Ar</a:t>
            </a:r>
            <a:r>
              <a:rPr lang="en-GB" dirty="0" smtClean="0"/>
              <a:t> gas mother volume with </a:t>
            </a:r>
            <a:r>
              <a:rPr lang="en-GB" i="1" dirty="0" smtClean="0"/>
              <a:t>Al cylinder </a:t>
            </a:r>
            <a:r>
              <a:rPr lang="en-GB" dirty="0" smtClean="0"/>
              <a:t>and </a:t>
            </a:r>
            <a:r>
              <a:rPr lang="en-GB" dirty="0" err="1" smtClean="0"/>
              <a:t>Pb</a:t>
            </a:r>
            <a:r>
              <a:rPr lang="en-GB" dirty="0" smtClean="0"/>
              <a:t> block with Al slices </a:t>
            </a:r>
          </a:p>
          <a:p>
            <a:endParaRPr lang="en-GB" dirty="0" smtClean="0"/>
          </a:p>
          <a:p>
            <a:r>
              <a:rPr lang="en-GB" dirty="0" smtClean="0"/>
              <a:t>Incident particle is a </a:t>
            </a:r>
            <a:r>
              <a:rPr lang="en-GB" i="1" dirty="0" err="1" smtClean="0">
                <a:solidFill>
                  <a:srgbClr val="FFC000"/>
                </a:solidFill>
              </a:rPr>
              <a:t>geantino</a:t>
            </a:r>
            <a:endParaRPr lang="en-GB" i="1" dirty="0" smtClean="0">
              <a:solidFill>
                <a:srgbClr val="FFC000"/>
              </a:solidFill>
            </a:endParaRPr>
          </a:p>
          <a:p>
            <a:pPr lvl="1"/>
            <a:r>
              <a:rPr lang="en-GB" dirty="0" smtClean="0"/>
              <a:t> no physics interactions </a:t>
            </a:r>
          </a:p>
          <a:p>
            <a:pPr lvl="1"/>
            <a:r>
              <a:rPr lang="en-GB" dirty="0" smtClean="0"/>
              <a:t>only the transportation process is enabled </a:t>
            </a:r>
          </a:p>
          <a:p>
            <a:endParaRPr lang="en-GB" dirty="0" smtClean="0"/>
          </a:p>
          <a:p>
            <a:r>
              <a:rPr lang="en-GB" i="1" dirty="0" smtClean="0">
                <a:solidFill>
                  <a:srgbClr val="FFFF00"/>
                </a:solidFill>
              </a:rPr>
              <a:t>Hard coded batch job and verbosity </a:t>
            </a:r>
          </a:p>
          <a:p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786314" y="857232"/>
            <a:ext cx="4039439" cy="369332"/>
          </a:xfrm>
          <a:prstGeom prst="rect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smtClean="0"/>
              <a:t>Let’s start with this example as warm-up</a:t>
            </a:r>
            <a:endParaRPr kumimoji="1" lang="ja-JP" altLang="en-US" dirty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02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423027"/>
            <a:ext cx="3100414" cy="3363295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  <a:softEdge rad="127000"/>
          </a:effectLst>
        </p:spPr>
      </p:pic>
      <p:sp>
        <p:nvSpPr>
          <p:cNvPr id="21402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ja-JP" dirty="0" smtClean="0"/>
              <a:t>Novice Example N03</a:t>
            </a:r>
            <a:endParaRPr lang="fr-FR" altLang="ja-JP" dirty="0"/>
          </a:p>
        </p:txBody>
      </p:sp>
      <p:sp>
        <p:nvSpPr>
          <p:cNvPr id="214019" name="Rectangle 3"/>
          <p:cNvSpPr>
            <a:spLocks noGrp="1" noChangeArrowheads="1"/>
          </p:cNvSpPr>
          <p:nvPr>
            <p:ph idx="1"/>
          </p:nvPr>
        </p:nvSpPr>
        <p:spPr>
          <a:xfrm>
            <a:off x="3357554" y="1285860"/>
            <a:ext cx="5572164" cy="5072098"/>
          </a:xfrm>
        </p:spPr>
        <p:txBody>
          <a:bodyPr>
            <a:normAutofit fontScale="5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Sampling calorimeter with layers of </a:t>
            </a:r>
            <a:r>
              <a:rPr lang="en-GB" dirty="0" err="1" smtClean="0"/>
              <a:t>Pb</a:t>
            </a:r>
            <a:r>
              <a:rPr lang="en-GB" dirty="0" smtClean="0"/>
              <a:t> absorber and liquid </a:t>
            </a:r>
            <a:r>
              <a:rPr lang="en-GB" dirty="0" err="1" smtClean="0"/>
              <a:t>Ar</a:t>
            </a:r>
            <a:r>
              <a:rPr lang="en-GB" dirty="0" smtClean="0"/>
              <a:t> detection gaps (replicas)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Exhaustive material definitions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Command interface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Randomization of incident beam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All EM processes + decay, with separate production cuts for </a:t>
            </a:r>
            <a:r>
              <a:rPr lang="en-GB" dirty="0" smtClean="0">
                <a:latin typeface="Symbol" pitchFamily="18" charset="2"/>
              </a:rPr>
              <a:t>g</a:t>
            </a:r>
            <a:r>
              <a:rPr lang="en-GB" dirty="0" smtClean="0"/>
              <a:t>, e+, e-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Detector response: E deposit, track length in absorber and gap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Visualization tutorial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Random number seed handling</a:t>
            </a:r>
            <a:endParaRPr lang="en-GB" dirty="0"/>
          </a:p>
        </p:txBody>
      </p:sp>
      <p:sp>
        <p:nvSpPr>
          <p:cNvPr id="214020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571472" y="1214422"/>
            <a:ext cx="3736975" cy="4114800"/>
          </a:xfrm>
          <a:ln/>
        </p:spPr>
        <p:txBody>
          <a:bodyPr lIns="92160" tIns="46080" rIns="92160" bIns="46080"/>
          <a:lstStyle/>
          <a:p>
            <a:pPr>
              <a:lnSpc>
                <a:spcPct val="93000"/>
              </a:lnSpc>
              <a:spcBef>
                <a:spcPts val="625"/>
              </a:spcBef>
              <a:buSzPct val="48000"/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/>
              <a:t> 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500694" y="500042"/>
            <a:ext cx="2820003" cy="369332"/>
          </a:xfrm>
          <a:prstGeom prst="rect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smtClean="0"/>
              <a:t>Let’s play with this example.</a:t>
            </a:r>
            <a:endParaRPr kumimoji="1" lang="ja-JP" altLang="en-US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97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30602" y="1714488"/>
            <a:ext cx="3113398" cy="3643338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211977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ja-JP" smtClean="0"/>
              <a:t>Novie Example N02</a:t>
            </a:r>
            <a:endParaRPr lang="fr-FR" altLang="ja-JP"/>
          </a:p>
        </p:txBody>
      </p:sp>
      <p:sp>
        <p:nvSpPr>
          <p:cNvPr id="211971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142984"/>
            <a:ext cx="6143668" cy="5214974"/>
          </a:xfrm>
        </p:spPr>
        <p:txBody>
          <a:bodyPr>
            <a:normAutofit fontScale="70000" lnSpcReduction="20000"/>
          </a:bodyPr>
          <a:lstStyle/>
          <a:p>
            <a:r>
              <a:rPr lang="en-GB" dirty="0" err="1" smtClean="0"/>
              <a:t>Pb</a:t>
            </a:r>
            <a:r>
              <a:rPr lang="en-GB" dirty="0" smtClean="0"/>
              <a:t> target, </a:t>
            </a:r>
            <a:r>
              <a:rPr lang="en-GB" dirty="0" err="1" smtClean="0"/>
              <a:t>Xe</a:t>
            </a:r>
            <a:r>
              <a:rPr lang="en-GB" dirty="0" smtClean="0"/>
              <a:t> gas chambers (parameterized volumes)</a:t>
            </a:r>
          </a:p>
          <a:p>
            <a:endParaRPr lang="en-GB" dirty="0" smtClean="0"/>
          </a:p>
          <a:p>
            <a:r>
              <a:rPr lang="en-GB" dirty="0" smtClean="0"/>
              <a:t>All EM processes + decay including charged leptons and charged hadrons</a:t>
            </a:r>
          </a:p>
          <a:p>
            <a:endParaRPr lang="en-GB" dirty="0" smtClean="0"/>
          </a:p>
          <a:p>
            <a:r>
              <a:rPr lang="en-GB" dirty="0" smtClean="0"/>
              <a:t>Detector response</a:t>
            </a:r>
          </a:p>
          <a:p>
            <a:pPr lvl="1"/>
            <a:r>
              <a:rPr lang="en-GB" dirty="0" smtClean="0"/>
              <a:t>Trajectories and chamber hit collections may be stored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Visualization of detector and event</a:t>
            </a:r>
          </a:p>
          <a:p>
            <a:endParaRPr lang="en-GB" dirty="0" smtClean="0"/>
          </a:p>
          <a:p>
            <a:r>
              <a:rPr lang="en-GB" dirty="0" smtClean="0"/>
              <a:t>Command interface introduced</a:t>
            </a:r>
          </a:p>
          <a:p>
            <a:pPr lvl="1"/>
            <a:r>
              <a:rPr lang="en-GB" dirty="0" smtClean="0"/>
              <a:t>Can change target, chamber materials, magnetic field, incident particle type, momentum, etc. at run time </a:t>
            </a:r>
            <a:endParaRPr lang="en-GB" dirty="0"/>
          </a:p>
        </p:txBody>
      </p:sp>
      <p:sp>
        <p:nvSpPr>
          <p:cNvPr id="211972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5407025" y="1981200"/>
            <a:ext cx="3736975" cy="4114800"/>
          </a:xfrm>
          <a:ln/>
        </p:spPr>
        <p:txBody>
          <a:bodyPr lIns="92160" tIns="46080" rIns="92160" bIns="46080"/>
          <a:lstStyle/>
          <a:p>
            <a:pPr>
              <a:lnSpc>
                <a:spcPct val="93000"/>
              </a:lnSpc>
              <a:spcBef>
                <a:spcPts val="625"/>
              </a:spcBef>
              <a:buSzPct val="48000"/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/>
              <a:t> 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7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ja-JP" smtClean="0"/>
              <a:t>Novie Example N04</a:t>
            </a:r>
            <a:endParaRPr lang="fr-FR" altLang="ja-JP"/>
          </a:p>
        </p:txBody>
      </p:sp>
      <p:sp>
        <p:nvSpPr>
          <p:cNvPr id="216067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357298"/>
            <a:ext cx="5286412" cy="4500594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Simplified collider detector</a:t>
            </a:r>
          </a:p>
          <a:p>
            <a:pPr lvl="1"/>
            <a:r>
              <a:rPr lang="en-GB" dirty="0" smtClean="0"/>
              <a:t>all kinds of volume definitions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Magnetic field</a:t>
            </a:r>
          </a:p>
          <a:p>
            <a:endParaRPr lang="en-GB" dirty="0" smtClean="0"/>
          </a:p>
          <a:p>
            <a:r>
              <a:rPr lang="en-GB" dirty="0" smtClean="0"/>
              <a:t>PYTHIA primary event generator</a:t>
            </a:r>
          </a:p>
          <a:p>
            <a:pPr lvl="1"/>
            <a:r>
              <a:rPr lang="en-GB" dirty="0" smtClean="0"/>
              <a:t>Higgs decay by Z0, lepton pairs</a:t>
            </a:r>
          </a:p>
          <a:p>
            <a:pPr lvl="1"/>
            <a:endParaRPr lang="en-GB" dirty="0" smtClean="0"/>
          </a:p>
          <a:p>
            <a:r>
              <a:rPr lang="en-GB" i="1" dirty="0" smtClean="0">
                <a:solidFill>
                  <a:srgbClr val="FFC000"/>
                </a:solidFill>
              </a:rPr>
              <a:t>Packaged physics list (QGSP)</a:t>
            </a:r>
          </a:p>
          <a:p>
            <a:endParaRPr lang="en-GB" dirty="0" smtClean="0"/>
          </a:p>
          <a:p>
            <a:r>
              <a:rPr lang="en-GB" dirty="0" smtClean="0"/>
              <a:t>Event filtering by using stacking mechanism</a:t>
            </a:r>
          </a:p>
          <a:p>
            <a:endParaRPr lang="en-GB" dirty="0"/>
          </a:p>
        </p:txBody>
      </p:sp>
      <p:sp>
        <p:nvSpPr>
          <p:cNvPr id="216068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5407025" y="1981200"/>
            <a:ext cx="3736975" cy="4114800"/>
          </a:xfrm>
          <a:ln/>
        </p:spPr>
        <p:txBody>
          <a:bodyPr lIns="92160" tIns="46080" rIns="92160" bIns="46080"/>
          <a:lstStyle/>
          <a:p>
            <a:pPr>
              <a:lnSpc>
                <a:spcPct val="93000"/>
              </a:lnSpc>
              <a:spcBef>
                <a:spcPts val="625"/>
              </a:spcBef>
              <a:buSzPct val="48000"/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/>
              <a:t> </a:t>
            </a:r>
          </a:p>
        </p:txBody>
      </p:sp>
      <p:pic>
        <p:nvPicPr>
          <p:cNvPr id="21606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1142984"/>
            <a:ext cx="3241169" cy="3500462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steav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ple">
      <a:majorFont>
        <a:latin typeface="Calibri"/>
        <a:ea typeface="ヒラギノ丸ゴ Pro W4"/>
        <a:cs typeface=""/>
      </a:majorFont>
      <a:minorFont>
        <a:latin typeface="Calibri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steave2</Template>
  <TotalTime>236</TotalTime>
  <Words>396</Words>
  <Application>Microsoft Office PowerPoint</Application>
  <PresentationFormat>画面に合わせる (4:3)</PresentationFormat>
  <Paragraphs>127</Paragraphs>
  <Slides>12</Slides>
  <Notes>7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steave2</vt:lpstr>
      <vt:lpstr>Hands-on Work 1</vt:lpstr>
      <vt:lpstr>Hand-on Work -1</vt:lpstr>
      <vt:lpstr>Your Installation</vt:lpstr>
      <vt:lpstr>Practical installation guide for Linux</vt:lpstr>
      <vt:lpstr>Let’s play with examples</vt:lpstr>
      <vt:lpstr>Novice example N01</vt:lpstr>
      <vt:lpstr>Novice Example N03</vt:lpstr>
      <vt:lpstr>Novie Example N02</vt:lpstr>
      <vt:lpstr>Novie Example N04</vt:lpstr>
      <vt:lpstr>Novice Example N05</vt:lpstr>
      <vt:lpstr>Novice Example N06</vt:lpstr>
      <vt:lpstr>Novice Example N07</vt:lpstr>
    </vt:vector>
  </TitlesOfParts>
  <Company>KEK/CRC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Koichi Murakami</dc:creator>
  <cp:lastModifiedBy>Koichi Murakami</cp:lastModifiedBy>
  <cp:revision>81</cp:revision>
  <dcterms:created xsi:type="dcterms:W3CDTF">2007-10-04T06:43:14Z</dcterms:created>
  <dcterms:modified xsi:type="dcterms:W3CDTF">2007-10-14T19:21:27Z</dcterms:modified>
</cp:coreProperties>
</file>