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88" r:id="rId3"/>
    <p:sldId id="311" r:id="rId4"/>
    <p:sldId id="312" r:id="rId5"/>
    <p:sldId id="313" r:id="rId6"/>
    <p:sldId id="314" r:id="rId7"/>
    <p:sldId id="325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319" r:id="rId16"/>
    <p:sldId id="323" r:id="rId17"/>
    <p:sldId id="326" r:id="rId18"/>
    <p:sldId id="327" r:id="rId19"/>
    <p:sldId id="328" r:id="rId20"/>
    <p:sldId id="329" r:id="rId21"/>
    <p:sldId id="330" r:id="rId22"/>
    <p:sldId id="274" r:id="rId23"/>
    <p:sldId id="275" r:id="rId24"/>
    <p:sldId id="283" r:id="rId25"/>
    <p:sldId id="284" r:id="rId26"/>
    <p:sldId id="285" r:id="rId27"/>
    <p:sldId id="286" r:id="rId28"/>
    <p:sldId id="276" r:id="rId29"/>
    <p:sldId id="277" r:id="rId30"/>
    <p:sldId id="278" r:id="rId31"/>
    <p:sldId id="279" r:id="rId32"/>
    <p:sldId id="280" r:id="rId33"/>
    <p:sldId id="281" r:id="rId3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595" autoAdjust="0"/>
    <p:restoredTop sz="94660"/>
  </p:normalViewPr>
  <p:slideViewPr>
    <p:cSldViewPr>
      <p:cViewPr varScale="1">
        <p:scale>
          <a:sx n="75" d="100"/>
          <a:sy n="75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7408C-3662-4E9F-B9DD-53B146C746C8}" type="datetimeFigureOut">
              <a:rPr kumimoji="1" lang="ja-JP" altLang="en-US" smtClean="0"/>
              <a:pPr/>
              <a:t>2007/10/18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51196-7708-44CD-BEAF-810C07AA885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34C178-F871-4237-BCF2-50F42934EBC0}" type="slidenum">
              <a:rPr lang="ja-JP" altLang="en-US"/>
              <a:pPr/>
              <a:t>3</a:t>
            </a:fld>
            <a:endParaRPr lang="en-US" altLang="ja-JP"/>
          </a:p>
        </p:txBody>
      </p:sp>
      <p:sp>
        <p:nvSpPr>
          <p:cNvPr id="587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B0C878-1D32-4143-8395-AAAC27351E84}" type="slidenum">
              <a:rPr lang="ja-JP" altLang="en-US"/>
              <a:pPr/>
              <a:t>12</a:t>
            </a:fld>
            <a:endParaRPr lang="en-US" altLang="ja-JP"/>
          </a:p>
        </p:txBody>
      </p:sp>
      <p:sp>
        <p:nvSpPr>
          <p:cNvPr id="581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lvl="1">
              <a:lnSpc>
                <a:spcPct val="130000"/>
              </a:lnSpc>
              <a:buFontTx/>
              <a:buChar char="•"/>
            </a:pPr>
            <a:endParaRPr lang="en-US" altLang="ja-JP" sz="70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821833-0EA5-4B7C-AFB5-1D4BF9EE86E6}" type="slidenum">
              <a:rPr lang="ja-JP" altLang="en-US"/>
              <a:pPr/>
              <a:t>13</a:t>
            </a:fld>
            <a:endParaRPr lang="en-US" altLang="ja-JP"/>
          </a:p>
        </p:txBody>
      </p:sp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lvl="1">
              <a:lnSpc>
                <a:spcPct val="130000"/>
              </a:lnSpc>
            </a:pPr>
            <a:endParaRPr lang="en-US" altLang="ja-JP" sz="70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58A4AE-1C4B-49E4-9140-1030619F3294}" type="slidenum">
              <a:rPr lang="ja-JP" altLang="en-US"/>
              <a:pPr/>
              <a:t>14</a:t>
            </a:fld>
            <a:endParaRPr lang="en-US" altLang="ja-JP"/>
          </a:p>
        </p:txBody>
      </p:sp>
      <p:sp>
        <p:nvSpPr>
          <p:cNvPr id="58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lvl="1">
              <a:lnSpc>
                <a:spcPct val="130000"/>
              </a:lnSpc>
              <a:buFontTx/>
              <a:buChar char="•"/>
            </a:pPr>
            <a:endParaRPr lang="en-US" altLang="ja-JP" sz="70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F7A0EA-7A3E-402C-999A-EB62A30531E2}" type="slidenum">
              <a:rPr lang="ja-JP" altLang="en-US"/>
              <a:pPr/>
              <a:t>15</a:t>
            </a:fld>
            <a:endParaRPr lang="en-US" altLang="ja-JP"/>
          </a:p>
        </p:txBody>
      </p:sp>
      <p:sp>
        <p:nvSpPr>
          <p:cNvPr id="600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2F3250-30A9-41F0-8E1E-6489C0B7ED2A}" type="slidenum">
              <a:rPr lang="ja-JP" altLang="en-US"/>
              <a:pPr/>
              <a:t>17</a:t>
            </a:fld>
            <a:endParaRPr lang="en-US" altLang="ja-JP"/>
          </a:p>
        </p:txBody>
      </p:sp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B2A667-A31E-4BC0-9F32-A98369D68795}" type="slidenum">
              <a:rPr lang="ja-JP" altLang="en-US"/>
              <a:pPr/>
              <a:t>18</a:t>
            </a:fld>
            <a:endParaRPr lang="en-US" altLang="ja-JP"/>
          </a:p>
        </p:txBody>
      </p:sp>
      <p:sp>
        <p:nvSpPr>
          <p:cNvPr id="52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3AB742-343E-4166-A34D-2DA3165CBE1F}" type="slidenum">
              <a:rPr lang="ja-JP" altLang="en-US"/>
              <a:pPr/>
              <a:t>19</a:t>
            </a:fld>
            <a:endParaRPr lang="en-US" altLang="ja-JP"/>
          </a:p>
        </p:txBody>
      </p:sp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DB7107-4BDD-4E9A-B432-89491C45E5E2}" type="slidenum">
              <a:rPr lang="ja-JP" altLang="en-US"/>
              <a:pPr/>
              <a:t>20</a:t>
            </a:fld>
            <a:endParaRPr lang="en-US" altLang="ja-JP"/>
          </a:p>
        </p:txBody>
      </p:sp>
      <p:sp>
        <p:nvSpPr>
          <p:cNvPr id="529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9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387027-FBC8-4684-A871-7789FD71230E}" type="slidenum">
              <a:rPr lang="ja-JP" altLang="en-US"/>
              <a:pPr/>
              <a:t>21</a:t>
            </a:fld>
            <a:endParaRPr lang="en-US" altLang="ja-JP"/>
          </a:p>
        </p:txBody>
      </p:sp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9ECD6E-2880-4B82-A31A-79233C8F0034}" type="slidenum">
              <a:rPr lang="ja-JP" altLang="en-US"/>
              <a:pPr/>
              <a:t>22</a:t>
            </a:fld>
            <a:endParaRPr lang="en-US" altLang="ja-JP"/>
          </a:p>
        </p:txBody>
      </p:sp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3738"/>
            <a:ext cx="4552950" cy="3414712"/>
          </a:xfrm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FCB3F6-0AD6-40CF-BE2C-B2127D580277}" type="slidenum">
              <a:rPr lang="ja-JP" altLang="en-US"/>
              <a:pPr/>
              <a:t>4</a:t>
            </a:fld>
            <a:endParaRPr lang="en-US" altLang="ja-JP"/>
          </a:p>
        </p:txBody>
      </p:sp>
      <p:sp>
        <p:nvSpPr>
          <p:cNvPr id="589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3738"/>
            <a:ext cx="4552950" cy="3414712"/>
          </a:xfrm>
          <a:ln/>
        </p:spPr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ja-JP" sz="900"/>
              <a:t>The elements positions are calculated by means of a simple linear formula, and the elements completely fill the containing mother volume</a:t>
            </a:r>
            <a:r>
              <a:rPr lang="en-US" altLang="ja-JP" sz="900">
                <a:latin typeface="Courier New" pitchFamily="49" charset="0"/>
              </a:rPr>
              <a:t>.</a:t>
            </a:r>
          </a:p>
          <a:p>
            <a:pPr>
              <a:buFontTx/>
              <a:buChar char="•"/>
            </a:pPr>
            <a:r>
              <a:rPr lang="en-US" altLang="ja-JP" sz="900">
                <a:latin typeface="Courier New" pitchFamily="49" charset="0"/>
              </a:rPr>
              <a:t>If a G4PVReplica is </a:t>
            </a:r>
            <a:r>
              <a:rPr lang="en-US" altLang="ja-JP" sz="900" i="1">
                <a:latin typeface="Courier New" pitchFamily="49" charset="0"/>
              </a:rPr>
              <a:t>positioned</a:t>
            </a:r>
            <a:r>
              <a:rPr lang="en-US" altLang="ja-JP" sz="900">
                <a:latin typeface="Courier New" pitchFamily="49" charset="0"/>
              </a:rPr>
              <a:t> inside a given mother, it must be the only daughter volume for that mother.</a:t>
            </a:r>
          </a:p>
          <a:p>
            <a:pPr>
              <a:buFontTx/>
              <a:buChar char="•"/>
            </a:pPr>
            <a:r>
              <a:rPr lang="en-US" altLang="ja-JP" sz="900">
                <a:latin typeface="Courier New" pitchFamily="49" charset="0"/>
              </a:rPr>
              <a:t>During tracking, translation and rotation of each replica object are computed according to the current </a:t>
            </a:r>
            <a:r>
              <a:rPr lang="en-US" altLang="ja-JP" sz="900" i="1">
                <a:latin typeface="Courier New" pitchFamily="49" charset="0"/>
              </a:rPr>
              <a:t>active</a:t>
            </a:r>
            <a:r>
              <a:rPr lang="en-US" altLang="ja-JP" sz="900">
                <a:latin typeface="Courier New" pitchFamily="49" charset="0"/>
              </a:rPr>
              <a:t> replication.</a:t>
            </a:r>
          </a:p>
          <a:p>
            <a:endParaRPr lang="en-US" altLang="ja-JP" sz="90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3F94A5-785F-4A2F-9B92-8388D5B8D6F1}" type="slidenum">
              <a:rPr lang="ja-JP" altLang="en-US"/>
              <a:pPr/>
              <a:t>23</a:t>
            </a:fld>
            <a:endParaRPr lang="en-US" altLang="ja-JP"/>
          </a:p>
        </p:txBody>
      </p:sp>
      <p:sp>
        <p:nvSpPr>
          <p:cNvPr id="632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3738"/>
            <a:ext cx="4552950" cy="3414712"/>
          </a:xfrm>
          <a:ln/>
        </p:spPr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12B8E-AA8F-4AA4-B0E1-F57DFF1FD0AD}" type="slidenum">
              <a:rPr lang="ja-JP" altLang="en-US"/>
              <a:pPr/>
              <a:t>24</a:t>
            </a:fld>
            <a:endParaRPr lang="en-US" altLang="ja-JP"/>
          </a:p>
        </p:txBody>
      </p:sp>
      <p:sp>
        <p:nvSpPr>
          <p:cNvPr id="52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9EDEAF-289B-44EB-A588-B6A885C31253}" type="slidenum">
              <a:rPr lang="ja-JP" altLang="en-US"/>
              <a:pPr/>
              <a:t>25</a:t>
            </a:fld>
            <a:endParaRPr lang="en-US" altLang="ja-JP"/>
          </a:p>
        </p:txBody>
      </p:sp>
      <p:sp>
        <p:nvSpPr>
          <p:cNvPr id="522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E12DD1-6C34-4B64-801D-06B954227923}" type="slidenum">
              <a:rPr lang="ja-JP" altLang="en-US"/>
              <a:pPr/>
              <a:t>26</a:t>
            </a:fld>
            <a:endParaRPr lang="en-US" altLang="ja-JP"/>
          </a:p>
        </p:txBody>
      </p:sp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F979EF-C9DB-4058-B48A-589632024091}" type="slidenum">
              <a:rPr lang="ja-JP" altLang="en-US"/>
              <a:pPr/>
              <a:t>27</a:t>
            </a:fld>
            <a:endParaRPr lang="en-US" altLang="ja-JP"/>
          </a:p>
        </p:txBody>
      </p:sp>
      <p:sp>
        <p:nvSpPr>
          <p:cNvPr id="52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59B4B8-DB74-4B6B-B281-801DCFCA6F2F}" type="slidenum">
              <a:rPr lang="ja-JP" altLang="en-US"/>
              <a:pPr/>
              <a:t>28</a:t>
            </a:fld>
            <a:endParaRPr lang="en-US" altLang="ja-JP"/>
          </a:p>
        </p:txBody>
      </p:sp>
      <p:sp>
        <p:nvSpPr>
          <p:cNvPr id="53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C6B427-89CB-4EBC-A880-2ACF59255B3A}" type="slidenum">
              <a:rPr lang="ja-JP" altLang="en-US"/>
              <a:pPr/>
              <a:t>29</a:t>
            </a:fld>
            <a:endParaRPr lang="en-US" altLang="ja-JP"/>
          </a:p>
        </p:txBody>
      </p:sp>
      <p:sp>
        <p:nvSpPr>
          <p:cNvPr id="532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18D688-FB8C-48E9-B8C5-CA7F0DE45031}" type="slidenum">
              <a:rPr lang="ja-JP" altLang="en-US"/>
              <a:pPr/>
              <a:t>30</a:t>
            </a:fld>
            <a:endParaRPr lang="en-US" altLang="ja-JP"/>
          </a:p>
        </p:txBody>
      </p:sp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A6ABF8-881D-4B3F-BD52-E43273BFABA7}" type="slidenum">
              <a:rPr lang="ja-JP" altLang="en-US"/>
              <a:pPr/>
              <a:t>31</a:t>
            </a:fld>
            <a:endParaRPr lang="en-US" altLang="ja-JP"/>
          </a:p>
        </p:txBody>
      </p:sp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C6C7E6-8D41-415A-86A7-3C12650AFE42}" type="slidenum">
              <a:rPr lang="ja-JP" altLang="en-US"/>
              <a:pPr/>
              <a:t>32</a:t>
            </a:fld>
            <a:endParaRPr lang="en-US" altLang="ja-JP"/>
          </a:p>
        </p:txBody>
      </p:sp>
      <p:sp>
        <p:nvSpPr>
          <p:cNvPr id="538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35F5C1-1AA6-49B6-9DAD-7EA0A538EF3D}" type="slidenum">
              <a:rPr lang="ja-JP" altLang="en-US"/>
              <a:pPr/>
              <a:t>5</a:t>
            </a:fld>
            <a:endParaRPr lang="en-US" altLang="ja-JP"/>
          </a:p>
        </p:txBody>
      </p:sp>
      <p:sp>
        <p:nvSpPr>
          <p:cNvPr id="591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3738"/>
            <a:ext cx="4552950" cy="3414712"/>
          </a:xfrm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ja-JP" sz="900">
                <a:latin typeface="Courier New" pitchFamily="49" charset="0"/>
              </a:rPr>
              <a:t>The width of the replica refers to its extent along the axis of replication.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FCB11E-A119-4913-9845-87A2B947DC40}" type="slidenum">
              <a:rPr lang="ja-JP" altLang="en-US"/>
              <a:pPr/>
              <a:t>33</a:t>
            </a:fld>
            <a:endParaRPr lang="en-US" altLang="ja-JP"/>
          </a:p>
        </p:txBody>
      </p:sp>
      <p:sp>
        <p:nvSpPr>
          <p:cNvPr id="540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F1D253-E367-4017-BFAA-E03BCA4D3074}" type="slidenum">
              <a:rPr lang="ja-JP" altLang="en-US"/>
              <a:pPr/>
              <a:t>6</a:t>
            </a:fld>
            <a:endParaRPr lang="en-US" altLang="ja-JP"/>
          </a:p>
        </p:txBody>
      </p:sp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7F67D5-AB37-45B1-B0B8-1389E2FA4876}" type="slidenum">
              <a:rPr lang="ja-JP" altLang="en-US"/>
              <a:pPr/>
              <a:t>7</a:t>
            </a:fld>
            <a:endParaRPr lang="en-US" altLang="ja-JP"/>
          </a:p>
        </p:txBody>
      </p:sp>
      <p:sp>
        <p:nvSpPr>
          <p:cNvPr id="595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ja-JP"/>
              <a:t>Example of replication in Phi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CCBB1C-5134-4107-89CF-AB4BFC2BA866}" type="slidenum">
              <a:rPr lang="ja-JP" altLang="en-US"/>
              <a:pPr/>
              <a:t>8</a:t>
            </a:fld>
            <a:endParaRPr lang="en-US" altLang="ja-JP"/>
          </a:p>
        </p:txBody>
      </p:sp>
      <p:sp>
        <p:nvSpPr>
          <p:cNvPr id="573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D18B28-18CA-4424-A6B0-DF51834A599D}" type="slidenum">
              <a:rPr lang="ja-JP" altLang="en-US"/>
              <a:pPr/>
              <a:t>9</a:t>
            </a:fld>
            <a:endParaRPr lang="en-US" altLang="ja-JP"/>
          </a:p>
        </p:txBody>
      </p:sp>
      <p:sp>
        <p:nvSpPr>
          <p:cNvPr id="575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3738"/>
            <a:ext cx="4552950" cy="3414712"/>
          </a:xfrm>
          <a:ln/>
        </p:spPr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1FF4E9-EE23-4D87-9F93-9A01CBA59BA6}" type="slidenum">
              <a:rPr lang="ja-JP" altLang="en-US"/>
              <a:pPr/>
              <a:t>10</a:t>
            </a:fld>
            <a:endParaRPr lang="en-US" altLang="ja-JP"/>
          </a:p>
        </p:txBody>
      </p:sp>
      <p:sp>
        <p:nvSpPr>
          <p:cNvPr id="577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3738"/>
            <a:ext cx="4552950" cy="3414712"/>
          </a:xfrm>
          <a:ln/>
        </p:spPr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ja-JP"/>
              <a:t>For parameterised volumes the mother volume must be always specified, therefore the world volume can never be a</a:t>
            </a:r>
          </a:p>
          <a:p>
            <a:r>
              <a:rPr lang="en-US" altLang="ja-JP"/>
              <a:t>   parameterised volume.</a:t>
            </a:r>
          </a:p>
          <a:p>
            <a:pPr>
              <a:buFontTx/>
              <a:buChar char="•"/>
            </a:pPr>
            <a:r>
              <a:rPr lang="en-US" altLang="ja-JP"/>
              <a:t>All methods in G4VPVParameterisation provides an argument (integer) for specifying the copy number of the parameterisation</a:t>
            </a:r>
          </a:p>
          <a:p>
            <a:r>
              <a:rPr lang="en-US" altLang="ja-JP"/>
              <a:t>   instance under consideration.</a:t>
            </a:r>
          </a:p>
          <a:p>
            <a:pPr>
              <a:buFontTx/>
              <a:buChar char="•"/>
            </a:pPr>
            <a:r>
              <a:rPr lang="en-US" altLang="ja-JP"/>
              <a:t>Only parameterised volumes in which all the solids have the same size, currently allows the addition of daughter volumes.</a:t>
            </a:r>
          </a:p>
          <a:p>
            <a:endParaRPr lang="en-US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9F1482-9120-408F-8DB4-4349132D8F34}" type="slidenum">
              <a:rPr lang="ja-JP" altLang="en-US"/>
              <a:pPr/>
              <a:t>11</a:t>
            </a:fld>
            <a:endParaRPr lang="en-US" altLang="ja-JP"/>
          </a:p>
        </p:txBody>
      </p:sp>
      <p:sp>
        <p:nvSpPr>
          <p:cNvPr id="579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lvl="1">
              <a:lnSpc>
                <a:spcPct val="130000"/>
              </a:lnSpc>
              <a:buFontTx/>
              <a:buChar char="•"/>
            </a:pPr>
            <a:endParaRPr lang="en-US" altLang="ja-JP" sz="700">
              <a:latin typeface="Courier New" pitchFamily="49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928802"/>
            <a:ext cx="7772400" cy="1470025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-32" y="64928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492899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+mn-lt"/>
              </a:defRPr>
            </a:lvl1pPr>
          </a:lstStyle>
          <a:p>
            <a:fld id="{67251460-1A66-497B-9619-48B833F9A30D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 marL="538163" indent="-273050">
              <a:buSzPct val="80000"/>
              <a:defRPr>
                <a:latin typeface="+mn-lt"/>
              </a:defRPr>
            </a:lvl2pPr>
            <a:lvl3pPr marL="984250" indent="-265113">
              <a:tabLst/>
              <a:defRPr>
                <a:latin typeface="+mn-lt"/>
              </a:defRPr>
            </a:lvl3pPr>
            <a:lvl4pPr marL="1438275" indent="-182563">
              <a:defRPr>
                <a:latin typeface="+mn-lt"/>
              </a:defRPr>
            </a:lvl4pPr>
            <a:lvl5pPr marL="1884363" indent="-180975">
              <a:defRPr>
                <a:latin typeface="+mn-lt"/>
              </a:defRPr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-32" y="64928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492899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67251460-1A66-497B-9619-48B833F9A30D}" type="slidenum">
              <a:rPr lang="ja-JP" altLang="en-US" smtClean="0"/>
              <a:pPr algn="r"/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58016" y="6492899"/>
            <a:ext cx="2133600" cy="365125"/>
          </a:xfrm>
          <a:prstGeom prst="rect">
            <a:avLst/>
          </a:prstGeom>
        </p:spPr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tx1">
                <a:lumMod val="75000"/>
                <a:lumOff val="25000"/>
              </a:schemeClr>
            </a:gs>
            <a:gs pos="100000">
              <a:schemeClr val="tx1">
                <a:lumMod val="95000"/>
                <a:lumOff val="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271490" y="203200"/>
            <a:ext cx="8229600" cy="654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85720" y="1357298"/>
            <a:ext cx="8715436" cy="5072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165" y="6540365"/>
            <a:ext cx="10214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17-19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Oct,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90990" y="6540365"/>
            <a:ext cx="17620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Geant4 Tutorial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@ Japan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  <p:pic>
        <p:nvPicPr>
          <p:cNvPr id="2050" name="Picture 2" descr="C:\Documents and Settings\kmura\デスクトップ\geanttiny.gi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858148" y="71414"/>
            <a:ext cx="1171583" cy="2857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9" name="テキスト ボックス 8"/>
          <p:cNvSpPr txBox="1"/>
          <p:nvPr/>
        </p:nvSpPr>
        <p:spPr>
          <a:xfrm>
            <a:off x="82165" y="6540365"/>
            <a:ext cx="10214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17-19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Oct,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90990" y="6540365"/>
            <a:ext cx="17620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Geant4 Tutorial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@ Japan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" name="Picture 2" descr="C:\Documents and Settings\kmura\デスクトップ\geanttiny.gi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858148" y="71414"/>
            <a:ext cx="1171583" cy="2857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3" name="テキスト ボックス 12"/>
          <p:cNvSpPr txBox="1"/>
          <p:nvPr userDrawn="1"/>
        </p:nvSpPr>
        <p:spPr>
          <a:xfrm>
            <a:off x="82165" y="6540365"/>
            <a:ext cx="10214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17-19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Oct,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テキスト ボックス 13"/>
          <p:cNvSpPr txBox="1"/>
          <p:nvPr userDrawn="1"/>
        </p:nvSpPr>
        <p:spPr>
          <a:xfrm>
            <a:off x="3690990" y="6540365"/>
            <a:ext cx="17620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Geant4 Tutorial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@ Japan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5" name="Picture 2" descr="C:\Documents and Settings\kmura\デスクトップ\geanttiny.gif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858148" y="71414"/>
            <a:ext cx="1171583" cy="2857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>
          <a:solidFill>
            <a:schemeClr val="bg1">
              <a:lumMod val="95000"/>
            </a:schemeClr>
          </a:solidFill>
          <a:effectLst>
            <a:reflection blurRad="6350" stA="50000" endA="300" endPos="50000" dist="29997" dir="5400000" sy="-100000" algn="bl" rotWithShape="0"/>
          </a:effectLst>
          <a:latin typeface="+mj-lt"/>
          <a:ea typeface="ヒラギノ丸ゴ Pro W4" pitchFamily="34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32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1pPr>
      <a:lvl2pPr marL="719138" indent="-454025" algn="l" defTabSz="914400" rtl="0" eaLnBrk="1" latinLnBrk="0" hangingPunct="1">
        <a:spcBef>
          <a:spcPct val="20000"/>
        </a:spcBef>
        <a:buFont typeface="Wingdings" pitchFamily="2" charset="2"/>
        <a:buChar char="l"/>
        <a:defRPr kumimoji="1" sz="28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2pPr>
      <a:lvl3pPr marL="1143000" indent="-423863" algn="l" defTabSz="914400" rtl="0" eaLnBrk="1" latinLnBrk="0" hangingPunct="1">
        <a:spcBef>
          <a:spcPct val="20000"/>
        </a:spcBef>
        <a:buFont typeface="Wingdings" pitchFamily="2" charset="2"/>
        <a:buChar char="ü"/>
        <a:defRPr kumimoji="1" sz="24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3pPr>
      <a:lvl4pPr marL="1600200" indent="-344488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4pPr>
      <a:lvl5pPr marL="2057400" indent="-354013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Geometry II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>
                <a:latin typeface="+mj-lt"/>
              </a:rPr>
              <a:t>Geant4 Collaboration</a:t>
            </a:r>
          </a:p>
          <a:p>
            <a:r>
              <a:rPr lang="en-US" altLang="ja-JP" dirty="0" smtClean="0">
                <a:latin typeface="+mj-lt"/>
              </a:rPr>
              <a:t>KEK/CRC</a:t>
            </a:r>
            <a:endParaRPr lang="ja-JP" altLang="en-US" dirty="0">
              <a:latin typeface="+mj-lt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1460-1A66-497B-9619-48B833F9A30D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5072074"/>
            <a:ext cx="791281" cy="500066"/>
          </a:xfrm>
          <a:prstGeom prst="ellipse">
            <a:avLst/>
          </a:prstGeom>
          <a:ln>
            <a:noFill/>
          </a:ln>
          <a:effectLst>
            <a:reflection blurRad="6350" stA="50000" endA="300" endPos="55500" dist="50800" dir="5400000" sy="-100000" algn="bl" rotWithShape="0"/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Parameterized Physical Volumes</a:t>
            </a:r>
          </a:p>
        </p:txBody>
      </p:sp>
      <p:sp>
        <p:nvSpPr>
          <p:cNvPr id="576522" name="Rectangle 10"/>
          <p:cNvSpPr>
            <a:spLocks noGrp="1" noChangeArrowheads="1"/>
          </p:cNvSpPr>
          <p:nvPr>
            <p:ph idx="1"/>
          </p:nvPr>
        </p:nvSpPr>
        <p:spPr>
          <a:xfrm>
            <a:off x="285720" y="1285860"/>
            <a:ext cx="6858048" cy="5143536"/>
          </a:xfrm>
        </p:spPr>
        <p:txBody>
          <a:bodyPr>
            <a:normAutofit/>
          </a:bodyPr>
          <a:lstStyle/>
          <a:p>
            <a:r>
              <a:rPr lang="en-GB" sz="1800" dirty="0"/>
              <a:t>User should implement a class derived from </a:t>
            </a:r>
            <a:r>
              <a:rPr lang="en-GB" sz="1800" dirty="0" smtClean="0">
                <a:solidFill>
                  <a:srgbClr val="FFFF00"/>
                </a:solidFill>
              </a:rPr>
              <a:t>G4VPVParameterisation</a:t>
            </a:r>
            <a:r>
              <a:rPr lang="en-GB" sz="1800" dirty="0">
                <a:solidFill>
                  <a:srgbClr val="FFFF00"/>
                </a:solidFill>
              </a:rPr>
              <a:t/>
            </a:r>
            <a:br>
              <a:rPr lang="en-GB" sz="1800" dirty="0">
                <a:solidFill>
                  <a:srgbClr val="FFFF00"/>
                </a:solidFill>
              </a:rPr>
            </a:br>
            <a:r>
              <a:rPr lang="en-GB" sz="1800" dirty="0" smtClean="0"/>
              <a:t>and </a:t>
            </a:r>
            <a:r>
              <a:rPr lang="en-GB" sz="1800" dirty="0"/>
              <a:t>define </a:t>
            </a:r>
            <a:r>
              <a:rPr lang="en-GB" sz="1800" dirty="0" smtClean="0"/>
              <a:t>the followings </a:t>
            </a:r>
            <a:r>
              <a:rPr lang="en-GB" sz="1800" dirty="0" smtClean="0">
                <a:solidFill>
                  <a:srgbClr val="FFFF00"/>
                </a:solidFill>
              </a:rPr>
              <a:t>as </a:t>
            </a:r>
            <a:r>
              <a:rPr lang="en-GB" sz="1800" dirty="0">
                <a:solidFill>
                  <a:srgbClr val="FFFF00"/>
                </a:solidFill>
              </a:rPr>
              <a:t>a function of copy number</a:t>
            </a:r>
          </a:p>
          <a:p>
            <a:pPr lvl="1"/>
            <a:r>
              <a:rPr lang="en-GB" sz="1800" dirty="0"/>
              <a:t>where it is positioned (transformation, rotation)</a:t>
            </a:r>
          </a:p>
          <a:p>
            <a:r>
              <a:rPr lang="en-GB" sz="1800" dirty="0" smtClean="0"/>
              <a:t>Optional</a:t>
            </a:r>
            <a:r>
              <a:rPr lang="en-GB" sz="1800" dirty="0"/>
              <a:t>:</a:t>
            </a:r>
          </a:p>
          <a:p>
            <a:pPr lvl="1"/>
            <a:r>
              <a:rPr lang="en-GB" sz="1800" dirty="0"/>
              <a:t>the size of the solid (dimensions)</a:t>
            </a:r>
          </a:p>
          <a:p>
            <a:pPr lvl="1"/>
            <a:r>
              <a:rPr lang="en-GB" sz="1800" dirty="0"/>
              <a:t>the type of the solid, material, sensitivity, </a:t>
            </a:r>
            <a:r>
              <a:rPr lang="en-GB" sz="1800" dirty="0" err="1"/>
              <a:t>vis</a:t>
            </a:r>
            <a:r>
              <a:rPr lang="en-GB" sz="1800" dirty="0"/>
              <a:t> </a:t>
            </a:r>
            <a:r>
              <a:rPr lang="en-GB" sz="1800" dirty="0" smtClean="0"/>
              <a:t>attributes</a:t>
            </a:r>
          </a:p>
          <a:p>
            <a:endParaRPr lang="en-GB" sz="1800" dirty="0" smtClean="0"/>
          </a:p>
          <a:p>
            <a:r>
              <a:rPr lang="en-GB" sz="1800" dirty="0" smtClean="0"/>
              <a:t>Limitations</a:t>
            </a:r>
            <a:r>
              <a:rPr lang="en-GB" sz="1800" dirty="0"/>
              <a:t>:</a:t>
            </a:r>
          </a:p>
          <a:p>
            <a:pPr lvl="1"/>
            <a:r>
              <a:rPr lang="en-GB" sz="1800" dirty="0"/>
              <a:t>Applies to simple CSG solids only</a:t>
            </a:r>
          </a:p>
          <a:p>
            <a:pPr lvl="1"/>
            <a:r>
              <a:rPr lang="en-GB" sz="1800" dirty="0"/>
              <a:t>Granddaughter volumes allowed only for special cases</a:t>
            </a:r>
          </a:p>
          <a:p>
            <a:endParaRPr lang="en-US" altLang="ja-JP" sz="1800" dirty="0" smtClean="0">
              <a:ea typeface="ＭＳ Ｐゴシック" pitchFamily="50" charset="-128"/>
            </a:endParaRPr>
          </a:p>
          <a:p>
            <a:r>
              <a:rPr lang="en-US" altLang="ja-JP" sz="1800" dirty="0" smtClean="0">
                <a:ea typeface="ＭＳ Ｐゴシック" pitchFamily="50" charset="-128"/>
              </a:rPr>
              <a:t>Typical </a:t>
            </a:r>
            <a:r>
              <a:rPr lang="en-US" altLang="ja-JP" sz="1800" dirty="0">
                <a:ea typeface="ＭＳ Ｐゴシック" pitchFamily="50" charset="-128"/>
              </a:rPr>
              <a:t>use-cases</a:t>
            </a:r>
          </a:p>
          <a:p>
            <a:pPr lvl="1">
              <a:buSzTx/>
            </a:pPr>
            <a:r>
              <a:rPr lang="en-US" altLang="ja-JP" sz="1800" dirty="0">
                <a:ea typeface="ＭＳ Ｐゴシック" pitchFamily="50" charset="-128"/>
              </a:rPr>
              <a:t>Complex detectors </a:t>
            </a:r>
            <a:r>
              <a:rPr lang="en-US" altLang="ja-JP" sz="1800" dirty="0" smtClean="0">
                <a:ea typeface="ＭＳ Ｐゴシック" pitchFamily="50" charset="-128"/>
              </a:rPr>
              <a:t>with </a:t>
            </a:r>
            <a:r>
              <a:rPr lang="en-US" altLang="ja-JP" sz="1800" dirty="0">
                <a:ea typeface="ＭＳ Ｐゴシック" pitchFamily="50" charset="-128"/>
              </a:rPr>
              <a:t>large repetition of volumes, regular or </a:t>
            </a:r>
            <a:r>
              <a:rPr lang="en-US" altLang="ja-JP" sz="1800" dirty="0" smtClean="0">
                <a:ea typeface="ＭＳ Ｐゴシック" pitchFamily="50" charset="-128"/>
              </a:rPr>
              <a:t>irregular</a:t>
            </a:r>
            <a:endParaRPr lang="en-US" altLang="ja-JP" sz="1800" dirty="0">
              <a:ea typeface="ＭＳ Ｐゴシック" pitchFamily="50" charset="-128"/>
            </a:endParaRPr>
          </a:p>
        </p:txBody>
      </p:sp>
      <p:sp>
        <p:nvSpPr>
          <p:cNvPr id="13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AB9E-E544-4320-9D6B-CEBBCD38BEC0}" type="slidenum">
              <a:rPr lang="ja-JP" altLang="en-US"/>
              <a:pPr/>
              <a:t>10</a:t>
            </a:fld>
            <a:endParaRPr lang="en-US" altLang="ja-JP"/>
          </a:p>
        </p:txBody>
      </p:sp>
      <p:sp>
        <p:nvSpPr>
          <p:cNvPr id="576515" name="AutoShape 3"/>
          <p:cNvSpPr>
            <a:spLocks noChangeArrowheads="1"/>
          </p:cNvSpPr>
          <p:nvPr/>
        </p:nvSpPr>
        <p:spPr bwMode="auto">
          <a:xfrm rot="2340000">
            <a:off x="6999288" y="2511425"/>
            <a:ext cx="682625" cy="1435100"/>
          </a:xfrm>
          <a:prstGeom prst="cube">
            <a:avLst>
              <a:gd name="adj" fmla="val 24986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>
                <a:ea typeface="ＭＳ Ｐゴシック" pitchFamily="50" charset="-128"/>
              </a:rPr>
              <a:t>4</a:t>
            </a:r>
          </a:p>
        </p:txBody>
      </p:sp>
      <p:sp>
        <p:nvSpPr>
          <p:cNvPr id="576516" name="AutoShape 4"/>
          <p:cNvSpPr>
            <a:spLocks noChangeArrowheads="1"/>
          </p:cNvSpPr>
          <p:nvPr/>
        </p:nvSpPr>
        <p:spPr bwMode="auto">
          <a:xfrm>
            <a:off x="6938963" y="2436813"/>
            <a:ext cx="549275" cy="546100"/>
          </a:xfrm>
          <a:prstGeom prst="cube">
            <a:avLst>
              <a:gd name="adj" fmla="val 24986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>
                <a:ea typeface="ＭＳ Ｐゴシック" pitchFamily="50" charset="-128"/>
              </a:rPr>
              <a:t>0</a:t>
            </a:r>
          </a:p>
        </p:txBody>
      </p:sp>
      <p:sp>
        <p:nvSpPr>
          <p:cNvPr id="576517" name="AutoShape 5"/>
          <p:cNvSpPr>
            <a:spLocks noChangeArrowheads="1"/>
          </p:cNvSpPr>
          <p:nvPr/>
        </p:nvSpPr>
        <p:spPr bwMode="auto">
          <a:xfrm>
            <a:off x="7142163" y="2647950"/>
            <a:ext cx="552450" cy="546100"/>
          </a:xfrm>
          <a:prstGeom prst="cube">
            <a:avLst>
              <a:gd name="adj" fmla="val 24986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>
                <a:ea typeface="ＭＳ Ｐゴシック" pitchFamily="50" charset="-128"/>
              </a:rPr>
              <a:t>1</a:t>
            </a:r>
          </a:p>
        </p:txBody>
      </p:sp>
      <p:sp>
        <p:nvSpPr>
          <p:cNvPr id="576518" name="AutoShape 6"/>
          <p:cNvSpPr>
            <a:spLocks noChangeArrowheads="1"/>
          </p:cNvSpPr>
          <p:nvPr/>
        </p:nvSpPr>
        <p:spPr bwMode="auto">
          <a:xfrm>
            <a:off x="7346950" y="2857500"/>
            <a:ext cx="552450" cy="547688"/>
          </a:xfrm>
          <a:prstGeom prst="cube">
            <a:avLst>
              <a:gd name="adj" fmla="val 24986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>
                <a:ea typeface="ＭＳ Ｐゴシック" pitchFamily="50" charset="-128"/>
              </a:rPr>
              <a:t>2</a:t>
            </a:r>
          </a:p>
        </p:txBody>
      </p:sp>
      <p:sp>
        <p:nvSpPr>
          <p:cNvPr id="576519" name="AutoShape 7"/>
          <p:cNvSpPr>
            <a:spLocks noChangeArrowheads="1"/>
          </p:cNvSpPr>
          <p:nvPr/>
        </p:nvSpPr>
        <p:spPr bwMode="auto">
          <a:xfrm>
            <a:off x="7553325" y="3094038"/>
            <a:ext cx="828675" cy="868362"/>
          </a:xfrm>
          <a:prstGeom prst="cube">
            <a:avLst>
              <a:gd name="adj" fmla="val 24986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>
                <a:ea typeface="ＭＳ Ｐゴシック" pitchFamily="50" charset="-128"/>
              </a:rPr>
              <a:t>3</a:t>
            </a:r>
          </a:p>
        </p:txBody>
      </p:sp>
      <p:sp>
        <p:nvSpPr>
          <p:cNvPr id="576520" name="AutoShape 8"/>
          <p:cNvSpPr>
            <a:spLocks noChangeArrowheads="1"/>
          </p:cNvSpPr>
          <p:nvPr/>
        </p:nvSpPr>
        <p:spPr bwMode="auto">
          <a:xfrm rot="900000">
            <a:off x="7735888" y="2111375"/>
            <a:ext cx="673100" cy="538163"/>
          </a:xfrm>
          <a:prstGeom prst="cube">
            <a:avLst>
              <a:gd name="adj" fmla="val 24986"/>
            </a:avLst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>
                <a:ea typeface="ＭＳ Ｐゴシック" pitchFamily="50" charset="-128"/>
              </a:rPr>
              <a:t>5</a:t>
            </a:r>
          </a:p>
        </p:txBody>
      </p:sp>
      <p:sp>
        <p:nvSpPr>
          <p:cNvPr id="576521" name="AutoShape 9"/>
          <p:cNvSpPr>
            <a:spLocks noChangeArrowheads="1"/>
          </p:cNvSpPr>
          <p:nvPr/>
        </p:nvSpPr>
        <p:spPr bwMode="auto">
          <a:xfrm>
            <a:off x="8513763" y="2262188"/>
            <a:ext cx="442912" cy="844550"/>
          </a:xfrm>
          <a:prstGeom prst="can">
            <a:avLst>
              <a:gd name="adj" fmla="val 4767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altLang="ja-JP">
                <a:ea typeface="ＭＳ Ｐゴシック" pitchFamily="50" charset="-128"/>
              </a:rPr>
              <a:t>6</a:t>
            </a:r>
          </a:p>
        </p:txBody>
      </p:sp>
      <p:sp>
        <p:nvSpPr>
          <p:cNvPr id="576523" name="AutoShape 11"/>
          <p:cNvSpPr>
            <a:spLocks noChangeArrowheads="1"/>
          </p:cNvSpPr>
          <p:nvPr/>
        </p:nvSpPr>
        <p:spPr bwMode="auto">
          <a:xfrm>
            <a:off x="6553200" y="1524000"/>
            <a:ext cx="2514600" cy="2514600"/>
          </a:xfrm>
          <a:prstGeom prst="cube">
            <a:avLst>
              <a:gd name="adj" fmla="val 24986"/>
            </a:avLst>
          </a:prstGeom>
          <a:noFill/>
          <a:ln w="12700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ea typeface="ＭＳ Ｐゴシック" pitchFamily="50" charset="-128"/>
              </a:rPr>
              <a:t>G4PVParameterized : example</a:t>
            </a:r>
          </a:p>
        </p:txBody>
      </p:sp>
      <p:sp>
        <p:nvSpPr>
          <p:cNvPr id="578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60000"/>
              </a:lnSpc>
              <a:buFont typeface="Webdings" pitchFamily="18" charset="2"/>
              <a:buNone/>
            </a:pP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G4VSolid* </a:t>
            </a:r>
            <a:r>
              <a:rPr lang="en-US" altLang="ja-JP" sz="1800" b="1" dirty="0" err="1">
                <a:latin typeface="Courier New" pitchFamily="49" charset="0"/>
                <a:ea typeface="ＭＳ Ｐゴシック" pitchFamily="50" charset="-128"/>
              </a:rPr>
              <a:t>solidChamber</a:t>
            </a: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 =</a:t>
            </a:r>
          </a:p>
          <a:p>
            <a:pPr>
              <a:lnSpc>
                <a:spcPct val="160000"/>
              </a:lnSpc>
              <a:buFont typeface="Webdings" pitchFamily="18" charset="2"/>
              <a:buNone/>
            </a:pP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   new G4Box("chamber", 100*cm, 100*cm, 10*cm); </a:t>
            </a:r>
          </a:p>
          <a:p>
            <a:pPr>
              <a:lnSpc>
                <a:spcPct val="160000"/>
              </a:lnSpc>
              <a:buFont typeface="Webdings" pitchFamily="18" charset="2"/>
              <a:buNone/>
            </a:pP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G4LogicalVolume* </a:t>
            </a:r>
            <a:r>
              <a:rPr lang="en-US" altLang="ja-JP" sz="1800" b="1" dirty="0" err="1">
                <a:latin typeface="Courier New" pitchFamily="49" charset="0"/>
                <a:ea typeface="ＭＳ Ｐゴシック" pitchFamily="50" charset="-128"/>
              </a:rPr>
              <a:t>logicChamber</a:t>
            </a: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 =</a:t>
            </a:r>
          </a:p>
          <a:p>
            <a:pPr>
              <a:lnSpc>
                <a:spcPct val="160000"/>
              </a:lnSpc>
              <a:buFont typeface="Webdings" pitchFamily="18" charset="2"/>
              <a:buNone/>
            </a:pP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   new G4LogicalVolume</a:t>
            </a:r>
          </a:p>
          <a:p>
            <a:pPr>
              <a:lnSpc>
                <a:spcPct val="160000"/>
              </a:lnSpc>
              <a:buFont typeface="Webdings" pitchFamily="18" charset="2"/>
              <a:buNone/>
            </a:pP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   (</a:t>
            </a:r>
            <a:r>
              <a:rPr lang="en-US" altLang="ja-JP" sz="1800" b="1" dirty="0" err="1">
                <a:latin typeface="Courier New" pitchFamily="49" charset="0"/>
                <a:ea typeface="ＭＳ Ｐゴシック" pitchFamily="50" charset="-128"/>
              </a:rPr>
              <a:t>solidChamber</a:t>
            </a: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, </a:t>
            </a:r>
            <a:r>
              <a:rPr lang="en-US" altLang="ja-JP" sz="1800" b="1" dirty="0" err="1">
                <a:latin typeface="Courier New" pitchFamily="49" charset="0"/>
                <a:ea typeface="ＭＳ Ｐゴシック" pitchFamily="50" charset="-128"/>
              </a:rPr>
              <a:t>ChamberMater</a:t>
            </a: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, "Chamber", 0, 0, 0);</a:t>
            </a:r>
          </a:p>
          <a:p>
            <a:pPr>
              <a:lnSpc>
                <a:spcPct val="160000"/>
              </a:lnSpc>
              <a:buFont typeface="Webdings" pitchFamily="18" charset="2"/>
              <a:buNone/>
            </a:pPr>
            <a:r>
              <a:rPr lang="en-US" altLang="ja-JP" sz="1800" b="1" dirty="0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G4VPVParameterisation</a:t>
            </a: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* </a:t>
            </a:r>
            <a:r>
              <a:rPr lang="en-US" altLang="ja-JP" sz="1800" b="1" dirty="0" err="1">
                <a:latin typeface="Courier New" pitchFamily="49" charset="0"/>
                <a:ea typeface="ＭＳ Ｐゴシック" pitchFamily="50" charset="-128"/>
              </a:rPr>
              <a:t>chamberParam</a:t>
            </a: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 =</a:t>
            </a:r>
          </a:p>
          <a:p>
            <a:pPr>
              <a:lnSpc>
                <a:spcPct val="160000"/>
              </a:lnSpc>
              <a:buFont typeface="Webdings" pitchFamily="18" charset="2"/>
              <a:buNone/>
            </a:pP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   new </a:t>
            </a:r>
            <a:r>
              <a:rPr lang="en-US" altLang="ja-JP" sz="1800" b="1" dirty="0" err="1">
                <a:latin typeface="Courier New" pitchFamily="49" charset="0"/>
                <a:ea typeface="ＭＳ Ｐゴシック" pitchFamily="50" charset="-128"/>
              </a:rPr>
              <a:t>ChamberParameterisation</a:t>
            </a: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(); </a:t>
            </a:r>
          </a:p>
          <a:p>
            <a:pPr>
              <a:lnSpc>
                <a:spcPct val="160000"/>
              </a:lnSpc>
              <a:buFont typeface="Webdings" pitchFamily="18" charset="2"/>
              <a:buNone/>
            </a:pPr>
            <a:r>
              <a:rPr lang="en-US" altLang="ja-JP" sz="1800" b="1" dirty="0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G4VPhysicalVolume</a:t>
            </a: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* </a:t>
            </a:r>
            <a:r>
              <a:rPr lang="en-US" altLang="ja-JP" sz="1800" b="1" dirty="0" err="1">
                <a:latin typeface="Courier New" pitchFamily="49" charset="0"/>
                <a:ea typeface="ＭＳ Ｐゴシック" pitchFamily="50" charset="-128"/>
              </a:rPr>
              <a:t>physChamber</a:t>
            </a: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 =</a:t>
            </a:r>
          </a:p>
          <a:p>
            <a:pPr>
              <a:lnSpc>
                <a:spcPct val="160000"/>
              </a:lnSpc>
              <a:buFont typeface="Webdings" pitchFamily="18" charset="2"/>
              <a:buNone/>
            </a:pP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   new </a:t>
            </a:r>
            <a:r>
              <a:rPr lang="en-US" altLang="ja-JP" sz="1800" b="1" dirty="0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G4PVParameterised</a:t>
            </a: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("Chamber", </a:t>
            </a:r>
            <a:r>
              <a:rPr lang="en-US" altLang="ja-JP" sz="1800" b="1" dirty="0" err="1">
                <a:latin typeface="Courier New" pitchFamily="49" charset="0"/>
                <a:ea typeface="ＭＳ Ｐゴシック" pitchFamily="50" charset="-128"/>
              </a:rPr>
              <a:t>logicChamber</a:t>
            </a: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,   </a:t>
            </a:r>
          </a:p>
          <a:p>
            <a:pPr>
              <a:lnSpc>
                <a:spcPct val="160000"/>
              </a:lnSpc>
              <a:buFont typeface="Webdings" pitchFamily="18" charset="2"/>
              <a:buNone/>
            </a:pP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        </a:t>
            </a:r>
            <a:r>
              <a:rPr lang="en-US" altLang="ja-JP" sz="1800" b="1" dirty="0" err="1">
                <a:latin typeface="Courier New" pitchFamily="49" charset="0"/>
                <a:ea typeface="ＭＳ Ｐゴシック" pitchFamily="50" charset="-128"/>
              </a:rPr>
              <a:t>logicMother</a:t>
            </a: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, </a:t>
            </a:r>
            <a:r>
              <a:rPr lang="en-US" altLang="ja-JP" sz="1800" b="1" dirty="0" err="1">
                <a:latin typeface="Courier New" pitchFamily="49" charset="0"/>
                <a:ea typeface="ＭＳ Ｐゴシック" pitchFamily="50" charset="-128"/>
              </a:rPr>
              <a:t>kZAxis</a:t>
            </a: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, </a:t>
            </a:r>
            <a:r>
              <a:rPr lang="en-US" altLang="ja-JP" sz="1800" b="1" dirty="0" err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NbOfChambers</a:t>
            </a: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, </a:t>
            </a:r>
            <a:r>
              <a:rPr lang="en-US" altLang="ja-JP" sz="1800" b="1" dirty="0" err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chamberParam</a:t>
            </a: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);</a:t>
            </a:r>
            <a:endParaRPr lang="en-US" altLang="ja-JP" sz="1800" b="1" dirty="0">
              <a:ea typeface="ＭＳ Ｐゴシック" pitchFamily="50" charset="-128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4C536-7648-47F1-BA9D-AA2667B18B49}" type="slidenum">
              <a:rPr lang="ja-JP" altLang="en-US"/>
              <a:pPr/>
              <a:t>11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50" charset="-128"/>
              </a:rPr>
              <a:t>G4VPVParameterisation : example </a:t>
            </a:r>
          </a:p>
        </p:txBody>
      </p:sp>
      <p:sp>
        <p:nvSpPr>
          <p:cNvPr id="580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class </a:t>
            </a:r>
            <a:r>
              <a:rPr lang="en-US" altLang="ja-JP" sz="1600" b="1" dirty="0" err="1">
                <a:latin typeface="Courier New" pitchFamily="49" charset="0"/>
                <a:ea typeface="ＭＳ Ｐゴシック" pitchFamily="50" charset="-128"/>
              </a:rPr>
              <a:t>ChamberParameterisation</a:t>
            </a: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 : public </a:t>
            </a:r>
            <a:r>
              <a:rPr lang="en-US" altLang="ja-JP" sz="1600" b="1" dirty="0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G4VPVParameterisation</a:t>
            </a:r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{ </a:t>
            </a:r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  public:</a:t>
            </a:r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   </a:t>
            </a:r>
            <a:r>
              <a:rPr lang="en-US" altLang="ja-JP" sz="1600" b="1" dirty="0" err="1">
                <a:latin typeface="Courier New" pitchFamily="49" charset="0"/>
                <a:ea typeface="ＭＳ Ｐゴシック" pitchFamily="50" charset="-128"/>
              </a:rPr>
              <a:t>ChamberParameterisation</a:t>
            </a: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();</a:t>
            </a:r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   virtual ~</a:t>
            </a:r>
            <a:r>
              <a:rPr lang="en-US" altLang="ja-JP" sz="1600" b="1" dirty="0" err="1">
                <a:latin typeface="Courier New" pitchFamily="49" charset="0"/>
                <a:ea typeface="ＭＳ Ｐゴシック" pitchFamily="50" charset="-128"/>
              </a:rPr>
              <a:t>ChamberParameterisation</a:t>
            </a: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();</a:t>
            </a:r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   virtual void </a:t>
            </a:r>
            <a:r>
              <a:rPr lang="en-US" altLang="ja-JP" sz="1600" b="1" dirty="0" err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ComputeTransformation</a:t>
            </a: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 // position, rotation</a:t>
            </a:r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     (const G4int </a:t>
            </a:r>
            <a:r>
              <a:rPr lang="en-US" altLang="ja-JP" sz="1600" b="1" dirty="0" err="1">
                <a:latin typeface="Courier New" pitchFamily="49" charset="0"/>
                <a:ea typeface="ＭＳ Ｐゴシック" pitchFamily="50" charset="-128"/>
              </a:rPr>
              <a:t>copyNo</a:t>
            </a: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, G4VPhysicalVolume* </a:t>
            </a:r>
            <a:r>
              <a:rPr lang="en-US" altLang="ja-JP" sz="1600" b="1" dirty="0" err="1">
                <a:latin typeface="Courier New" pitchFamily="49" charset="0"/>
                <a:ea typeface="ＭＳ Ｐゴシック" pitchFamily="50" charset="-128"/>
              </a:rPr>
              <a:t>physVol</a:t>
            </a: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) const;</a:t>
            </a:r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   virtual void </a:t>
            </a:r>
            <a:r>
              <a:rPr lang="en-US" altLang="ja-JP" sz="1600" b="1" dirty="0" err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ComputeDimensions</a:t>
            </a:r>
            <a:r>
              <a:rPr lang="en-US" altLang="ja-JP" sz="1600" b="1" dirty="0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 </a:t>
            </a: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// size</a:t>
            </a:r>
            <a:endParaRPr lang="en-US" altLang="ja-JP" sz="1600" b="1" dirty="0">
              <a:solidFill>
                <a:srgbClr val="FFFF00"/>
              </a:solidFill>
              <a:latin typeface="Courier New" pitchFamily="49" charset="0"/>
              <a:ea typeface="ＭＳ Ｐゴシック" pitchFamily="50" charset="-128"/>
            </a:endParaRPr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     (G4Box&amp; </a:t>
            </a:r>
            <a:r>
              <a:rPr lang="en-US" altLang="ja-JP" sz="1600" b="1" dirty="0" err="1">
                <a:latin typeface="Courier New" pitchFamily="49" charset="0"/>
                <a:ea typeface="ＭＳ Ｐゴシック" pitchFamily="50" charset="-128"/>
              </a:rPr>
              <a:t>trackerLayer</a:t>
            </a: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, const G4int </a:t>
            </a:r>
            <a:r>
              <a:rPr lang="en-US" altLang="ja-JP" sz="1600" b="1" dirty="0" err="1">
                <a:latin typeface="Courier New" pitchFamily="49" charset="0"/>
                <a:ea typeface="ＭＳ Ｐゴシック" pitchFamily="50" charset="-128"/>
              </a:rPr>
              <a:t>copyNo</a:t>
            </a: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,</a:t>
            </a:r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         const G4VPhysicalVolume* </a:t>
            </a:r>
            <a:r>
              <a:rPr lang="en-US" altLang="ja-JP" sz="1600" b="1" dirty="0" err="1">
                <a:latin typeface="Courier New" pitchFamily="49" charset="0"/>
                <a:ea typeface="ＭＳ Ｐゴシック" pitchFamily="50" charset="-128"/>
              </a:rPr>
              <a:t>physVol</a:t>
            </a: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) const;</a:t>
            </a:r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   virtual G4VSolid* </a:t>
            </a:r>
            <a:r>
              <a:rPr lang="en-US" altLang="ja-JP" sz="1600" b="1" dirty="0" err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ComputeSolid</a:t>
            </a: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 // shape</a:t>
            </a:r>
            <a:endParaRPr lang="en-US" altLang="ja-JP" sz="1600" b="1" dirty="0">
              <a:solidFill>
                <a:srgbClr val="FFFF00"/>
              </a:solidFill>
              <a:latin typeface="Courier New" pitchFamily="49" charset="0"/>
              <a:ea typeface="ＭＳ Ｐゴシック" pitchFamily="50" charset="-128"/>
            </a:endParaRPr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     (const G4int </a:t>
            </a:r>
            <a:r>
              <a:rPr lang="en-US" altLang="ja-JP" sz="1600" b="1" dirty="0" err="1">
                <a:latin typeface="Courier New" pitchFamily="49" charset="0"/>
                <a:ea typeface="ＭＳ Ｐゴシック" pitchFamily="50" charset="-128"/>
              </a:rPr>
              <a:t>copyNo</a:t>
            </a: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, G4VPhysicalVolume* </a:t>
            </a:r>
            <a:r>
              <a:rPr lang="en-US" altLang="ja-JP" sz="1600" b="1" dirty="0" err="1">
                <a:latin typeface="Courier New" pitchFamily="49" charset="0"/>
                <a:ea typeface="ＭＳ Ｐゴシック" pitchFamily="50" charset="-128"/>
              </a:rPr>
              <a:t>physVol</a:t>
            </a: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);</a:t>
            </a:r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   virtual G4Material* </a:t>
            </a:r>
            <a:r>
              <a:rPr lang="en-US" altLang="ja-JP" sz="1600" b="1" dirty="0" err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ComputeMaterial</a:t>
            </a:r>
            <a:r>
              <a:rPr lang="en-US" altLang="ja-JP" sz="1600" b="1" dirty="0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 </a:t>
            </a: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// material, sensitivity, </a:t>
            </a:r>
            <a:r>
              <a:rPr lang="en-US" altLang="ja-JP" sz="1600" b="1" dirty="0" err="1">
                <a:latin typeface="Courier New" pitchFamily="49" charset="0"/>
                <a:ea typeface="ＭＳ Ｐゴシック" pitchFamily="50" charset="-128"/>
              </a:rPr>
              <a:t>visAtt</a:t>
            </a:r>
            <a:endParaRPr lang="en-US" altLang="ja-JP" sz="1600" b="1" dirty="0">
              <a:solidFill>
                <a:srgbClr val="FFFF00"/>
              </a:solidFill>
              <a:latin typeface="Courier New" pitchFamily="49" charset="0"/>
              <a:ea typeface="ＭＳ Ｐゴシック" pitchFamily="50" charset="-128"/>
            </a:endParaRPr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     (const G4int </a:t>
            </a:r>
            <a:r>
              <a:rPr lang="en-US" altLang="ja-JP" sz="1600" b="1" dirty="0" err="1">
                <a:latin typeface="Courier New" pitchFamily="49" charset="0"/>
                <a:ea typeface="ＭＳ Ｐゴシック" pitchFamily="50" charset="-128"/>
              </a:rPr>
              <a:t>copyNo</a:t>
            </a: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, G4VPhysicalVolume* </a:t>
            </a:r>
            <a:r>
              <a:rPr lang="en-US" altLang="ja-JP" sz="1600" b="1" dirty="0" err="1">
                <a:latin typeface="Courier New" pitchFamily="49" charset="0"/>
                <a:ea typeface="ＭＳ Ｐゴシック" pitchFamily="50" charset="-128"/>
              </a:rPr>
              <a:t>physVol</a:t>
            </a: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,</a:t>
            </a:r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         const G4VTouchable *</a:t>
            </a:r>
            <a:r>
              <a:rPr lang="en-US" altLang="ja-JP" sz="1600" b="1" dirty="0" err="1">
                <a:latin typeface="Courier New" pitchFamily="49" charset="0"/>
                <a:ea typeface="ＭＳ Ｐゴシック" pitchFamily="50" charset="-128"/>
              </a:rPr>
              <a:t>parentTouch</a:t>
            </a: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=0); </a:t>
            </a:r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       // G4VTouchable should </a:t>
            </a:r>
            <a:r>
              <a:rPr lang="en-US" altLang="ja-JP" sz="1600" b="1" dirty="0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not</a:t>
            </a: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 be used for ordinary parameterization</a:t>
            </a:r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en-US" altLang="ja-JP" sz="1600" b="1" dirty="0">
                <a:latin typeface="Courier New" pitchFamily="49" charset="0"/>
                <a:ea typeface="ＭＳ Ｐゴシック" pitchFamily="50" charset="-128"/>
              </a:rPr>
              <a:t>};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6B244-B225-4F41-8C19-86F02A83E7C6}" type="slidenum">
              <a:rPr lang="ja-JP" altLang="en-US"/>
              <a:pPr/>
              <a:t>12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>
                <a:ea typeface="ＭＳ Ｐゴシック" pitchFamily="50" charset="-128"/>
              </a:rPr>
              <a:t>G4VPVParameterisation : example</a:t>
            </a:r>
          </a:p>
        </p:txBody>
      </p:sp>
      <p:sp>
        <p:nvSpPr>
          <p:cNvPr id="5826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void ChamberParameterisation::</a:t>
            </a:r>
            <a:r>
              <a:rPr lang="en-US" altLang="ja-JP" sz="1800" b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ComputeTransformation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(const G4int </a:t>
            </a:r>
            <a:r>
              <a:rPr lang="en-US" altLang="ja-JP" sz="1800" b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copyNo</a:t>
            </a: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, G4VPhysicalVolume* physVol) const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{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  G4double Xposition = … // w.r.t. copyNo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  G4ThreeVector origin(Xposition,Yposition,Zposition);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  physVol-&gt;SetTranslation(origin);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  physVol-&gt;SetRotation(0);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}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endParaRPr lang="en-US" altLang="ja-JP" sz="1800" b="1">
              <a:latin typeface="Courier New" pitchFamily="49" charset="0"/>
              <a:ea typeface="ＭＳ Ｐゴシック" pitchFamily="50" charset="-128"/>
            </a:endParaRP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void ChamberParameterisation::</a:t>
            </a:r>
            <a:r>
              <a:rPr lang="en-US" altLang="ja-JP" sz="1800" b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ComputeDimensions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(</a:t>
            </a:r>
            <a:r>
              <a:rPr lang="en-US" altLang="ja-JP" sz="1800" b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G4Box&amp; trackerChamber</a:t>
            </a: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, const G4int </a:t>
            </a:r>
            <a:r>
              <a:rPr lang="en-US" altLang="ja-JP" sz="1800" b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copyNo</a:t>
            </a: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,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 const G4VPhysicalVolume* physVol) const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{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  G4double XhalfLength = … // w.r.t. copyNo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  </a:t>
            </a:r>
            <a:r>
              <a:rPr lang="en-US" altLang="ja-JP" sz="1800" b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trackerChamber</a:t>
            </a: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.SetXHalfLength(XhalfLength);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  </a:t>
            </a:r>
            <a:r>
              <a:rPr lang="en-US" altLang="ja-JP" sz="1800" b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trackerChamber</a:t>
            </a: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.SetYHalfLength(YhalfLength);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  </a:t>
            </a:r>
            <a:r>
              <a:rPr lang="en-US" altLang="ja-JP" sz="1800" b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trackerChamber</a:t>
            </a: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.SetZHalfLength(ZHalfLength);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}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A313-E5EE-4020-846E-5396219ACDD1}" type="slidenum">
              <a:rPr lang="ja-JP" altLang="en-US"/>
              <a:pPr/>
              <a:t>13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>
                <a:ea typeface="ＭＳ Ｐゴシック" pitchFamily="50" charset="-128"/>
              </a:rPr>
              <a:t>G4VPVParameterisation : example</a:t>
            </a:r>
          </a:p>
        </p:txBody>
      </p:sp>
      <p:sp>
        <p:nvSpPr>
          <p:cNvPr id="5847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G4VSolid* ChamberParameterisation::</a:t>
            </a:r>
            <a:r>
              <a:rPr lang="en-US" altLang="ja-JP" sz="1600" b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ComputeSolid</a:t>
            </a:r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   (const G4int copyNo, G4VPhysicalVolume* physVol)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{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G4VSolid* solid;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if(copyNo == …) solid = myBox;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else if(copyNo == …) solid = myTubs;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…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return solid;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}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endParaRPr lang="en-US" altLang="ja-JP" sz="1600" b="1">
              <a:latin typeface="Courier New" pitchFamily="49" charset="0"/>
              <a:ea typeface="ＭＳ Ｐゴシック" pitchFamily="50" charset="-128"/>
            </a:endParaRPr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G4Material* </a:t>
            </a:r>
            <a:r>
              <a:rPr lang="en-US" altLang="ja-JP" sz="1600" b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ComputeMaterial </a:t>
            </a: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// material, sensitivity, visAtt</a:t>
            </a:r>
            <a:endParaRPr lang="en-US" altLang="ja-JP" sz="1600" b="1">
              <a:solidFill>
                <a:srgbClr val="FFFF00"/>
              </a:solidFill>
              <a:latin typeface="Courier New" pitchFamily="49" charset="0"/>
              <a:ea typeface="ＭＳ Ｐゴシック" pitchFamily="50" charset="-128"/>
            </a:endParaRPr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   (const G4int copyNo, G4VPhysicalVolume* physVol,</a:t>
            </a:r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       const G4VTouchable *parentTouch=0);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{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G4Material* mat;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if(copyNo == …)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{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  mat = material1; 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  physVol-&gt;GetLogicalVolume()-&gt;SetVisAttributes( att1 );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}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…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return mat;</a:t>
            </a:r>
          </a:p>
          <a:p>
            <a:pPr>
              <a:lnSpc>
                <a:spcPct val="8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}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02DC-3C77-483A-8AD7-BCDCB9B2DD53}" type="slidenum">
              <a:rPr lang="ja-JP" altLang="en-US"/>
              <a:pPr/>
              <a:t>14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762000"/>
          </a:xfrm>
        </p:spPr>
        <p:txBody>
          <a:bodyPr/>
          <a:lstStyle/>
          <a:p>
            <a:r>
              <a:rPr lang="en-US" altLang="ja-JP" dirty="0">
                <a:ea typeface="ＭＳ Ｐゴシック" pitchFamily="50" charset="-128"/>
              </a:rPr>
              <a:t>Nested parameterization</a:t>
            </a:r>
            <a:endParaRPr lang="ja-JP" altLang="en-US" dirty="0">
              <a:ea typeface="ＭＳ Ｐゴシック" pitchFamily="50" charset="-128"/>
            </a:endParaRPr>
          </a:p>
        </p:txBody>
      </p:sp>
      <p:sp>
        <p:nvSpPr>
          <p:cNvPr id="599043" name="AutoShape 3"/>
          <p:cNvSpPr>
            <a:spLocks noChangeArrowheads="1"/>
          </p:cNvSpPr>
          <p:nvPr/>
        </p:nvSpPr>
        <p:spPr bwMode="auto">
          <a:xfrm>
            <a:off x="1752600" y="44958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44" name="AutoShape 4"/>
          <p:cNvSpPr>
            <a:spLocks noChangeArrowheads="1"/>
          </p:cNvSpPr>
          <p:nvPr/>
        </p:nvSpPr>
        <p:spPr bwMode="auto">
          <a:xfrm>
            <a:off x="2286000" y="44958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45" name="AutoShape 5"/>
          <p:cNvSpPr>
            <a:spLocks noChangeArrowheads="1"/>
          </p:cNvSpPr>
          <p:nvPr/>
        </p:nvSpPr>
        <p:spPr bwMode="auto">
          <a:xfrm>
            <a:off x="2819400" y="44958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46" name="AutoShape 6"/>
          <p:cNvSpPr>
            <a:spLocks noChangeArrowheads="1"/>
          </p:cNvSpPr>
          <p:nvPr/>
        </p:nvSpPr>
        <p:spPr bwMode="auto">
          <a:xfrm>
            <a:off x="3352800" y="44958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47" name="AutoShape 7"/>
          <p:cNvSpPr>
            <a:spLocks noChangeArrowheads="1"/>
          </p:cNvSpPr>
          <p:nvPr/>
        </p:nvSpPr>
        <p:spPr bwMode="auto">
          <a:xfrm>
            <a:off x="1524000" y="47244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48" name="AutoShape 8"/>
          <p:cNvSpPr>
            <a:spLocks noChangeArrowheads="1"/>
          </p:cNvSpPr>
          <p:nvPr/>
        </p:nvSpPr>
        <p:spPr bwMode="auto">
          <a:xfrm>
            <a:off x="2057400" y="47244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49" name="AutoShape 9"/>
          <p:cNvSpPr>
            <a:spLocks noChangeArrowheads="1"/>
          </p:cNvSpPr>
          <p:nvPr/>
        </p:nvSpPr>
        <p:spPr bwMode="auto">
          <a:xfrm>
            <a:off x="2590800" y="47244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50" name="AutoShape 10"/>
          <p:cNvSpPr>
            <a:spLocks noChangeArrowheads="1"/>
          </p:cNvSpPr>
          <p:nvPr/>
        </p:nvSpPr>
        <p:spPr bwMode="auto">
          <a:xfrm>
            <a:off x="3124200" y="47244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51" name="AutoShape 11"/>
          <p:cNvSpPr>
            <a:spLocks noChangeArrowheads="1"/>
          </p:cNvSpPr>
          <p:nvPr/>
        </p:nvSpPr>
        <p:spPr bwMode="auto">
          <a:xfrm>
            <a:off x="1295400" y="49530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52" name="AutoShape 12"/>
          <p:cNvSpPr>
            <a:spLocks noChangeArrowheads="1"/>
          </p:cNvSpPr>
          <p:nvPr/>
        </p:nvSpPr>
        <p:spPr bwMode="auto">
          <a:xfrm>
            <a:off x="1828800" y="49530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53" name="AutoShape 13"/>
          <p:cNvSpPr>
            <a:spLocks noChangeArrowheads="1"/>
          </p:cNvSpPr>
          <p:nvPr/>
        </p:nvSpPr>
        <p:spPr bwMode="auto">
          <a:xfrm>
            <a:off x="2362200" y="49530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54" name="AutoShape 14"/>
          <p:cNvSpPr>
            <a:spLocks noChangeArrowheads="1"/>
          </p:cNvSpPr>
          <p:nvPr/>
        </p:nvSpPr>
        <p:spPr bwMode="auto">
          <a:xfrm>
            <a:off x="2895600" y="49530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55" name="AutoShape 15"/>
          <p:cNvSpPr>
            <a:spLocks noChangeArrowheads="1"/>
          </p:cNvSpPr>
          <p:nvPr/>
        </p:nvSpPr>
        <p:spPr bwMode="auto">
          <a:xfrm>
            <a:off x="1752600" y="38862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56" name="AutoShape 16"/>
          <p:cNvSpPr>
            <a:spLocks noChangeArrowheads="1"/>
          </p:cNvSpPr>
          <p:nvPr/>
        </p:nvSpPr>
        <p:spPr bwMode="auto">
          <a:xfrm>
            <a:off x="2286000" y="38862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57" name="AutoShape 17"/>
          <p:cNvSpPr>
            <a:spLocks noChangeArrowheads="1"/>
          </p:cNvSpPr>
          <p:nvPr/>
        </p:nvSpPr>
        <p:spPr bwMode="auto">
          <a:xfrm>
            <a:off x="2819400" y="38862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58" name="AutoShape 18"/>
          <p:cNvSpPr>
            <a:spLocks noChangeArrowheads="1"/>
          </p:cNvSpPr>
          <p:nvPr/>
        </p:nvSpPr>
        <p:spPr bwMode="auto">
          <a:xfrm>
            <a:off x="3352800" y="38862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59" name="AutoShape 19"/>
          <p:cNvSpPr>
            <a:spLocks noChangeArrowheads="1"/>
          </p:cNvSpPr>
          <p:nvPr/>
        </p:nvSpPr>
        <p:spPr bwMode="auto">
          <a:xfrm>
            <a:off x="1524000" y="41148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60" name="AutoShape 20"/>
          <p:cNvSpPr>
            <a:spLocks noChangeArrowheads="1"/>
          </p:cNvSpPr>
          <p:nvPr/>
        </p:nvSpPr>
        <p:spPr bwMode="auto">
          <a:xfrm>
            <a:off x="2057400" y="41148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61" name="AutoShape 21"/>
          <p:cNvSpPr>
            <a:spLocks noChangeArrowheads="1"/>
          </p:cNvSpPr>
          <p:nvPr/>
        </p:nvSpPr>
        <p:spPr bwMode="auto">
          <a:xfrm>
            <a:off x="2590800" y="41148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62" name="AutoShape 22"/>
          <p:cNvSpPr>
            <a:spLocks noChangeArrowheads="1"/>
          </p:cNvSpPr>
          <p:nvPr/>
        </p:nvSpPr>
        <p:spPr bwMode="auto">
          <a:xfrm>
            <a:off x="3124200" y="41148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63" name="AutoShape 23"/>
          <p:cNvSpPr>
            <a:spLocks noChangeArrowheads="1"/>
          </p:cNvSpPr>
          <p:nvPr/>
        </p:nvSpPr>
        <p:spPr bwMode="auto">
          <a:xfrm>
            <a:off x="1295400" y="43434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64" name="AutoShape 24"/>
          <p:cNvSpPr>
            <a:spLocks noChangeArrowheads="1"/>
          </p:cNvSpPr>
          <p:nvPr/>
        </p:nvSpPr>
        <p:spPr bwMode="auto">
          <a:xfrm>
            <a:off x="1828800" y="43434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65" name="AutoShape 25"/>
          <p:cNvSpPr>
            <a:spLocks noChangeArrowheads="1"/>
          </p:cNvSpPr>
          <p:nvPr/>
        </p:nvSpPr>
        <p:spPr bwMode="auto">
          <a:xfrm>
            <a:off x="2362200" y="43434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66" name="AutoShape 26"/>
          <p:cNvSpPr>
            <a:spLocks noChangeArrowheads="1"/>
          </p:cNvSpPr>
          <p:nvPr/>
        </p:nvSpPr>
        <p:spPr bwMode="auto">
          <a:xfrm>
            <a:off x="2895600" y="43434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67" name="AutoShape 27"/>
          <p:cNvSpPr>
            <a:spLocks noChangeArrowheads="1"/>
          </p:cNvSpPr>
          <p:nvPr/>
        </p:nvSpPr>
        <p:spPr bwMode="auto">
          <a:xfrm>
            <a:off x="1752600" y="32766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68" name="AutoShape 28"/>
          <p:cNvSpPr>
            <a:spLocks noChangeArrowheads="1"/>
          </p:cNvSpPr>
          <p:nvPr/>
        </p:nvSpPr>
        <p:spPr bwMode="auto">
          <a:xfrm>
            <a:off x="2286000" y="32766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69" name="AutoShape 29"/>
          <p:cNvSpPr>
            <a:spLocks noChangeArrowheads="1"/>
          </p:cNvSpPr>
          <p:nvPr/>
        </p:nvSpPr>
        <p:spPr bwMode="auto">
          <a:xfrm>
            <a:off x="2819400" y="32766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70" name="AutoShape 30"/>
          <p:cNvSpPr>
            <a:spLocks noChangeArrowheads="1"/>
          </p:cNvSpPr>
          <p:nvPr/>
        </p:nvSpPr>
        <p:spPr bwMode="auto">
          <a:xfrm>
            <a:off x="3352800" y="32766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71" name="AutoShape 31"/>
          <p:cNvSpPr>
            <a:spLocks noChangeArrowheads="1"/>
          </p:cNvSpPr>
          <p:nvPr/>
        </p:nvSpPr>
        <p:spPr bwMode="auto">
          <a:xfrm>
            <a:off x="1524000" y="35052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72" name="AutoShape 32"/>
          <p:cNvSpPr>
            <a:spLocks noChangeArrowheads="1"/>
          </p:cNvSpPr>
          <p:nvPr/>
        </p:nvSpPr>
        <p:spPr bwMode="auto">
          <a:xfrm>
            <a:off x="2057400" y="35052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73" name="AutoShape 33"/>
          <p:cNvSpPr>
            <a:spLocks noChangeArrowheads="1"/>
          </p:cNvSpPr>
          <p:nvPr/>
        </p:nvSpPr>
        <p:spPr bwMode="auto">
          <a:xfrm>
            <a:off x="2590800" y="35052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74" name="AutoShape 34"/>
          <p:cNvSpPr>
            <a:spLocks noChangeArrowheads="1"/>
          </p:cNvSpPr>
          <p:nvPr/>
        </p:nvSpPr>
        <p:spPr bwMode="auto">
          <a:xfrm>
            <a:off x="3124200" y="35052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75" name="AutoShape 35"/>
          <p:cNvSpPr>
            <a:spLocks noChangeArrowheads="1"/>
          </p:cNvSpPr>
          <p:nvPr/>
        </p:nvSpPr>
        <p:spPr bwMode="auto">
          <a:xfrm>
            <a:off x="1295400" y="37338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76" name="AutoShape 36"/>
          <p:cNvSpPr>
            <a:spLocks noChangeArrowheads="1"/>
          </p:cNvSpPr>
          <p:nvPr/>
        </p:nvSpPr>
        <p:spPr bwMode="auto">
          <a:xfrm>
            <a:off x="1828800" y="37338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77" name="AutoShape 37"/>
          <p:cNvSpPr>
            <a:spLocks noChangeArrowheads="1"/>
          </p:cNvSpPr>
          <p:nvPr/>
        </p:nvSpPr>
        <p:spPr bwMode="auto">
          <a:xfrm>
            <a:off x="2362200" y="37338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78" name="AutoShape 38"/>
          <p:cNvSpPr>
            <a:spLocks noChangeArrowheads="1"/>
          </p:cNvSpPr>
          <p:nvPr/>
        </p:nvSpPr>
        <p:spPr bwMode="auto">
          <a:xfrm>
            <a:off x="2895600" y="37338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79" name="AutoShape 39"/>
          <p:cNvSpPr>
            <a:spLocks noChangeArrowheads="1"/>
          </p:cNvSpPr>
          <p:nvPr/>
        </p:nvSpPr>
        <p:spPr bwMode="auto">
          <a:xfrm>
            <a:off x="5181600" y="4495800"/>
            <a:ext cx="2743200" cy="1219200"/>
          </a:xfrm>
          <a:prstGeom prst="cube">
            <a:avLst>
              <a:gd name="adj" fmla="val 486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80" name="AutoShape 40"/>
          <p:cNvSpPr>
            <a:spLocks noChangeArrowheads="1"/>
          </p:cNvSpPr>
          <p:nvPr/>
        </p:nvSpPr>
        <p:spPr bwMode="auto">
          <a:xfrm>
            <a:off x="5181600" y="3886200"/>
            <a:ext cx="2743200" cy="1219200"/>
          </a:xfrm>
          <a:prstGeom prst="cube">
            <a:avLst>
              <a:gd name="adj" fmla="val 486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81" name="AutoShape 41"/>
          <p:cNvSpPr>
            <a:spLocks noChangeArrowheads="1"/>
          </p:cNvSpPr>
          <p:nvPr/>
        </p:nvSpPr>
        <p:spPr bwMode="auto">
          <a:xfrm>
            <a:off x="5181600" y="3276600"/>
            <a:ext cx="2743200" cy="1219200"/>
          </a:xfrm>
          <a:prstGeom prst="cube">
            <a:avLst>
              <a:gd name="adj" fmla="val 486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5181600" y="3276600"/>
            <a:ext cx="2743200" cy="2438400"/>
            <a:chOff x="2688" y="2352"/>
            <a:chExt cx="1728" cy="1536"/>
          </a:xfrm>
        </p:grpSpPr>
        <p:sp>
          <p:nvSpPr>
            <p:cNvPr id="599083" name="AutoShape 43"/>
            <p:cNvSpPr>
              <a:spLocks noChangeArrowheads="1"/>
            </p:cNvSpPr>
            <p:nvPr/>
          </p:nvSpPr>
          <p:spPr bwMode="auto">
            <a:xfrm>
              <a:off x="2688" y="3120"/>
              <a:ext cx="1728" cy="768"/>
            </a:xfrm>
            <a:prstGeom prst="cube">
              <a:avLst>
                <a:gd name="adj" fmla="val 48611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99084" name="AutoShape 44"/>
            <p:cNvSpPr>
              <a:spLocks noChangeArrowheads="1"/>
            </p:cNvSpPr>
            <p:nvPr/>
          </p:nvSpPr>
          <p:spPr bwMode="auto">
            <a:xfrm>
              <a:off x="2688" y="2736"/>
              <a:ext cx="1728" cy="768"/>
            </a:xfrm>
            <a:prstGeom prst="cube">
              <a:avLst>
                <a:gd name="adj" fmla="val 48611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99085" name="AutoShape 45"/>
            <p:cNvSpPr>
              <a:spLocks noChangeArrowheads="1"/>
            </p:cNvSpPr>
            <p:nvPr/>
          </p:nvSpPr>
          <p:spPr bwMode="auto">
            <a:xfrm>
              <a:off x="2688" y="2352"/>
              <a:ext cx="1728" cy="768"/>
            </a:xfrm>
            <a:prstGeom prst="cube">
              <a:avLst>
                <a:gd name="adj" fmla="val 48611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99086" name="AutoShape 46"/>
          <p:cNvSpPr>
            <a:spLocks noChangeArrowheads="1"/>
          </p:cNvSpPr>
          <p:nvPr/>
        </p:nvSpPr>
        <p:spPr bwMode="auto">
          <a:xfrm>
            <a:off x="5638800" y="3276600"/>
            <a:ext cx="2286000" cy="7620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87" name="AutoShape 47"/>
          <p:cNvSpPr>
            <a:spLocks noChangeArrowheads="1"/>
          </p:cNvSpPr>
          <p:nvPr/>
        </p:nvSpPr>
        <p:spPr bwMode="auto">
          <a:xfrm>
            <a:off x="5410200" y="3505200"/>
            <a:ext cx="2286000" cy="7620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88" name="AutoShape 48"/>
          <p:cNvSpPr>
            <a:spLocks noChangeArrowheads="1"/>
          </p:cNvSpPr>
          <p:nvPr/>
        </p:nvSpPr>
        <p:spPr bwMode="auto">
          <a:xfrm>
            <a:off x="5181600" y="3733800"/>
            <a:ext cx="2286000" cy="7620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89" name="AutoShape 49"/>
          <p:cNvSpPr>
            <a:spLocks noChangeArrowheads="1"/>
          </p:cNvSpPr>
          <p:nvPr/>
        </p:nvSpPr>
        <p:spPr bwMode="auto">
          <a:xfrm>
            <a:off x="5638800" y="3276600"/>
            <a:ext cx="2286000" cy="762000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90" name="AutoShape 50"/>
          <p:cNvSpPr>
            <a:spLocks noChangeArrowheads="1"/>
          </p:cNvSpPr>
          <p:nvPr/>
        </p:nvSpPr>
        <p:spPr bwMode="auto">
          <a:xfrm>
            <a:off x="5410200" y="3505200"/>
            <a:ext cx="2286000" cy="762000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91" name="AutoShape 51"/>
          <p:cNvSpPr>
            <a:spLocks noChangeArrowheads="1"/>
          </p:cNvSpPr>
          <p:nvPr/>
        </p:nvSpPr>
        <p:spPr bwMode="auto">
          <a:xfrm>
            <a:off x="5181600" y="3733800"/>
            <a:ext cx="2286000" cy="762000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92" name="AutoShape 52"/>
          <p:cNvSpPr>
            <a:spLocks noChangeArrowheads="1"/>
          </p:cNvSpPr>
          <p:nvPr/>
        </p:nvSpPr>
        <p:spPr bwMode="auto">
          <a:xfrm>
            <a:off x="5181600" y="3276600"/>
            <a:ext cx="2743200" cy="2438400"/>
          </a:xfrm>
          <a:prstGeom prst="cube">
            <a:avLst>
              <a:gd name="adj" fmla="val 2369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93" name="AutoShape 53"/>
          <p:cNvSpPr>
            <a:spLocks noChangeArrowheads="1"/>
          </p:cNvSpPr>
          <p:nvPr/>
        </p:nvSpPr>
        <p:spPr bwMode="auto">
          <a:xfrm>
            <a:off x="1295400" y="3276600"/>
            <a:ext cx="2743200" cy="2438400"/>
          </a:xfrm>
          <a:prstGeom prst="cube">
            <a:avLst>
              <a:gd name="adj" fmla="val 2634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94" name="AutoShape 54"/>
          <p:cNvSpPr>
            <a:spLocks noChangeArrowheads="1"/>
          </p:cNvSpPr>
          <p:nvPr/>
        </p:nvSpPr>
        <p:spPr bwMode="auto">
          <a:xfrm>
            <a:off x="5181600" y="37338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95" name="AutoShape 55"/>
          <p:cNvSpPr>
            <a:spLocks noChangeArrowheads="1"/>
          </p:cNvSpPr>
          <p:nvPr/>
        </p:nvSpPr>
        <p:spPr bwMode="auto">
          <a:xfrm>
            <a:off x="5715000" y="37338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96" name="AutoShape 56"/>
          <p:cNvSpPr>
            <a:spLocks noChangeArrowheads="1"/>
          </p:cNvSpPr>
          <p:nvPr/>
        </p:nvSpPr>
        <p:spPr bwMode="auto">
          <a:xfrm>
            <a:off x="6248400" y="37338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97" name="AutoShape 57"/>
          <p:cNvSpPr>
            <a:spLocks noChangeArrowheads="1"/>
          </p:cNvSpPr>
          <p:nvPr/>
        </p:nvSpPr>
        <p:spPr bwMode="auto">
          <a:xfrm>
            <a:off x="6781800" y="3733800"/>
            <a:ext cx="685800" cy="762000"/>
          </a:xfrm>
          <a:prstGeom prst="cube">
            <a:avLst>
              <a:gd name="adj" fmla="val 2800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9098" name="Rectangle 58"/>
          <p:cNvSpPr>
            <a:spLocks noChangeArrowheads="1"/>
          </p:cNvSpPr>
          <p:nvPr/>
        </p:nvSpPr>
        <p:spPr bwMode="auto">
          <a:xfrm>
            <a:off x="152400" y="609600"/>
            <a:ext cx="86868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5000"/>
              <a:buFont typeface="Webdings" pitchFamily="18" charset="2"/>
              <a:buChar char="4"/>
            </a:pP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ea typeface="ＭＳ Ｐゴシック" pitchFamily="50" charset="-128"/>
              </a:rPr>
              <a:t>Suppose your geometry has three-dimensional regular reputation of same shape and size of volumes without gap between volumes. And material of such volumes are changing according to the position.</a:t>
            </a:r>
          </a:p>
          <a:p>
            <a:pPr marL="742950" lvl="1" indent="-28575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5000"/>
              <a:buFont typeface="Webdings" pitchFamily="18" charset="2"/>
              <a:buChar char="4"/>
            </a:pP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ea typeface="ＭＳ Ｐゴシック" pitchFamily="50" charset="-128"/>
              </a:rPr>
              <a:t>E.g. </a:t>
            </a:r>
            <a:r>
              <a:rPr lang="en-US" altLang="ja-JP" dirty="0" err="1">
                <a:solidFill>
                  <a:schemeClr val="bg1">
                    <a:lumMod val="95000"/>
                  </a:schemeClr>
                </a:solidFill>
                <a:ea typeface="ＭＳ Ｐゴシック" pitchFamily="50" charset="-128"/>
              </a:rPr>
              <a:t>voxels</a:t>
            </a: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ea typeface="ＭＳ Ｐゴシック" pitchFamily="50" charset="-128"/>
              </a:rPr>
              <a:t> made by CT Scan data (DICOM)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5000"/>
              <a:buFont typeface="Webdings" pitchFamily="18" charset="2"/>
              <a:buChar char="4"/>
            </a:pP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ea typeface="ＭＳ Ｐゴシック" pitchFamily="50" charset="-128"/>
              </a:rPr>
              <a:t>Instead of direct three-dimensional parameterized volume, </a:t>
            </a:r>
          </a:p>
          <a:p>
            <a:pPr marL="742950" lvl="1" indent="-28575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5000"/>
              <a:buFont typeface="Webdings" pitchFamily="18" charset="2"/>
              <a:buNone/>
            </a:pP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ea typeface="ＭＳ Ｐゴシック" pitchFamily="50" charset="-128"/>
              </a:rPr>
              <a:t>use replicas for the first and second axes sequentially, and then use one-dimensional parameterization along the third axis.</a:t>
            </a:r>
          </a:p>
          <a:p>
            <a:pPr marL="742950" lvl="1" indent="-28575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5000"/>
              <a:buFont typeface="Webdings" pitchFamily="18" charset="2"/>
              <a:buNone/>
            </a:pPr>
            <a:endParaRPr lang="en-US" altLang="ja-JP" dirty="0">
              <a:solidFill>
                <a:schemeClr val="bg1">
                  <a:lumMod val="95000"/>
                </a:schemeClr>
              </a:solidFill>
              <a:ea typeface="ＭＳ Ｐゴシック" pitchFamily="50" charset="-128"/>
            </a:endParaRPr>
          </a:p>
          <a:p>
            <a:pPr marL="742950" lvl="1" indent="-28575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5000"/>
              <a:buFont typeface="Webdings" pitchFamily="18" charset="2"/>
              <a:buNone/>
            </a:pPr>
            <a:endParaRPr lang="en-US" altLang="ja-JP" dirty="0">
              <a:solidFill>
                <a:schemeClr val="bg1">
                  <a:lumMod val="95000"/>
                </a:schemeClr>
              </a:solidFill>
              <a:ea typeface="ＭＳ Ｐゴシック" pitchFamily="50" charset="-128"/>
            </a:endParaRPr>
          </a:p>
          <a:p>
            <a:pPr marL="742950" lvl="1" indent="-28575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5000"/>
              <a:buFont typeface="Webdings" pitchFamily="18" charset="2"/>
              <a:buNone/>
            </a:pPr>
            <a:endParaRPr lang="en-US" altLang="ja-JP" dirty="0">
              <a:solidFill>
                <a:schemeClr val="bg1">
                  <a:lumMod val="95000"/>
                </a:schemeClr>
              </a:solidFill>
              <a:ea typeface="ＭＳ Ｐゴシック" pitchFamily="50" charset="-128"/>
            </a:endParaRPr>
          </a:p>
          <a:p>
            <a:pPr marL="742950" lvl="1" indent="-28575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5000"/>
              <a:buFont typeface="Webdings" pitchFamily="18" charset="2"/>
              <a:buNone/>
            </a:pPr>
            <a:endParaRPr lang="en-US" altLang="ja-JP" dirty="0">
              <a:solidFill>
                <a:schemeClr val="bg1">
                  <a:lumMod val="95000"/>
                </a:schemeClr>
              </a:solidFill>
              <a:ea typeface="ＭＳ Ｐゴシック" pitchFamily="50" charset="-128"/>
            </a:endParaRPr>
          </a:p>
          <a:p>
            <a:pPr marL="742950" lvl="1" indent="-28575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5000"/>
              <a:buFont typeface="Webdings" pitchFamily="18" charset="2"/>
              <a:buNone/>
            </a:pPr>
            <a:endParaRPr lang="en-US" altLang="ja-JP" dirty="0">
              <a:solidFill>
                <a:schemeClr val="bg1">
                  <a:lumMod val="95000"/>
                </a:schemeClr>
              </a:solidFill>
              <a:ea typeface="ＭＳ Ｐゴシック" pitchFamily="50" charset="-128"/>
            </a:endParaRPr>
          </a:p>
          <a:p>
            <a:pPr marL="742950" lvl="1" indent="-28575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5000"/>
              <a:buFont typeface="Webdings" pitchFamily="18" charset="2"/>
              <a:buNone/>
            </a:pPr>
            <a:endParaRPr lang="en-US" altLang="ja-JP" dirty="0">
              <a:solidFill>
                <a:schemeClr val="bg1">
                  <a:lumMod val="95000"/>
                </a:schemeClr>
              </a:solidFill>
              <a:ea typeface="ＭＳ Ｐゴシック" pitchFamily="50" charset="-128"/>
            </a:endParaRPr>
          </a:p>
          <a:p>
            <a:pPr marL="742950" lvl="1" indent="-28575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5000"/>
              <a:buFont typeface="Webdings" pitchFamily="18" charset="2"/>
              <a:buNone/>
            </a:pPr>
            <a:endParaRPr lang="en-US" altLang="ja-JP" dirty="0">
              <a:solidFill>
                <a:schemeClr val="bg1">
                  <a:lumMod val="95000"/>
                </a:schemeClr>
              </a:solidFill>
              <a:ea typeface="ＭＳ Ｐゴシック" pitchFamily="50" charset="-128"/>
            </a:endParaRPr>
          </a:p>
          <a:p>
            <a:pPr marL="742950" lvl="1" indent="-28575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5000"/>
              <a:buFont typeface="Webdings" pitchFamily="18" charset="2"/>
              <a:buNone/>
            </a:pPr>
            <a:endParaRPr lang="en-US" altLang="ja-JP" dirty="0">
              <a:solidFill>
                <a:schemeClr val="bg1">
                  <a:lumMod val="95000"/>
                </a:schemeClr>
              </a:solidFill>
              <a:ea typeface="ＭＳ Ｐゴシック" pitchFamily="50" charset="-128"/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5000"/>
              <a:buFont typeface="Webdings" pitchFamily="18" charset="2"/>
              <a:buChar char="4"/>
            </a:pP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ea typeface="ＭＳ Ｐゴシック" pitchFamily="50" charset="-128"/>
              </a:rPr>
              <a:t>It requires much less memory for geometry optimization and gives much faster navigation for ultra-large number of </a:t>
            </a:r>
            <a:r>
              <a:rPr lang="en-US" altLang="ja-JP" dirty="0" err="1">
                <a:solidFill>
                  <a:schemeClr val="bg1">
                    <a:lumMod val="95000"/>
                  </a:schemeClr>
                </a:solidFill>
                <a:ea typeface="ＭＳ Ｐゴシック" pitchFamily="50" charset="-128"/>
              </a:rPr>
              <a:t>voxels</a:t>
            </a: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ea typeface="ＭＳ Ｐゴシック" pitchFamily="50" charset="-12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99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99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99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9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99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99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99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99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99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99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99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99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99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99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99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99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40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0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000"/>
                            </p:stCondLst>
                            <p:childTnLst>
                              <p:par>
                                <p:cTn id="10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99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99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500"/>
                            </p:stCondLst>
                            <p:childTnLst>
                              <p:par>
                                <p:cTn id="10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99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99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99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99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99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99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6000"/>
                            </p:stCondLst>
                            <p:childTnLst>
                              <p:par>
                                <p:cTn id="12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99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99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6500"/>
                            </p:stCondLst>
                            <p:childTnLst>
                              <p:par>
                                <p:cTn id="1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99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99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99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99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7500"/>
                            </p:stCondLst>
                            <p:childTnLst>
                              <p:par>
                                <p:cTn id="1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99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599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8000"/>
                            </p:stCondLst>
                            <p:childTnLst>
                              <p:par>
                                <p:cTn id="14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99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99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8500"/>
                            </p:stCondLst>
                            <p:childTnLst>
                              <p:par>
                                <p:cTn id="14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99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99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99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599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599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599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000"/>
                            </p:stCondLst>
                            <p:childTnLst>
                              <p:par>
                                <p:cTn id="16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599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599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599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599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599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599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000"/>
                            </p:stCondLst>
                            <p:childTnLst>
                              <p:par>
                                <p:cTn id="19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599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599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599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599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500"/>
                            </p:stCondLst>
                            <p:childTnLst>
                              <p:par>
                                <p:cTn id="2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599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599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599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599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1500"/>
                            </p:stCondLst>
                            <p:childTnLst>
                              <p:par>
                                <p:cTn id="2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599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599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0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9043" grpId="0" animBg="1"/>
      <p:bldP spid="599044" grpId="0" animBg="1"/>
      <p:bldP spid="599045" grpId="0" animBg="1"/>
      <p:bldP spid="599046" grpId="0" animBg="1"/>
      <p:bldP spid="599047" grpId="0" animBg="1"/>
      <p:bldP spid="599048" grpId="0" animBg="1"/>
      <p:bldP spid="599049" grpId="0" animBg="1"/>
      <p:bldP spid="599050" grpId="0" animBg="1"/>
      <p:bldP spid="599051" grpId="0" animBg="1"/>
      <p:bldP spid="599052" grpId="0" animBg="1"/>
      <p:bldP spid="599053" grpId="0" animBg="1"/>
      <p:bldP spid="599054" grpId="0" animBg="1"/>
      <p:bldP spid="599055" grpId="0" animBg="1"/>
      <p:bldP spid="599056" grpId="0" animBg="1"/>
      <p:bldP spid="599057" grpId="0" animBg="1"/>
      <p:bldP spid="599058" grpId="0" animBg="1"/>
      <p:bldP spid="599059" grpId="0" animBg="1"/>
      <p:bldP spid="599060" grpId="0" animBg="1"/>
      <p:bldP spid="599061" grpId="0" animBg="1"/>
      <p:bldP spid="599062" grpId="0" animBg="1"/>
      <p:bldP spid="599063" grpId="0" animBg="1"/>
      <p:bldP spid="599064" grpId="0" animBg="1"/>
      <p:bldP spid="599065" grpId="0" animBg="1"/>
      <p:bldP spid="599066" grpId="0" animBg="1"/>
      <p:bldP spid="599067" grpId="0" animBg="1"/>
      <p:bldP spid="599068" grpId="0" animBg="1"/>
      <p:bldP spid="599069" grpId="0" animBg="1"/>
      <p:bldP spid="599070" grpId="0" animBg="1"/>
      <p:bldP spid="599071" grpId="0" animBg="1"/>
      <p:bldP spid="599072" grpId="0" animBg="1"/>
      <p:bldP spid="599073" grpId="0" animBg="1"/>
      <p:bldP spid="599074" grpId="0" animBg="1"/>
      <p:bldP spid="599075" grpId="0" animBg="1"/>
      <p:bldP spid="599076" grpId="0" animBg="1"/>
      <p:bldP spid="599077" grpId="0" animBg="1"/>
      <p:bldP spid="599078" grpId="0" animBg="1"/>
      <p:bldP spid="599079" grpId="0" animBg="1"/>
      <p:bldP spid="599079" grpId="1" animBg="1"/>
      <p:bldP spid="599080" grpId="0" animBg="1"/>
      <p:bldP spid="599080" grpId="1" animBg="1"/>
      <p:bldP spid="599081" grpId="0" animBg="1"/>
      <p:bldP spid="599081" grpId="1" animBg="1"/>
      <p:bldP spid="599086" grpId="0" animBg="1"/>
      <p:bldP spid="599086" grpId="1" animBg="1"/>
      <p:bldP spid="599087" grpId="0" animBg="1"/>
      <p:bldP spid="599087" grpId="1" animBg="1"/>
      <p:bldP spid="599088" grpId="0" animBg="1"/>
      <p:bldP spid="599088" grpId="1" animBg="1"/>
      <p:bldP spid="599089" grpId="0" animBg="1"/>
      <p:bldP spid="599090" grpId="0" animBg="1"/>
      <p:bldP spid="599091" grpId="0" animBg="1"/>
      <p:bldP spid="599094" grpId="0" animBg="1"/>
      <p:bldP spid="599095" grpId="0" animBg="1"/>
      <p:bldP spid="599096" grpId="0" animBg="1"/>
      <p:bldP spid="59909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advanced ways of placement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Divisions</a:t>
            </a:r>
          </a:p>
          <a:p>
            <a:r>
              <a:rPr lang="en-GB" dirty="0" smtClean="0"/>
              <a:t>Assembly volumes</a:t>
            </a:r>
          </a:p>
          <a:p>
            <a:r>
              <a:rPr lang="en-GB" dirty="0" smtClean="0"/>
              <a:t>Reflected volumes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ea typeface="ＭＳ Ｐゴシック" pitchFamily="50" charset="-128"/>
              </a:rPr>
              <a:t>G4PVDivision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214422"/>
            <a:ext cx="6429420" cy="5214974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altLang="ja-JP" sz="1600" dirty="0">
                <a:ea typeface="ＭＳ Ｐゴシック" pitchFamily="50" charset="-128"/>
              </a:rPr>
              <a:t>G4PVDivision is a special kind of G4PVParameterised.</a:t>
            </a:r>
          </a:p>
          <a:p>
            <a:pPr lvl="1">
              <a:lnSpc>
                <a:spcPct val="130000"/>
              </a:lnSpc>
            </a:pPr>
            <a:r>
              <a:rPr lang="en-US" altLang="ja-JP" sz="1600" dirty="0">
                <a:ea typeface="ＭＳ Ｐゴシック" pitchFamily="50" charset="-128"/>
              </a:rPr>
              <a:t>G4VPVParameterisation is </a:t>
            </a:r>
            <a:r>
              <a:rPr lang="en-US" altLang="ja-JP" sz="1600" dirty="0">
                <a:solidFill>
                  <a:srgbClr val="FFFF00"/>
                </a:solidFill>
                <a:ea typeface="ＭＳ Ｐゴシック" pitchFamily="50" charset="-128"/>
              </a:rPr>
              <a:t>automatically generated</a:t>
            </a:r>
            <a:r>
              <a:rPr lang="en-US" altLang="ja-JP" sz="1600" dirty="0">
                <a:ea typeface="ＭＳ Ｐゴシック" pitchFamily="50" charset="-128"/>
              </a:rPr>
              <a:t> according to the parameters given in G4PVDivision.</a:t>
            </a:r>
          </a:p>
          <a:p>
            <a:pPr>
              <a:lnSpc>
                <a:spcPct val="130000"/>
              </a:lnSpc>
            </a:pPr>
            <a:r>
              <a:rPr lang="en-US" altLang="ja-JP" sz="1600" dirty="0">
                <a:ea typeface="ＭＳ Ｐゴシック" pitchFamily="50" charset="-128"/>
              </a:rPr>
              <a:t>G4PVDivision is similar to G4PVReplica but</a:t>
            </a:r>
          </a:p>
          <a:p>
            <a:pPr lvl="1">
              <a:lnSpc>
                <a:spcPct val="130000"/>
              </a:lnSpc>
            </a:pPr>
            <a:r>
              <a:rPr lang="en-US" altLang="ja-JP" sz="1600" dirty="0">
                <a:ea typeface="ＭＳ Ｐゴシック" pitchFamily="50" charset="-128"/>
              </a:rPr>
              <a:t>It </a:t>
            </a:r>
            <a:r>
              <a:rPr lang="en-US" altLang="ja-JP" sz="1600" dirty="0" smtClean="0">
                <a:solidFill>
                  <a:srgbClr val="FFFF00"/>
                </a:solidFill>
                <a:ea typeface="ＭＳ Ｐゴシック" pitchFamily="50" charset="-128"/>
              </a:rPr>
              <a:t>allows </a:t>
            </a:r>
            <a:r>
              <a:rPr lang="en-US" altLang="ja-JP" sz="1600" dirty="0">
                <a:solidFill>
                  <a:srgbClr val="FFFF00"/>
                </a:solidFill>
                <a:ea typeface="ＭＳ Ｐゴシック" pitchFamily="50" charset="-128"/>
              </a:rPr>
              <a:t>gaps </a:t>
            </a:r>
            <a:r>
              <a:rPr lang="en-US" altLang="ja-JP" sz="1600" dirty="0" smtClean="0">
                <a:solidFill>
                  <a:srgbClr val="FFFF00"/>
                </a:solidFill>
                <a:ea typeface="ＭＳ Ｐゴシック" pitchFamily="50" charset="-128"/>
              </a:rPr>
              <a:t>between</a:t>
            </a:r>
            <a:r>
              <a:rPr lang="en-US" altLang="ja-JP" sz="1600" dirty="0" smtClean="0">
                <a:ea typeface="ＭＳ Ｐゴシック" pitchFamily="50" charset="-128"/>
              </a:rPr>
              <a:t> </a:t>
            </a:r>
            <a:r>
              <a:rPr lang="en-US" altLang="ja-JP" sz="1600" dirty="0">
                <a:ea typeface="ＭＳ Ｐゴシック" pitchFamily="50" charset="-128"/>
              </a:rPr>
              <a:t>mother and daughter volumes</a:t>
            </a:r>
          </a:p>
          <a:p>
            <a:pPr lvl="1">
              <a:lnSpc>
                <a:spcPct val="130000"/>
              </a:lnSpc>
            </a:pPr>
            <a:r>
              <a:rPr lang="en-US" altLang="ja-JP" sz="1600" dirty="0" smtClean="0">
                <a:ea typeface="ＭＳ Ｐゴシック" pitchFamily="50" charset="-128"/>
              </a:rPr>
              <a:t>also allow </a:t>
            </a:r>
            <a:r>
              <a:rPr lang="en-US" altLang="ja-JP" sz="1600" dirty="0">
                <a:ea typeface="ＭＳ Ｐゴシック" pitchFamily="50" charset="-128"/>
              </a:rPr>
              <a:t>gaps between daughters, and also gaps on side walls</a:t>
            </a:r>
            <a:r>
              <a:rPr lang="en-US" altLang="ja-JP" sz="1600" dirty="0" smtClean="0">
                <a:ea typeface="ＭＳ Ｐゴシック" pitchFamily="50" charset="-128"/>
              </a:rPr>
              <a:t>.</a:t>
            </a:r>
            <a:endParaRPr lang="en-US" altLang="ja-JP" sz="1600" dirty="0">
              <a:ea typeface="ＭＳ Ｐゴシック" pitchFamily="50" charset="-128"/>
            </a:endParaRPr>
          </a:p>
          <a:p>
            <a:pPr>
              <a:lnSpc>
                <a:spcPct val="130000"/>
              </a:lnSpc>
            </a:pPr>
            <a:r>
              <a:rPr lang="en-US" altLang="ja-JP" sz="1600" dirty="0">
                <a:solidFill>
                  <a:srgbClr val="FFFF00"/>
                </a:solidFill>
                <a:ea typeface="ＭＳ Ｐゴシック" pitchFamily="50" charset="-128"/>
              </a:rPr>
              <a:t>Shape of all daughter volumes must be same shape as the mother volume.</a:t>
            </a:r>
          </a:p>
          <a:p>
            <a:pPr lvl="1">
              <a:lnSpc>
                <a:spcPct val="130000"/>
              </a:lnSpc>
            </a:pPr>
            <a:r>
              <a:rPr lang="en-US" altLang="ja-JP" sz="1600" dirty="0">
                <a:ea typeface="ＭＳ Ｐゴシック" pitchFamily="50" charset="-128"/>
              </a:rPr>
              <a:t>G4VSolid (to be assigned to the daughter logical volume) must be the same type, but different object.</a:t>
            </a:r>
          </a:p>
          <a:p>
            <a:pPr>
              <a:lnSpc>
                <a:spcPct val="130000"/>
              </a:lnSpc>
            </a:pPr>
            <a:r>
              <a:rPr lang="en-US" altLang="ja-JP" sz="1600" dirty="0">
                <a:solidFill>
                  <a:srgbClr val="FFFF00"/>
                </a:solidFill>
                <a:ea typeface="ＭＳ Ｐゴシック" pitchFamily="50" charset="-128"/>
              </a:rPr>
              <a:t>Replication must be aligned along one axis.</a:t>
            </a:r>
          </a:p>
          <a:p>
            <a:pPr>
              <a:lnSpc>
                <a:spcPct val="130000"/>
              </a:lnSpc>
            </a:pPr>
            <a:r>
              <a:rPr lang="en-US" altLang="ja-JP" sz="1600" dirty="0">
                <a:ea typeface="ＭＳ Ｐゴシック" pitchFamily="50" charset="-128"/>
              </a:rPr>
              <a:t>If your geometry does not have gaps, use </a:t>
            </a:r>
            <a:r>
              <a:rPr lang="en-US" altLang="ja-JP" sz="1600" dirty="0">
                <a:solidFill>
                  <a:srgbClr val="FFFF00"/>
                </a:solidFill>
                <a:ea typeface="ＭＳ Ｐゴシック" pitchFamily="50" charset="-128"/>
              </a:rPr>
              <a:t>G4Replica</a:t>
            </a:r>
            <a:r>
              <a:rPr lang="en-US" altLang="ja-JP" sz="1600" dirty="0">
                <a:ea typeface="ＭＳ Ｐゴシック" pitchFamily="50" charset="-128"/>
              </a:rPr>
              <a:t>. </a:t>
            </a:r>
          </a:p>
          <a:p>
            <a:pPr lvl="1">
              <a:lnSpc>
                <a:spcPct val="130000"/>
              </a:lnSpc>
            </a:pPr>
            <a:r>
              <a:rPr lang="en-US" altLang="ja-JP" sz="1600" dirty="0">
                <a:ea typeface="ＭＳ Ｐゴシック" pitchFamily="50" charset="-128"/>
              </a:rPr>
              <a:t>For identical geometry, navigation of G4Replica is faster.</a:t>
            </a:r>
          </a:p>
        </p:txBody>
      </p:sp>
      <p:sp>
        <p:nvSpPr>
          <p:cNvPr id="522244" name="AutoShape 4"/>
          <p:cNvSpPr>
            <a:spLocks noChangeArrowheads="1"/>
          </p:cNvSpPr>
          <p:nvPr/>
        </p:nvSpPr>
        <p:spPr bwMode="auto">
          <a:xfrm>
            <a:off x="6553200" y="3962400"/>
            <a:ext cx="2209800" cy="1371600"/>
          </a:xfrm>
          <a:prstGeom prst="cube">
            <a:avLst>
              <a:gd name="adj" fmla="val 68171"/>
            </a:avLst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245" name="Text Box 5"/>
          <p:cNvSpPr txBox="1">
            <a:spLocks noChangeArrowheads="1"/>
          </p:cNvSpPr>
          <p:nvPr/>
        </p:nvSpPr>
        <p:spPr bwMode="auto">
          <a:xfrm>
            <a:off x="6705600" y="5791200"/>
            <a:ext cx="2003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ea typeface="ＭＳ Ｐゴシック" pitchFamily="50" charset="-128"/>
              </a:rPr>
              <a:t>mother volume</a:t>
            </a:r>
          </a:p>
        </p:txBody>
      </p:sp>
      <p:sp>
        <p:nvSpPr>
          <p:cNvPr id="522246" name="AutoShape 6"/>
          <p:cNvSpPr>
            <a:spLocks noChangeArrowheads="1"/>
          </p:cNvSpPr>
          <p:nvPr/>
        </p:nvSpPr>
        <p:spPr bwMode="auto">
          <a:xfrm>
            <a:off x="6553200" y="3505200"/>
            <a:ext cx="2209800" cy="1371600"/>
          </a:xfrm>
          <a:prstGeom prst="cube">
            <a:avLst>
              <a:gd name="adj" fmla="val 68171"/>
            </a:avLst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247" name="AutoShape 7"/>
          <p:cNvSpPr>
            <a:spLocks noChangeArrowheads="1"/>
          </p:cNvSpPr>
          <p:nvPr/>
        </p:nvSpPr>
        <p:spPr bwMode="auto">
          <a:xfrm>
            <a:off x="6553200" y="3048000"/>
            <a:ext cx="2209800" cy="1371600"/>
          </a:xfrm>
          <a:prstGeom prst="cube">
            <a:avLst>
              <a:gd name="adj" fmla="val 68171"/>
            </a:avLst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248" name="AutoShape 8"/>
          <p:cNvSpPr>
            <a:spLocks noChangeArrowheads="1"/>
          </p:cNvSpPr>
          <p:nvPr/>
        </p:nvSpPr>
        <p:spPr bwMode="auto">
          <a:xfrm>
            <a:off x="6553200" y="2590800"/>
            <a:ext cx="2209800" cy="1371600"/>
          </a:xfrm>
          <a:prstGeom prst="cube">
            <a:avLst>
              <a:gd name="adj" fmla="val 68171"/>
            </a:avLst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249" name="AutoShape 9"/>
          <p:cNvSpPr>
            <a:spLocks noChangeArrowheads="1"/>
          </p:cNvSpPr>
          <p:nvPr/>
        </p:nvSpPr>
        <p:spPr bwMode="auto">
          <a:xfrm>
            <a:off x="6553200" y="2133600"/>
            <a:ext cx="2209800" cy="1371600"/>
          </a:xfrm>
          <a:prstGeom prst="cube">
            <a:avLst>
              <a:gd name="adj" fmla="val 68171"/>
            </a:avLst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2250" name="AutoShape 10"/>
          <p:cNvSpPr>
            <a:spLocks noChangeArrowheads="1"/>
          </p:cNvSpPr>
          <p:nvPr/>
        </p:nvSpPr>
        <p:spPr bwMode="auto">
          <a:xfrm>
            <a:off x="6553200" y="1752600"/>
            <a:ext cx="2209800" cy="3886200"/>
          </a:xfrm>
          <a:prstGeom prst="cube">
            <a:avLst>
              <a:gd name="adj" fmla="val 42458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22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22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22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22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2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2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522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22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22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22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2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2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522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222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22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22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2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2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522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5222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22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22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2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2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522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522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522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522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2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2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44" grpId="0" animBg="1"/>
      <p:bldP spid="522246" grpId="0" animBg="1"/>
      <p:bldP spid="522247" grpId="0" animBg="1"/>
      <p:bldP spid="522248" grpId="0" animBg="1"/>
      <p:bldP spid="52224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50" charset="-128"/>
              </a:rPr>
              <a:t>G4PVDivision - 1</a:t>
            </a:r>
          </a:p>
        </p:txBody>
      </p:sp>
      <p:sp>
        <p:nvSpPr>
          <p:cNvPr id="52429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ebdings" pitchFamily="18" charset="2"/>
              <a:buNone/>
            </a:pPr>
            <a:r>
              <a:rPr lang="en-US" altLang="ja-JP" sz="1800">
                <a:ea typeface="ＭＳ Ｐゴシック" pitchFamily="50" charset="-128"/>
              </a:rPr>
              <a:t>G4PVDivision(const G4String&amp; pName, </a:t>
            </a:r>
          </a:p>
          <a:p>
            <a:pPr>
              <a:buFont typeface="Webdings" pitchFamily="18" charset="2"/>
              <a:buNone/>
            </a:pPr>
            <a:r>
              <a:rPr lang="en-US" altLang="ja-JP" sz="1800">
                <a:ea typeface="ＭＳ Ｐゴシック" pitchFamily="50" charset="-128"/>
              </a:rPr>
              <a:t>     G4LogicalVolume* pDaughterLogical, </a:t>
            </a:r>
          </a:p>
          <a:p>
            <a:pPr>
              <a:buFont typeface="Webdings" pitchFamily="18" charset="2"/>
              <a:buNone/>
            </a:pPr>
            <a:r>
              <a:rPr lang="en-US" altLang="ja-JP" sz="1800">
                <a:ea typeface="ＭＳ Ｐゴシック" pitchFamily="50" charset="-128"/>
              </a:rPr>
              <a:t>     G4LogicalVolume* pMotherLogical, </a:t>
            </a:r>
          </a:p>
          <a:p>
            <a:pPr>
              <a:buFont typeface="Webdings" pitchFamily="18" charset="2"/>
              <a:buNone/>
            </a:pPr>
            <a:r>
              <a:rPr lang="en-US" altLang="ja-JP" sz="1800">
                <a:ea typeface="ＭＳ Ｐゴシック" pitchFamily="50" charset="-128"/>
              </a:rPr>
              <a:t>     </a:t>
            </a:r>
            <a:r>
              <a:rPr lang="en-US" altLang="ja-JP" sz="1800">
                <a:solidFill>
                  <a:srgbClr val="FFFF00"/>
                </a:solidFill>
                <a:ea typeface="ＭＳ Ｐゴシック" pitchFamily="50" charset="-128"/>
              </a:rPr>
              <a:t>const EAxis pAxis</a:t>
            </a:r>
            <a:r>
              <a:rPr lang="en-US" altLang="ja-JP" sz="1800">
                <a:ea typeface="ＭＳ Ｐゴシック" pitchFamily="50" charset="-128"/>
              </a:rPr>
              <a:t>,</a:t>
            </a:r>
          </a:p>
          <a:p>
            <a:pPr>
              <a:buFont typeface="Webdings" pitchFamily="18" charset="2"/>
              <a:buNone/>
            </a:pPr>
            <a:r>
              <a:rPr lang="en-US" altLang="ja-JP" sz="1800">
                <a:solidFill>
                  <a:srgbClr val="FFFF00"/>
                </a:solidFill>
                <a:ea typeface="ＭＳ Ｐゴシック" pitchFamily="50" charset="-128"/>
              </a:rPr>
              <a:t>     const G4int nDivisions</a:t>
            </a:r>
            <a:r>
              <a:rPr lang="en-US" altLang="ja-JP" sz="1800">
                <a:ea typeface="ＭＳ Ｐゴシック" pitchFamily="50" charset="-128"/>
              </a:rPr>
              <a:t>,    // number of division is given</a:t>
            </a:r>
          </a:p>
          <a:p>
            <a:pPr>
              <a:buFont typeface="Webdings" pitchFamily="18" charset="2"/>
              <a:buNone/>
            </a:pPr>
            <a:r>
              <a:rPr lang="en-US" altLang="ja-JP" sz="1800">
                <a:solidFill>
                  <a:srgbClr val="FFFF00"/>
                </a:solidFill>
                <a:ea typeface="ＭＳ Ｐゴシック" pitchFamily="50" charset="-128"/>
              </a:rPr>
              <a:t>     const G4double offset</a:t>
            </a:r>
            <a:r>
              <a:rPr lang="en-US" altLang="ja-JP" sz="1800">
                <a:ea typeface="ＭＳ Ｐゴシック" pitchFamily="50" charset="-128"/>
              </a:rPr>
              <a:t>); </a:t>
            </a:r>
          </a:p>
          <a:p>
            <a:pPr>
              <a:buFont typeface="Webdings" pitchFamily="18" charset="2"/>
              <a:buNone/>
            </a:pPr>
            <a:endParaRPr lang="ja-JP" altLang="en-US" sz="1800">
              <a:ea typeface="ＭＳ Ｐゴシック" pitchFamily="50" charset="-128"/>
            </a:endParaRPr>
          </a:p>
          <a:p>
            <a:r>
              <a:rPr lang="en-US" altLang="ja-JP" sz="1800">
                <a:ea typeface="ＭＳ Ｐゴシック" pitchFamily="50" charset="-128"/>
              </a:rPr>
              <a:t>The size (width) of the daughter volume is calculated as</a:t>
            </a:r>
          </a:p>
          <a:p>
            <a:pPr lvl="1">
              <a:buFont typeface="Webdings" pitchFamily="18" charset="2"/>
              <a:buNone/>
            </a:pPr>
            <a:r>
              <a:rPr lang="en-US" altLang="ja-JP" sz="1800" b="1">
                <a:effectLst/>
                <a:latin typeface="Courier New" pitchFamily="49" charset="0"/>
                <a:ea typeface="ＭＳ Ｐゴシック" pitchFamily="50" charset="-128"/>
              </a:rPr>
              <a:t>( (size of mother) - offset ) / nDivisions</a:t>
            </a:r>
          </a:p>
        </p:txBody>
      </p:sp>
      <p:sp>
        <p:nvSpPr>
          <p:cNvPr id="16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418FF-9A2F-4EB1-A269-D5ACFF5FBE0E}" type="slidenum">
              <a:rPr lang="ja-JP" altLang="en-US"/>
              <a:pPr/>
              <a:t>18</a:t>
            </a:fld>
            <a:endParaRPr lang="en-US" altLang="ja-JP"/>
          </a:p>
        </p:txBody>
      </p:sp>
      <p:sp>
        <p:nvSpPr>
          <p:cNvPr id="524290" name="Line 2"/>
          <p:cNvSpPr>
            <a:spLocks noChangeShapeType="1"/>
          </p:cNvSpPr>
          <p:nvPr/>
        </p:nvSpPr>
        <p:spPr bwMode="auto">
          <a:xfrm>
            <a:off x="2819400" y="5867400"/>
            <a:ext cx="4572000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24291" name="Text Box 3"/>
          <p:cNvSpPr txBox="1">
            <a:spLocks noChangeArrowheads="1"/>
          </p:cNvSpPr>
          <p:nvPr/>
        </p:nvSpPr>
        <p:spPr bwMode="auto">
          <a:xfrm>
            <a:off x="4191000" y="54864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>
                <a:ea typeface="ＭＳ Ｐゴシック" pitchFamily="50" charset="-128"/>
              </a:rPr>
              <a:t>nDivisions</a:t>
            </a:r>
          </a:p>
        </p:txBody>
      </p:sp>
      <p:sp>
        <p:nvSpPr>
          <p:cNvPr id="524294" name="Rectangle 6"/>
          <p:cNvSpPr>
            <a:spLocks noChangeArrowheads="1"/>
          </p:cNvSpPr>
          <p:nvPr/>
        </p:nvSpPr>
        <p:spPr bwMode="auto">
          <a:xfrm>
            <a:off x="1447800" y="4419600"/>
            <a:ext cx="5943600" cy="1981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4295" name="Rectangle 7"/>
          <p:cNvSpPr>
            <a:spLocks noChangeArrowheads="1"/>
          </p:cNvSpPr>
          <p:nvPr/>
        </p:nvSpPr>
        <p:spPr bwMode="auto">
          <a:xfrm>
            <a:off x="6477000" y="4419600"/>
            <a:ext cx="914400" cy="19812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4296" name="Rectangle 8"/>
          <p:cNvSpPr>
            <a:spLocks noChangeArrowheads="1"/>
          </p:cNvSpPr>
          <p:nvPr/>
        </p:nvSpPr>
        <p:spPr bwMode="auto">
          <a:xfrm>
            <a:off x="5562600" y="4419600"/>
            <a:ext cx="914400" cy="19812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4297" name="Rectangle 9"/>
          <p:cNvSpPr>
            <a:spLocks noChangeArrowheads="1"/>
          </p:cNvSpPr>
          <p:nvPr/>
        </p:nvSpPr>
        <p:spPr bwMode="auto">
          <a:xfrm>
            <a:off x="4648200" y="4419600"/>
            <a:ext cx="914400" cy="19812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4298" name="Rectangle 10"/>
          <p:cNvSpPr>
            <a:spLocks noChangeArrowheads="1"/>
          </p:cNvSpPr>
          <p:nvPr/>
        </p:nvSpPr>
        <p:spPr bwMode="auto">
          <a:xfrm>
            <a:off x="3733800" y="4419600"/>
            <a:ext cx="914400" cy="19812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4299" name="Rectangle 11"/>
          <p:cNvSpPr>
            <a:spLocks noChangeArrowheads="1"/>
          </p:cNvSpPr>
          <p:nvPr/>
        </p:nvSpPr>
        <p:spPr bwMode="auto">
          <a:xfrm>
            <a:off x="2819400" y="4419600"/>
            <a:ext cx="914400" cy="19812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4300" name="Line 12"/>
          <p:cNvSpPr>
            <a:spLocks noChangeShapeType="1"/>
          </p:cNvSpPr>
          <p:nvPr/>
        </p:nvSpPr>
        <p:spPr bwMode="auto">
          <a:xfrm>
            <a:off x="1447800" y="61722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24301" name="Text Box 13"/>
          <p:cNvSpPr txBox="1">
            <a:spLocks noChangeArrowheads="1"/>
          </p:cNvSpPr>
          <p:nvPr/>
        </p:nvSpPr>
        <p:spPr bwMode="auto">
          <a:xfrm>
            <a:off x="1676400" y="57912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>
                <a:ea typeface="ＭＳ Ｐゴシック" pitchFamily="50" charset="-128"/>
              </a:rPr>
              <a:t>offset</a:t>
            </a:r>
          </a:p>
        </p:txBody>
      </p:sp>
      <p:sp>
        <p:nvSpPr>
          <p:cNvPr id="524302" name="Line 14"/>
          <p:cNvSpPr>
            <a:spLocks noChangeShapeType="1"/>
          </p:cNvSpPr>
          <p:nvPr/>
        </p:nvSpPr>
        <p:spPr bwMode="auto">
          <a:xfrm flipV="1">
            <a:off x="2819400" y="44196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2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24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2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24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5" grpId="0" animBg="1"/>
      <p:bldP spid="524296" grpId="0" animBg="1"/>
      <p:bldP spid="524297" grpId="0" animBg="1"/>
      <p:bldP spid="524298" grpId="0" animBg="1"/>
      <p:bldP spid="52429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50" charset="-128"/>
              </a:rPr>
              <a:t>G4PVDivision - 2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214422"/>
            <a:ext cx="8715436" cy="3000396"/>
          </a:xfrm>
        </p:spPr>
        <p:txBody>
          <a:bodyPr>
            <a:normAutofit fontScale="92500" lnSpcReduction="10000"/>
          </a:bodyPr>
          <a:lstStyle/>
          <a:p>
            <a:pPr>
              <a:buFont typeface="Webdings" pitchFamily="18" charset="2"/>
              <a:buNone/>
            </a:pPr>
            <a:r>
              <a:rPr lang="en-US" altLang="ja-JP" sz="1800" dirty="0">
                <a:ea typeface="ＭＳ Ｐゴシック" pitchFamily="50" charset="-128"/>
              </a:rPr>
              <a:t>G4PVDivision(const G4String&amp; </a:t>
            </a:r>
            <a:r>
              <a:rPr lang="en-US" altLang="ja-JP" sz="1800" dirty="0" err="1">
                <a:ea typeface="ＭＳ Ｐゴシック" pitchFamily="50" charset="-128"/>
              </a:rPr>
              <a:t>pName</a:t>
            </a:r>
            <a:r>
              <a:rPr lang="en-US" altLang="ja-JP" sz="1800" dirty="0">
                <a:ea typeface="ＭＳ Ｐゴシック" pitchFamily="50" charset="-128"/>
              </a:rPr>
              <a:t>, </a:t>
            </a:r>
          </a:p>
          <a:p>
            <a:pPr>
              <a:buFont typeface="Webdings" pitchFamily="18" charset="2"/>
              <a:buNone/>
            </a:pPr>
            <a:r>
              <a:rPr lang="en-US" altLang="ja-JP" sz="1800" dirty="0">
                <a:ea typeface="ＭＳ Ｐゴシック" pitchFamily="50" charset="-128"/>
              </a:rPr>
              <a:t>     G4LogicalVolume* </a:t>
            </a:r>
            <a:r>
              <a:rPr lang="en-US" altLang="ja-JP" sz="1800" dirty="0" err="1">
                <a:ea typeface="ＭＳ Ｐゴシック" pitchFamily="50" charset="-128"/>
              </a:rPr>
              <a:t>pDaughterLogical</a:t>
            </a:r>
            <a:r>
              <a:rPr lang="en-US" altLang="ja-JP" sz="1800" dirty="0">
                <a:ea typeface="ＭＳ Ｐゴシック" pitchFamily="50" charset="-128"/>
              </a:rPr>
              <a:t>, </a:t>
            </a:r>
          </a:p>
          <a:p>
            <a:pPr>
              <a:buFont typeface="Webdings" pitchFamily="18" charset="2"/>
              <a:buNone/>
            </a:pPr>
            <a:r>
              <a:rPr lang="en-US" altLang="ja-JP" sz="1800" dirty="0">
                <a:ea typeface="ＭＳ Ｐゴシック" pitchFamily="50" charset="-128"/>
              </a:rPr>
              <a:t>     G4LogicalVolume* </a:t>
            </a:r>
            <a:r>
              <a:rPr lang="en-US" altLang="ja-JP" sz="1800" dirty="0" err="1">
                <a:ea typeface="ＭＳ Ｐゴシック" pitchFamily="50" charset="-128"/>
              </a:rPr>
              <a:t>pMotherLogical</a:t>
            </a:r>
            <a:r>
              <a:rPr lang="en-US" altLang="ja-JP" sz="1800" dirty="0">
                <a:ea typeface="ＭＳ Ｐゴシック" pitchFamily="50" charset="-128"/>
              </a:rPr>
              <a:t>, </a:t>
            </a:r>
          </a:p>
          <a:p>
            <a:pPr>
              <a:buFont typeface="Webdings" pitchFamily="18" charset="2"/>
              <a:buNone/>
            </a:pPr>
            <a:r>
              <a:rPr lang="en-US" altLang="ja-JP" sz="1800" dirty="0">
                <a:ea typeface="ＭＳ Ｐゴシック" pitchFamily="50" charset="-128"/>
              </a:rPr>
              <a:t>     </a:t>
            </a:r>
            <a:r>
              <a:rPr lang="en-US" altLang="ja-JP" sz="1800" dirty="0">
                <a:solidFill>
                  <a:srgbClr val="FFFF00"/>
                </a:solidFill>
                <a:ea typeface="ＭＳ Ｐゴシック" pitchFamily="50" charset="-128"/>
              </a:rPr>
              <a:t>const </a:t>
            </a:r>
            <a:r>
              <a:rPr lang="en-US" altLang="ja-JP" sz="1800" dirty="0" err="1">
                <a:solidFill>
                  <a:srgbClr val="FFFF00"/>
                </a:solidFill>
                <a:ea typeface="ＭＳ Ｐゴシック" pitchFamily="50" charset="-128"/>
              </a:rPr>
              <a:t>EAxis</a:t>
            </a:r>
            <a:r>
              <a:rPr lang="en-US" altLang="ja-JP" sz="1800" dirty="0">
                <a:solidFill>
                  <a:srgbClr val="FFFF00"/>
                </a:solidFill>
                <a:ea typeface="ＭＳ Ｐゴシック" pitchFamily="50" charset="-128"/>
              </a:rPr>
              <a:t> </a:t>
            </a:r>
            <a:r>
              <a:rPr lang="en-US" altLang="ja-JP" sz="1800" dirty="0" err="1">
                <a:solidFill>
                  <a:srgbClr val="FFFF00"/>
                </a:solidFill>
                <a:ea typeface="ＭＳ Ｐゴシック" pitchFamily="50" charset="-128"/>
              </a:rPr>
              <a:t>pAxis</a:t>
            </a:r>
            <a:r>
              <a:rPr lang="en-US" altLang="ja-JP" sz="1800" dirty="0">
                <a:ea typeface="ＭＳ Ｐゴシック" pitchFamily="50" charset="-128"/>
              </a:rPr>
              <a:t>,</a:t>
            </a:r>
          </a:p>
          <a:p>
            <a:pPr>
              <a:buFont typeface="Webdings" pitchFamily="18" charset="2"/>
              <a:buNone/>
            </a:pPr>
            <a:r>
              <a:rPr lang="en-US" altLang="ja-JP" sz="1800" dirty="0">
                <a:solidFill>
                  <a:srgbClr val="FFFF00"/>
                </a:solidFill>
                <a:ea typeface="ＭＳ Ｐゴシック" pitchFamily="50" charset="-128"/>
              </a:rPr>
              <a:t>     const G4double width</a:t>
            </a:r>
            <a:r>
              <a:rPr lang="en-US" altLang="ja-JP" sz="1800" dirty="0">
                <a:ea typeface="ＭＳ Ｐゴシック" pitchFamily="50" charset="-128"/>
              </a:rPr>
              <a:t>,   // width of daughter volume is given</a:t>
            </a:r>
          </a:p>
          <a:p>
            <a:pPr>
              <a:buFont typeface="Webdings" pitchFamily="18" charset="2"/>
              <a:buNone/>
            </a:pPr>
            <a:r>
              <a:rPr lang="en-US" altLang="ja-JP" sz="1800" dirty="0">
                <a:solidFill>
                  <a:srgbClr val="FFFF00"/>
                </a:solidFill>
                <a:ea typeface="ＭＳ Ｐゴシック" pitchFamily="50" charset="-128"/>
              </a:rPr>
              <a:t>     const G4double offset</a:t>
            </a:r>
            <a:r>
              <a:rPr lang="en-US" altLang="ja-JP" sz="1800" dirty="0">
                <a:ea typeface="ＭＳ Ｐゴシック" pitchFamily="50" charset="-128"/>
              </a:rPr>
              <a:t>); </a:t>
            </a:r>
          </a:p>
          <a:p>
            <a:pPr>
              <a:buFont typeface="Webdings" pitchFamily="18" charset="2"/>
              <a:buNone/>
            </a:pPr>
            <a:endParaRPr lang="ja-JP" altLang="en-US" sz="1800" dirty="0">
              <a:ea typeface="ＭＳ Ｐゴシック" pitchFamily="50" charset="-128"/>
            </a:endParaRPr>
          </a:p>
          <a:p>
            <a:r>
              <a:rPr lang="en-US" altLang="ja-JP" sz="1800" dirty="0">
                <a:ea typeface="ＭＳ Ｐゴシック" pitchFamily="50" charset="-128"/>
              </a:rPr>
              <a:t>The number of daughter volumes is calculated as</a:t>
            </a:r>
          </a:p>
          <a:p>
            <a:pPr lvl="1">
              <a:buFont typeface="Webdings" pitchFamily="18" charset="2"/>
              <a:buNone/>
            </a:pPr>
            <a:r>
              <a:rPr lang="en-US" altLang="ja-JP" sz="1800" b="1" dirty="0" err="1">
                <a:effectLst/>
                <a:latin typeface="Courier New" pitchFamily="49" charset="0"/>
                <a:ea typeface="ＭＳ Ｐゴシック" pitchFamily="50" charset="-128"/>
              </a:rPr>
              <a:t>int</a:t>
            </a:r>
            <a:r>
              <a:rPr lang="en-US" altLang="ja-JP" sz="1800" b="1" dirty="0">
                <a:effectLst/>
                <a:latin typeface="Courier New" pitchFamily="49" charset="0"/>
                <a:ea typeface="ＭＳ Ｐゴシック" pitchFamily="50" charset="-128"/>
              </a:rPr>
              <a:t>( ( (size of mother) - offset ) / width )</a:t>
            </a:r>
          </a:p>
          <a:p>
            <a:pPr lvl="1"/>
            <a:r>
              <a:rPr lang="en-US" altLang="ja-JP" sz="1800" dirty="0">
                <a:effectLst/>
                <a:ea typeface="ＭＳ Ｐゴシック" pitchFamily="50" charset="-128"/>
              </a:rPr>
              <a:t>As many daughters as width and offset allow</a:t>
            </a:r>
          </a:p>
        </p:txBody>
      </p:sp>
      <p:sp>
        <p:nvSpPr>
          <p:cNvPr id="18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A68F6-F78C-406B-BDA8-B70E686AE85A}" type="slidenum">
              <a:rPr lang="ja-JP" altLang="en-US"/>
              <a:pPr/>
              <a:t>19</a:t>
            </a:fld>
            <a:endParaRPr lang="en-US" altLang="ja-JP"/>
          </a:p>
        </p:txBody>
      </p:sp>
      <p:sp>
        <p:nvSpPr>
          <p:cNvPr id="526340" name="Rectangle 4"/>
          <p:cNvSpPr>
            <a:spLocks noChangeArrowheads="1"/>
          </p:cNvSpPr>
          <p:nvPr/>
        </p:nvSpPr>
        <p:spPr bwMode="auto">
          <a:xfrm>
            <a:off x="1447800" y="4419600"/>
            <a:ext cx="5943600" cy="1981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6341" name="Rectangle 5"/>
          <p:cNvSpPr>
            <a:spLocks noChangeArrowheads="1"/>
          </p:cNvSpPr>
          <p:nvPr/>
        </p:nvSpPr>
        <p:spPr bwMode="auto">
          <a:xfrm>
            <a:off x="2819400" y="4419600"/>
            <a:ext cx="838200" cy="19812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6342" name="Line 6"/>
          <p:cNvSpPr>
            <a:spLocks noChangeShapeType="1"/>
          </p:cNvSpPr>
          <p:nvPr/>
        </p:nvSpPr>
        <p:spPr bwMode="auto">
          <a:xfrm>
            <a:off x="1447800" y="61722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26343" name="Text Box 7"/>
          <p:cNvSpPr txBox="1">
            <a:spLocks noChangeArrowheads="1"/>
          </p:cNvSpPr>
          <p:nvPr/>
        </p:nvSpPr>
        <p:spPr bwMode="auto">
          <a:xfrm>
            <a:off x="1676400" y="57912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>
                <a:ea typeface="ＭＳ Ｐゴシック" pitchFamily="50" charset="-128"/>
              </a:rPr>
              <a:t>offset</a:t>
            </a:r>
          </a:p>
        </p:txBody>
      </p:sp>
      <p:sp>
        <p:nvSpPr>
          <p:cNvPr id="526344" name="Rectangle 8"/>
          <p:cNvSpPr>
            <a:spLocks noChangeArrowheads="1"/>
          </p:cNvSpPr>
          <p:nvPr/>
        </p:nvSpPr>
        <p:spPr bwMode="auto">
          <a:xfrm>
            <a:off x="3657600" y="4419600"/>
            <a:ext cx="838200" cy="19812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6345" name="Rectangle 9"/>
          <p:cNvSpPr>
            <a:spLocks noChangeArrowheads="1"/>
          </p:cNvSpPr>
          <p:nvPr/>
        </p:nvSpPr>
        <p:spPr bwMode="auto">
          <a:xfrm>
            <a:off x="4495800" y="4419600"/>
            <a:ext cx="838200" cy="19812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6346" name="Rectangle 10"/>
          <p:cNvSpPr>
            <a:spLocks noChangeArrowheads="1"/>
          </p:cNvSpPr>
          <p:nvPr/>
        </p:nvSpPr>
        <p:spPr bwMode="auto">
          <a:xfrm>
            <a:off x="5334000" y="4419600"/>
            <a:ext cx="838200" cy="19812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6347" name="Rectangle 11"/>
          <p:cNvSpPr>
            <a:spLocks noChangeArrowheads="1"/>
          </p:cNvSpPr>
          <p:nvPr/>
        </p:nvSpPr>
        <p:spPr bwMode="auto">
          <a:xfrm>
            <a:off x="6172200" y="4419600"/>
            <a:ext cx="838200" cy="19812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6348" name="Rectangle 12"/>
          <p:cNvSpPr>
            <a:spLocks noChangeArrowheads="1"/>
          </p:cNvSpPr>
          <p:nvPr/>
        </p:nvSpPr>
        <p:spPr bwMode="auto">
          <a:xfrm>
            <a:off x="7010400" y="4419600"/>
            <a:ext cx="838200" cy="19812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6349" name="Line 13"/>
          <p:cNvSpPr>
            <a:spLocks noChangeShapeType="1"/>
          </p:cNvSpPr>
          <p:nvPr/>
        </p:nvSpPr>
        <p:spPr bwMode="auto">
          <a:xfrm>
            <a:off x="2819400" y="6019800"/>
            <a:ext cx="838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26350" name="Text Box 14"/>
          <p:cNvSpPr txBox="1">
            <a:spLocks noChangeArrowheads="1"/>
          </p:cNvSpPr>
          <p:nvPr/>
        </p:nvSpPr>
        <p:spPr bwMode="auto">
          <a:xfrm>
            <a:off x="2895600" y="5638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ＭＳ Ｐゴシック" pitchFamily="50" charset="-128"/>
              </a:rPr>
              <a:t>width</a:t>
            </a:r>
          </a:p>
        </p:txBody>
      </p:sp>
      <p:sp>
        <p:nvSpPr>
          <p:cNvPr id="526351" name="Line 15"/>
          <p:cNvSpPr>
            <a:spLocks noChangeShapeType="1"/>
          </p:cNvSpPr>
          <p:nvPr/>
        </p:nvSpPr>
        <p:spPr bwMode="auto">
          <a:xfrm flipV="1">
            <a:off x="2819400" y="44196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26352" name="Line 16"/>
          <p:cNvSpPr>
            <a:spLocks noChangeShapeType="1"/>
          </p:cNvSpPr>
          <p:nvPr/>
        </p:nvSpPr>
        <p:spPr bwMode="auto">
          <a:xfrm flipV="1">
            <a:off x="3657600" y="44196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2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2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2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26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26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3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5263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5263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526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526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6341" grpId="0" animBg="1"/>
      <p:bldP spid="526344" grpId="0" animBg="1"/>
      <p:bldP spid="526345" grpId="0" animBg="1"/>
      <p:bldP spid="526346" grpId="0" animBg="1"/>
      <p:bldP spid="526347" grpId="0" animBg="1"/>
      <p:bldP spid="526348" grpId="0" animBg="1"/>
      <p:bldP spid="52634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Contents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143108" y="1857364"/>
            <a:ext cx="6143668" cy="4071966"/>
          </a:xfrm>
        </p:spPr>
        <p:txBody>
          <a:bodyPr/>
          <a:lstStyle/>
          <a:p>
            <a:r>
              <a:rPr lang="fr-FR" dirty="0" smtClean="0"/>
              <a:t>Replicated volume</a:t>
            </a:r>
          </a:p>
          <a:p>
            <a:r>
              <a:rPr lang="fr-FR" dirty="0" smtClean="0"/>
              <a:t>Parameterization</a:t>
            </a:r>
          </a:p>
          <a:p>
            <a:r>
              <a:rPr lang="fr-FR" dirty="0" smtClean="0"/>
              <a:t>Advanced ways of placement</a:t>
            </a:r>
          </a:p>
          <a:p>
            <a:r>
              <a:rPr lang="fr-FR" dirty="0" smtClean="0"/>
              <a:t>Region</a:t>
            </a:r>
          </a:p>
          <a:p>
            <a:r>
              <a:rPr lang="fr-FR" altLang="ja-JP" dirty="0" smtClean="0"/>
              <a:t>Defining magnetic field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7251460-1A66-497B-9619-48B833F9A30D}" type="slidenum">
              <a:rPr lang="ja-JP" altLang="en-US" smtClean="0"/>
              <a:pPr algn="r"/>
              <a:t>2</a:t>
            </a:fld>
            <a:endParaRPr lang="ja-JP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357298"/>
            <a:ext cx="785818" cy="7858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9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50" charset="-128"/>
              </a:rPr>
              <a:t>G4PVDivision - 3</a:t>
            </a:r>
          </a:p>
        </p:txBody>
      </p:sp>
      <p:sp>
        <p:nvSpPr>
          <p:cNvPr id="528392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ebdings" pitchFamily="18" charset="2"/>
              <a:buNone/>
            </a:pPr>
            <a:r>
              <a:rPr lang="en-US" altLang="ja-JP" sz="1800" dirty="0">
                <a:ea typeface="ＭＳ Ｐゴシック" pitchFamily="50" charset="-128"/>
              </a:rPr>
              <a:t>G4PVDivision(const G4String&amp; </a:t>
            </a:r>
            <a:r>
              <a:rPr lang="en-US" altLang="ja-JP" sz="1800" dirty="0" err="1">
                <a:ea typeface="ＭＳ Ｐゴシック" pitchFamily="50" charset="-128"/>
              </a:rPr>
              <a:t>pName</a:t>
            </a:r>
            <a:r>
              <a:rPr lang="en-US" altLang="ja-JP" sz="1800" dirty="0">
                <a:ea typeface="ＭＳ Ｐゴシック" pitchFamily="50" charset="-128"/>
              </a:rPr>
              <a:t>, </a:t>
            </a:r>
          </a:p>
          <a:p>
            <a:pPr>
              <a:buFont typeface="Webdings" pitchFamily="18" charset="2"/>
              <a:buNone/>
            </a:pPr>
            <a:r>
              <a:rPr lang="en-US" altLang="ja-JP" sz="1800" dirty="0">
                <a:ea typeface="ＭＳ Ｐゴシック" pitchFamily="50" charset="-128"/>
              </a:rPr>
              <a:t>     G4LogicalVolume* </a:t>
            </a:r>
            <a:r>
              <a:rPr lang="en-US" altLang="ja-JP" sz="1800" dirty="0" err="1">
                <a:ea typeface="ＭＳ Ｐゴシック" pitchFamily="50" charset="-128"/>
              </a:rPr>
              <a:t>pDaughterLogical</a:t>
            </a:r>
            <a:r>
              <a:rPr lang="en-US" altLang="ja-JP" sz="1800" dirty="0">
                <a:ea typeface="ＭＳ Ｐゴシック" pitchFamily="50" charset="-128"/>
              </a:rPr>
              <a:t>, </a:t>
            </a:r>
          </a:p>
          <a:p>
            <a:pPr>
              <a:buFont typeface="Webdings" pitchFamily="18" charset="2"/>
              <a:buNone/>
            </a:pPr>
            <a:r>
              <a:rPr lang="en-US" altLang="ja-JP" sz="1800" dirty="0">
                <a:ea typeface="ＭＳ Ｐゴシック" pitchFamily="50" charset="-128"/>
              </a:rPr>
              <a:t>     G4LogicalVolume* </a:t>
            </a:r>
            <a:r>
              <a:rPr lang="en-US" altLang="ja-JP" sz="1800" dirty="0" err="1">
                <a:ea typeface="ＭＳ Ｐゴシック" pitchFamily="50" charset="-128"/>
              </a:rPr>
              <a:t>pMotherLogical</a:t>
            </a:r>
            <a:r>
              <a:rPr lang="en-US" altLang="ja-JP" sz="1800" dirty="0">
                <a:ea typeface="ＭＳ Ｐゴシック" pitchFamily="50" charset="-128"/>
              </a:rPr>
              <a:t>, </a:t>
            </a:r>
          </a:p>
          <a:p>
            <a:pPr>
              <a:buFont typeface="Webdings" pitchFamily="18" charset="2"/>
              <a:buNone/>
            </a:pPr>
            <a:r>
              <a:rPr lang="en-US" altLang="ja-JP" sz="1800" dirty="0">
                <a:ea typeface="ＭＳ Ｐゴシック" pitchFamily="50" charset="-128"/>
              </a:rPr>
              <a:t>     </a:t>
            </a:r>
            <a:r>
              <a:rPr lang="en-US" altLang="ja-JP" sz="1800" dirty="0">
                <a:solidFill>
                  <a:srgbClr val="FFFF00"/>
                </a:solidFill>
                <a:ea typeface="ＭＳ Ｐゴシック" pitchFamily="50" charset="-128"/>
              </a:rPr>
              <a:t>const </a:t>
            </a:r>
            <a:r>
              <a:rPr lang="en-US" altLang="ja-JP" sz="1800" dirty="0" err="1">
                <a:solidFill>
                  <a:srgbClr val="FFFF00"/>
                </a:solidFill>
                <a:ea typeface="ＭＳ Ｐゴシック" pitchFamily="50" charset="-128"/>
              </a:rPr>
              <a:t>EAxis</a:t>
            </a:r>
            <a:r>
              <a:rPr lang="en-US" altLang="ja-JP" sz="1800" dirty="0">
                <a:solidFill>
                  <a:srgbClr val="FFFF00"/>
                </a:solidFill>
                <a:ea typeface="ＭＳ Ｐゴシック" pitchFamily="50" charset="-128"/>
              </a:rPr>
              <a:t> </a:t>
            </a:r>
            <a:r>
              <a:rPr lang="en-US" altLang="ja-JP" sz="1800" dirty="0" err="1">
                <a:solidFill>
                  <a:srgbClr val="FFFF00"/>
                </a:solidFill>
                <a:ea typeface="ＭＳ Ｐゴシック" pitchFamily="50" charset="-128"/>
              </a:rPr>
              <a:t>pAxis</a:t>
            </a:r>
            <a:r>
              <a:rPr lang="en-US" altLang="ja-JP" sz="1800" dirty="0">
                <a:ea typeface="ＭＳ Ｐゴシック" pitchFamily="50" charset="-128"/>
              </a:rPr>
              <a:t>,</a:t>
            </a:r>
          </a:p>
          <a:p>
            <a:pPr>
              <a:buFont typeface="Webdings" pitchFamily="18" charset="2"/>
              <a:buNone/>
            </a:pPr>
            <a:r>
              <a:rPr lang="en-US" altLang="ja-JP" sz="1800" dirty="0">
                <a:solidFill>
                  <a:srgbClr val="FFFF00"/>
                </a:solidFill>
                <a:ea typeface="ＭＳ Ｐゴシック" pitchFamily="50" charset="-128"/>
              </a:rPr>
              <a:t>     const G4int </a:t>
            </a:r>
            <a:r>
              <a:rPr lang="en-US" altLang="ja-JP" sz="1800" dirty="0" err="1">
                <a:solidFill>
                  <a:srgbClr val="FFFF00"/>
                </a:solidFill>
                <a:ea typeface="ＭＳ Ｐゴシック" pitchFamily="50" charset="-128"/>
              </a:rPr>
              <a:t>nDivisions</a:t>
            </a:r>
            <a:r>
              <a:rPr lang="en-US" altLang="ja-JP" sz="1800" dirty="0">
                <a:ea typeface="ＭＳ Ｐゴシック" pitchFamily="50" charset="-128"/>
              </a:rPr>
              <a:t>,   </a:t>
            </a:r>
          </a:p>
          <a:p>
            <a:pPr>
              <a:buFont typeface="Webdings" pitchFamily="18" charset="2"/>
              <a:buNone/>
            </a:pPr>
            <a:r>
              <a:rPr lang="en-US" altLang="ja-JP" sz="1800" dirty="0">
                <a:solidFill>
                  <a:srgbClr val="FFFF00"/>
                </a:solidFill>
                <a:ea typeface="ＭＳ Ｐゴシック" pitchFamily="50" charset="-128"/>
              </a:rPr>
              <a:t>     const G4double width</a:t>
            </a:r>
            <a:r>
              <a:rPr lang="en-US" altLang="ja-JP" sz="1800" dirty="0">
                <a:ea typeface="ＭＳ Ｐゴシック" pitchFamily="50" charset="-128"/>
              </a:rPr>
              <a:t>,    // both number of division and width are given</a:t>
            </a:r>
          </a:p>
          <a:p>
            <a:pPr>
              <a:buFont typeface="Webdings" pitchFamily="18" charset="2"/>
              <a:buNone/>
            </a:pPr>
            <a:r>
              <a:rPr lang="en-US" altLang="ja-JP" sz="1800" dirty="0">
                <a:solidFill>
                  <a:srgbClr val="FFFF00"/>
                </a:solidFill>
                <a:ea typeface="ＭＳ Ｐゴシック" pitchFamily="50" charset="-128"/>
              </a:rPr>
              <a:t>     const G4double offset</a:t>
            </a:r>
            <a:r>
              <a:rPr lang="en-US" altLang="ja-JP" sz="1800" dirty="0">
                <a:ea typeface="ＭＳ Ｐゴシック" pitchFamily="50" charset="-128"/>
              </a:rPr>
              <a:t>); </a:t>
            </a:r>
          </a:p>
          <a:p>
            <a:pPr>
              <a:buFont typeface="Webdings" pitchFamily="18" charset="2"/>
              <a:buNone/>
            </a:pPr>
            <a:endParaRPr lang="ja-JP" altLang="en-US" sz="1800" dirty="0">
              <a:ea typeface="ＭＳ Ｐゴシック" pitchFamily="50" charset="-128"/>
            </a:endParaRPr>
          </a:p>
          <a:p>
            <a:r>
              <a:rPr lang="en-US" altLang="ja-JP" sz="1800" i="1" dirty="0" err="1">
                <a:ea typeface="ＭＳ Ｐゴシック" pitchFamily="50" charset="-128"/>
              </a:rPr>
              <a:t>nDivisions</a:t>
            </a:r>
            <a:r>
              <a:rPr lang="en-US" altLang="ja-JP" sz="1800" dirty="0">
                <a:ea typeface="ＭＳ Ｐゴシック" pitchFamily="50" charset="-128"/>
              </a:rPr>
              <a:t> daughters of </a:t>
            </a:r>
            <a:r>
              <a:rPr lang="en-US" altLang="ja-JP" sz="1800" i="1" dirty="0">
                <a:ea typeface="ＭＳ Ｐゴシック" pitchFamily="50" charset="-128"/>
              </a:rPr>
              <a:t>width </a:t>
            </a:r>
            <a:r>
              <a:rPr lang="en-US" altLang="ja-JP" sz="1800" dirty="0">
                <a:ea typeface="ＭＳ Ｐゴシック" pitchFamily="50" charset="-128"/>
              </a:rPr>
              <a:t>thickness </a:t>
            </a:r>
          </a:p>
        </p:txBody>
      </p:sp>
      <p:sp>
        <p:nvSpPr>
          <p:cNvPr id="17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94358-8827-4037-8E49-514F19497B0F}" type="slidenum">
              <a:rPr lang="ja-JP" altLang="en-US"/>
              <a:pPr/>
              <a:t>20</a:t>
            </a:fld>
            <a:endParaRPr lang="en-US" altLang="ja-JP"/>
          </a:p>
        </p:txBody>
      </p:sp>
      <p:sp>
        <p:nvSpPr>
          <p:cNvPr id="528386" name="Text Box 2"/>
          <p:cNvSpPr txBox="1">
            <a:spLocks noChangeArrowheads="1"/>
          </p:cNvSpPr>
          <p:nvPr/>
        </p:nvSpPr>
        <p:spPr bwMode="auto">
          <a:xfrm>
            <a:off x="3505200" y="51054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ea typeface="ＭＳ Ｐゴシック" pitchFamily="50" charset="-128"/>
              </a:rPr>
              <a:t>nDivisions</a:t>
            </a:r>
          </a:p>
        </p:txBody>
      </p:sp>
      <p:sp>
        <p:nvSpPr>
          <p:cNvPr id="528387" name="Line 3"/>
          <p:cNvSpPr>
            <a:spLocks noChangeShapeType="1"/>
          </p:cNvSpPr>
          <p:nvPr/>
        </p:nvSpPr>
        <p:spPr bwMode="auto">
          <a:xfrm>
            <a:off x="2819400" y="5486400"/>
            <a:ext cx="2514600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28388" name="Rectangle 4"/>
          <p:cNvSpPr>
            <a:spLocks noChangeArrowheads="1"/>
          </p:cNvSpPr>
          <p:nvPr/>
        </p:nvSpPr>
        <p:spPr bwMode="auto">
          <a:xfrm>
            <a:off x="2819400" y="4419600"/>
            <a:ext cx="838200" cy="19812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8389" name="Line 5"/>
          <p:cNvSpPr>
            <a:spLocks noChangeShapeType="1"/>
          </p:cNvSpPr>
          <p:nvPr/>
        </p:nvSpPr>
        <p:spPr bwMode="auto">
          <a:xfrm>
            <a:off x="2819400" y="6019800"/>
            <a:ext cx="838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28390" name="Text Box 6"/>
          <p:cNvSpPr txBox="1">
            <a:spLocks noChangeArrowheads="1"/>
          </p:cNvSpPr>
          <p:nvPr/>
        </p:nvSpPr>
        <p:spPr bwMode="auto">
          <a:xfrm>
            <a:off x="2895600" y="5638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>
                <a:solidFill>
                  <a:srgbClr val="FF0000"/>
                </a:solidFill>
                <a:ea typeface="ＭＳ Ｐゴシック" pitchFamily="50" charset="-128"/>
              </a:rPr>
              <a:t>width</a:t>
            </a:r>
          </a:p>
        </p:txBody>
      </p:sp>
      <p:sp>
        <p:nvSpPr>
          <p:cNvPr id="528393" name="Rectangle 9"/>
          <p:cNvSpPr>
            <a:spLocks noChangeArrowheads="1"/>
          </p:cNvSpPr>
          <p:nvPr/>
        </p:nvSpPr>
        <p:spPr bwMode="auto">
          <a:xfrm>
            <a:off x="1447800" y="4419600"/>
            <a:ext cx="5943600" cy="1981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8394" name="Line 10"/>
          <p:cNvSpPr>
            <a:spLocks noChangeShapeType="1"/>
          </p:cNvSpPr>
          <p:nvPr/>
        </p:nvSpPr>
        <p:spPr bwMode="auto">
          <a:xfrm>
            <a:off x="1447800" y="61722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28395" name="Text Box 11"/>
          <p:cNvSpPr txBox="1">
            <a:spLocks noChangeArrowheads="1"/>
          </p:cNvSpPr>
          <p:nvPr/>
        </p:nvSpPr>
        <p:spPr bwMode="auto">
          <a:xfrm>
            <a:off x="1676400" y="57912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>
                <a:ea typeface="ＭＳ Ｐゴシック" pitchFamily="50" charset="-128"/>
              </a:rPr>
              <a:t>offset</a:t>
            </a:r>
          </a:p>
        </p:txBody>
      </p:sp>
      <p:sp>
        <p:nvSpPr>
          <p:cNvPr id="528396" name="Rectangle 12"/>
          <p:cNvSpPr>
            <a:spLocks noChangeArrowheads="1"/>
          </p:cNvSpPr>
          <p:nvPr/>
        </p:nvSpPr>
        <p:spPr bwMode="auto">
          <a:xfrm>
            <a:off x="3657600" y="4419600"/>
            <a:ext cx="838200" cy="19812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8397" name="Rectangle 13"/>
          <p:cNvSpPr>
            <a:spLocks noChangeArrowheads="1"/>
          </p:cNvSpPr>
          <p:nvPr/>
        </p:nvSpPr>
        <p:spPr bwMode="auto">
          <a:xfrm>
            <a:off x="4495800" y="4419600"/>
            <a:ext cx="838200" cy="1981200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8398" name="Line 14"/>
          <p:cNvSpPr>
            <a:spLocks noChangeShapeType="1"/>
          </p:cNvSpPr>
          <p:nvPr/>
        </p:nvSpPr>
        <p:spPr bwMode="auto">
          <a:xfrm flipV="1">
            <a:off x="2819400" y="44196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28399" name="Line 15"/>
          <p:cNvSpPr>
            <a:spLocks noChangeShapeType="1"/>
          </p:cNvSpPr>
          <p:nvPr/>
        </p:nvSpPr>
        <p:spPr bwMode="auto">
          <a:xfrm flipV="1">
            <a:off x="3657600" y="44196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9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2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9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3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2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8388" grpId="0" animBg="1"/>
      <p:bldP spid="528396" grpId="0" animBg="1"/>
      <p:bldP spid="52839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50" charset="-128"/>
              </a:rPr>
              <a:t>G4PVDivision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ja-JP" sz="1800">
                <a:ea typeface="ＭＳ Ｐゴシック" pitchFamily="50" charset="-128"/>
              </a:rPr>
              <a:t>G4PVDivision currently supports following shapes / axes.</a:t>
            </a:r>
          </a:p>
          <a:p>
            <a:pPr lvl="1">
              <a:lnSpc>
                <a:spcPct val="110000"/>
              </a:lnSpc>
            </a:pPr>
            <a:r>
              <a:rPr lang="en-US" altLang="ja-JP" sz="1800">
                <a:ea typeface="ＭＳ Ｐゴシック" pitchFamily="50" charset="-128"/>
              </a:rPr>
              <a:t>G4Box : kXAxis, kYAxis, kZAxis </a:t>
            </a:r>
          </a:p>
          <a:p>
            <a:pPr lvl="1">
              <a:lnSpc>
                <a:spcPct val="110000"/>
              </a:lnSpc>
            </a:pPr>
            <a:r>
              <a:rPr lang="en-US" altLang="ja-JP" sz="1800">
                <a:ea typeface="ＭＳ Ｐゴシック" pitchFamily="50" charset="-128"/>
              </a:rPr>
              <a:t>G4Tubs : kRho, kPhi, kZAxis </a:t>
            </a:r>
          </a:p>
          <a:p>
            <a:pPr lvl="1">
              <a:lnSpc>
                <a:spcPct val="110000"/>
              </a:lnSpc>
            </a:pPr>
            <a:r>
              <a:rPr lang="en-US" altLang="ja-JP" sz="1800">
                <a:ea typeface="ＭＳ Ｐゴシック" pitchFamily="50" charset="-128"/>
              </a:rPr>
              <a:t>G4Cons : kRho, kPhi, kZAxis </a:t>
            </a:r>
          </a:p>
          <a:p>
            <a:pPr lvl="1">
              <a:lnSpc>
                <a:spcPct val="110000"/>
              </a:lnSpc>
            </a:pPr>
            <a:r>
              <a:rPr lang="en-US" altLang="ja-JP" sz="1800">
                <a:ea typeface="ＭＳ Ｐゴシック" pitchFamily="50" charset="-128"/>
              </a:rPr>
              <a:t>G4Trd : kXAxis, kYAxis, kZAxis </a:t>
            </a:r>
          </a:p>
          <a:p>
            <a:pPr lvl="1">
              <a:lnSpc>
                <a:spcPct val="110000"/>
              </a:lnSpc>
            </a:pPr>
            <a:r>
              <a:rPr lang="en-US" altLang="ja-JP" sz="1800">
                <a:ea typeface="ＭＳ Ｐゴシック" pitchFamily="50" charset="-128"/>
              </a:rPr>
              <a:t>G4Para : kXAxis, kYAxis, kZAxis </a:t>
            </a:r>
          </a:p>
          <a:p>
            <a:pPr lvl="1">
              <a:lnSpc>
                <a:spcPct val="110000"/>
              </a:lnSpc>
            </a:pPr>
            <a:r>
              <a:rPr lang="en-US" altLang="ja-JP" sz="1800">
                <a:ea typeface="ＭＳ Ｐゴシック" pitchFamily="50" charset="-128"/>
              </a:rPr>
              <a:t>G4Polycone : kRho, kPhi, kZAxis</a:t>
            </a:r>
          </a:p>
          <a:p>
            <a:pPr lvl="2">
              <a:lnSpc>
                <a:spcPct val="110000"/>
              </a:lnSpc>
            </a:pPr>
            <a:r>
              <a:rPr lang="en-US" altLang="ja-JP" sz="1800">
                <a:ea typeface="ＭＳ Ｐゴシック" pitchFamily="50" charset="-128"/>
              </a:rPr>
              <a:t>kZAxis - the number of divisions has to be the same as solid sections, (i.e. numZPlanes-1), the width will </a:t>
            </a:r>
            <a:r>
              <a:rPr lang="en-US" altLang="ja-JP" sz="1800">
                <a:solidFill>
                  <a:srgbClr val="FFFF00"/>
                </a:solidFill>
                <a:ea typeface="ＭＳ Ｐゴシック" pitchFamily="50" charset="-128"/>
              </a:rPr>
              <a:t>not</a:t>
            </a:r>
            <a:r>
              <a:rPr lang="en-US" altLang="ja-JP" sz="1800">
                <a:ea typeface="ＭＳ Ｐゴシック" pitchFamily="50" charset="-128"/>
              </a:rPr>
              <a:t> be taken into account. </a:t>
            </a:r>
          </a:p>
          <a:p>
            <a:pPr lvl="1">
              <a:lnSpc>
                <a:spcPct val="110000"/>
              </a:lnSpc>
            </a:pPr>
            <a:r>
              <a:rPr lang="en-US" altLang="ja-JP" sz="1800">
                <a:ea typeface="ＭＳ Ｐゴシック" pitchFamily="50" charset="-128"/>
              </a:rPr>
              <a:t>G4Polyhedra : kRho, kPhi, kZAxis </a:t>
            </a:r>
          </a:p>
          <a:p>
            <a:pPr lvl="2">
              <a:lnSpc>
                <a:spcPct val="110000"/>
              </a:lnSpc>
            </a:pPr>
            <a:r>
              <a:rPr lang="en-US" altLang="ja-JP" sz="1800">
                <a:ea typeface="ＭＳ Ｐゴシック" pitchFamily="50" charset="-128"/>
              </a:rPr>
              <a:t>kPhi - the number of divisions has to be the same as solid sides, (i.e. numSides), the width will </a:t>
            </a:r>
            <a:r>
              <a:rPr lang="en-US" altLang="ja-JP" sz="1800">
                <a:solidFill>
                  <a:srgbClr val="FFFF00"/>
                </a:solidFill>
                <a:ea typeface="ＭＳ Ｐゴシック" pitchFamily="50" charset="-128"/>
              </a:rPr>
              <a:t>not</a:t>
            </a:r>
            <a:r>
              <a:rPr lang="en-US" altLang="ja-JP" sz="1800">
                <a:ea typeface="ＭＳ Ｐゴシック" pitchFamily="50" charset="-128"/>
              </a:rPr>
              <a:t> be taken into account. </a:t>
            </a:r>
          </a:p>
          <a:p>
            <a:pPr lvl="2">
              <a:lnSpc>
                <a:spcPct val="110000"/>
              </a:lnSpc>
            </a:pPr>
            <a:r>
              <a:rPr lang="en-US" altLang="ja-JP" sz="1800">
                <a:ea typeface="ＭＳ Ｐゴシック" pitchFamily="50" charset="-128"/>
              </a:rPr>
              <a:t>kZAxis - the number of divisions has to be the same as solid sections, (i.e. numZPlanes-1), the width will </a:t>
            </a:r>
            <a:r>
              <a:rPr lang="en-US" altLang="ja-JP" sz="1800">
                <a:solidFill>
                  <a:srgbClr val="FFFF00"/>
                </a:solidFill>
                <a:ea typeface="ＭＳ Ｐゴシック" pitchFamily="50" charset="-128"/>
              </a:rPr>
              <a:t>not </a:t>
            </a:r>
            <a:r>
              <a:rPr lang="en-US" altLang="ja-JP" sz="1800">
                <a:ea typeface="ＭＳ Ｐゴシック" pitchFamily="50" charset="-128"/>
              </a:rPr>
              <a:t>be taken into account. </a:t>
            </a:r>
          </a:p>
          <a:p>
            <a:pPr>
              <a:lnSpc>
                <a:spcPct val="110000"/>
              </a:lnSpc>
            </a:pPr>
            <a:r>
              <a:rPr lang="en-US" altLang="ja-JP" sz="1800">
                <a:ea typeface="ＭＳ Ｐゴシック" pitchFamily="50" charset="-128"/>
              </a:rPr>
              <a:t>In the case of division along kRho of G4Cons, G4Polycone, G4Polyhedra, if width is provided, it is taken as the width at the -Z radius; the width at other radii will be scaled to this one.</a:t>
            </a:r>
            <a:endParaRPr lang="ja-JP" altLang="en-US" sz="1800">
              <a:ea typeface="ＭＳ Ｐゴシック" pitchFamily="50" charset="-128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D0719-1C84-4868-A9EC-B4985B7D591F}" type="slidenum">
              <a:rPr lang="ja-JP" altLang="en-US"/>
              <a:pPr/>
              <a:t>21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50" charset="-128"/>
              </a:rPr>
              <a:t>Grouping volumes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ja-JP" sz="1800" dirty="0">
                <a:ea typeface="ＭＳ Ｐゴシック" pitchFamily="50" charset="-128"/>
              </a:rPr>
              <a:t>To represent a regular pattern of positioned volumes, composing a more or less complex structure</a:t>
            </a:r>
          </a:p>
          <a:p>
            <a:pPr lvl="1">
              <a:lnSpc>
                <a:spcPct val="110000"/>
              </a:lnSpc>
            </a:pPr>
            <a:r>
              <a:rPr lang="en-US" altLang="ja-JP" sz="1800" dirty="0">
                <a:ea typeface="ＭＳ Ｐゴシック" pitchFamily="50" charset="-128"/>
              </a:rPr>
              <a:t>structures which are hard to describe with simple replicas or </a:t>
            </a:r>
            <a:r>
              <a:rPr lang="en-US" altLang="ja-JP" sz="1800" dirty="0" err="1">
                <a:ea typeface="ＭＳ Ｐゴシック" pitchFamily="50" charset="-128"/>
              </a:rPr>
              <a:t>parameterised</a:t>
            </a:r>
            <a:r>
              <a:rPr lang="en-US" altLang="ja-JP" sz="1800" dirty="0">
                <a:ea typeface="ＭＳ Ｐゴシック" pitchFamily="50" charset="-128"/>
              </a:rPr>
              <a:t> volumes</a:t>
            </a:r>
          </a:p>
          <a:p>
            <a:pPr lvl="1">
              <a:lnSpc>
                <a:spcPct val="110000"/>
              </a:lnSpc>
            </a:pPr>
            <a:r>
              <a:rPr lang="en-US" altLang="ja-JP" sz="1800" dirty="0">
                <a:ea typeface="ＭＳ Ｐゴシック" pitchFamily="50" charset="-128"/>
              </a:rPr>
              <a:t>structures which may consist of different shapes</a:t>
            </a:r>
          </a:p>
          <a:p>
            <a:pPr lvl="1">
              <a:lnSpc>
                <a:spcPct val="110000"/>
              </a:lnSpc>
            </a:pPr>
            <a:r>
              <a:rPr lang="en-US" altLang="ja-JP" sz="1800" dirty="0">
                <a:ea typeface="ＭＳ Ｐゴシック" pitchFamily="50" charset="-128"/>
              </a:rPr>
              <a:t>Too densely positioned to utilize a mother volume </a:t>
            </a:r>
          </a:p>
          <a:p>
            <a:pPr>
              <a:lnSpc>
                <a:spcPct val="110000"/>
              </a:lnSpc>
            </a:pPr>
            <a:r>
              <a:rPr lang="en-US" altLang="ja-JP" sz="1800" dirty="0">
                <a:solidFill>
                  <a:srgbClr val="FFFF00"/>
                </a:solidFill>
                <a:ea typeface="ＭＳ Ｐゴシック" pitchFamily="50" charset="-128"/>
              </a:rPr>
              <a:t>Assembly volume</a:t>
            </a:r>
          </a:p>
          <a:p>
            <a:pPr lvl="1">
              <a:lnSpc>
                <a:spcPct val="110000"/>
              </a:lnSpc>
            </a:pPr>
            <a:r>
              <a:rPr lang="en-US" altLang="ja-JP" sz="1800" dirty="0">
                <a:ea typeface="ＭＳ Ｐゴシック" pitchFamily="50" charset="-128"/>
              </a:rPr>
              <a:t>acts as an </a:t>
            </a:r>
            <a:r>
              <a:rPr lang="en-US" altLang="ja-JP" sz="1800" i="1" dirty="0">
                <a:ea typeface="ＭＳ Ｐゴシック" pitchFamily="50" charset="-128"/>
              </a:rPr>
              <a:t>envelope</a:t>
            </a:r>
            <a:r>
              <a:rPr lang="en-US" altLang="ja-JP" sz="1800" dirty="0">
                <a:ea typeface="ＭＳ Ｐゴシック" pitchFamily="50" charset="-128"/>
              </a:rPr>
              <a:t> for its daughter volumes</a:t>
            </a:r>
          </a:p>
          <a:p>
            <a:pPr lvl="1">
              <a:lnSpc>
                <a:spcPct val="110000"/>
              </a:lnSpc>
            </a:pPr>
            <a:r>
              <a:rPr lang="en-US" altLang="ja-JP" sz="1800" dirty="0">
                <a:ea typeface="ＭＳ Ｐゴシック" pitchFamily="50" charset="-128"/>
              </a:rPr>
              <a:t>its role is over once its logical volume has been placed</a:t>
            </a:r>
          </a:p>
          <a:p>
            <a:pPr lvl="1">
              <a:lnSpc>
                <a:spcPct val="110000"/>
              </a:lnSpc>
            </a:pPr>
            <a:r>
              <a:rPr lang="en-US" altLang="ja-JP" sz="1800" dirty="0">
                <a:ea typeface="ＭＳ Ｐゴシック" pitchFamily="50" charset="-128"/>
              </a:rPr>
              <a:t>daughter physical volumes become independent copies in the final structure</a:t>
            </a:r>
          </a:p>
          <a:p>
            <a:pPr>
              <a:lnSpc>
                <a:spcPct val="110000"/>
              </a:lnSpc>
            </a:pPr>
            <a:r>
              <a:rPr lang="en-US" altLang="ja-JP" sz="1800" dirty="0">
                <a:ea typeface="ＭＳ Ｐゴシック" pitchFamily="50" charset="-128"/>
              </a:rPr>
              <a:t>Participating daughter logical volumes are treated as triplets</a:t>
            </a:r>
          </a:p>
          <a:p>
            <a:pPr lvl="1">
              <a:lnSpc>
                <a:spcPct val="110000"/>
              </a:lnSpc>
            </a:pPr>
            <a:r>
              <a:rPr lang="en-US" altLang="ja-JP" sz="1800" dirty="0">
                <a:ea typeface="ＭＳ Ｐゴシック" pitchFamily="50" charset="-128"/>
              </a:rPr>
              <a:t>logical volume</a:t>
            </a:r>
          </a:p>
          <a:p>
            <a:pPr lvl="1">
              <a:lnSpc>
                <a:spcPct val="110000"/>
              </a:lnSpc>
            </a:pPr>
            <a:r>
              <a:rPr lang="en-US" altLang="ja-JP" sz="1800" dirty="0">
                <a:ea typeface="ＭＳ Ｐゴシック" pitchFamily="50" charset="-128"/>
              </a:rPr>
              <a:t>translation </a:t>
            </a:r>
            <a:r>
              <a:rPr lang="en-US" altLang="ja-JP" sz="1800" dirty="0" err="1">
                <a:ea typeface="ＭＳ Ｐゴシック" pitchFamily="50" charset="-128"/>
              </a:rPr>
              <a:t>w.r.t</a:t>
            </a:r>
            <a:r>
              <a:rPr lang="en-US" altLang="ja-JP" sz="1800" dirty="0">
                <a:ea typeface="ＭＳ Ｐゴシック" pitchFamily="50" charset="-128"/>
              </a:rPr>
              <a:t>. envelop</a:t>
            </a:r>
          </a:p>
          <a:p>
            <a:pPr lvl="1">
              <a:lnSpc>
                <a:spcPct val="110000"/>
              </a:lnSpc>
            </a:pPr>
            <a:r>
              <a:rPr lang="en-US" altLang="ja-JP" sz="1800" dirty="0">
                <a:ea typeface="ＭＳ Ｐゴシック" pitchFamily="50" charset="-128"/>
              </a:rPr>
              <a:t>rotation </a:t>
            </a:r>
            <a:r>
              <a:rPr lang="en-US" altLang="ja-JP" sz="1800" dirty="0" err="1">
                <a:ea typeface="ＭＳ Ｐゴシック" pitchFamily="50" charset="-128"/>
              </a:rPr>
              <a:t>w.r.t</a:t>
            </a:r>
            <a:r>
              <a:rPr lang="en-US" altLang="ja-JP" sz="1800" dirty="0">
                <a:ea typeface="ＭＳ Ｐゴシック" pitchFamily="50" charset="-128"/>
              </a:rPr>
              <a:t>. envelop</a:t>
            </a:r>
          </a:p>
        </p:txBody>
      </p:sp>
      <p:sp>
        <p:nvSpPr>
          <p:cNvPr id="23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CB95-6561-4305-A84B-18DFEBA65724}" type="slidenum">
              <a:rPr lang="ja-JP" altLang="en-US"/>
              <a:pPr/>
              <a:t>22</a:t>
            </a:fld>
            <a:endParaRPr lang="en-US" altLang="ja-JP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181600" y="5046663"/>
            <a:ext cx="3733800" cy="1371600"/>
            <a:chOff x="3072" y="576"/>
            <a:chExt cx="2592" cy="1056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 rot="-1897568">
              <a:off x="3504" y="816"/>
              <a:ext cx="960" cy="528"/>
              <a:chOff x="960" y="1440"/>
              <a:chExt cx="960" cy="528"/>
            </a:xfrm>
          </p:grpSpPr>
          <p:sp>
            <p:nvSpPr>
              <p:cNvPr id="629766" name="Oval 6"/>
              <p:cNvSpPr>
                <a:spLocks noChangeArrowheads="1"/>
              </p:cNvSpPr>
              <p:nvPr/>
            </p:nvSpPr>
            <p:spPr bwMode="auto">
              <a:xfrm>
                <a:off x="1200" y="1680"/>
                <a:ext cx="192" cy="192"/>
              </a:xfrm>
              <a:prstGeom prst="ellipse">
                <a:avLst/>
              </a:prstGeom>
              <a:solidFill>
                <a:srgbClr val="37CF3B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29767" name="Rectangle 7"/>
              <p:cNvSpPr>
                <a:spLocks noChangeArrowheads="1"/>
              </p:cNvSpPr>
              <p:nvPr/>
            </p:nvSpPr>
            <p:spPr bwMode="auto">
              <a:xfrm>
                <a:off x="960" y="1440"/>
                <a:ext cx="960" cy="192"/>
              </a:xfrm>
              <a:prstGeom prst="rect">
                <a:avLst/>
              </a:prstGeom>
              <a:solidFill>
                <a:srgbClr val="AFAF1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29768" name="Rectangle 8"/>
              <p:cNvSpPr>
                <a:spLocks noChangeArrowheads="1"/>
              </p:cNvSpPr>
              <p:nvPr/>
            </p:nvSpPr>
            <p:spPr bwMode="auto">
              <a:xfrm>
                <a:off x="960" y="1680"/>
                <a:ext cx="192" cy="288"/>
              </a:xfrm>
              <a:prstGeom prst="rect">
                <a:avLst/>
              </a:prstGeom>
              <a:solidFill>
                <a:srgbClr val="D0903A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 rot="-1197638">
              <a:off x="4128" y="912"/>
              <a:ext cx="960" cy="528"/>
              <a:chOff x="960" y="1440"/>
              <a:chExt cx="960" cy="528"/>
            </a:xfrm>
          </p:grpSpPr>
          <p:sp>
            <p:nvSpPr>
              <p:cNvPr id="629770" name="Oval 10"/>
              <p:cNvSpPr>
                <a:spLocks noChangeArrowheads="1"/>
              </p:cNvSpPr>
              <p:nvPr/>
            </p:nvSpPr>
            <p:spPr bwMode="auto">
              <a:xfrm>
                <a:off x="1200" y="1680"/>
                <a:ext cx="192" cy="192"/>
              </a:xfrm>
              <a:prstGeom prst="ellipse">
                <a:avLst/>
              </a:prstGeom>
              <a:solidFill>
                <a:srgbClr val="37CF3B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29771" name="Rectangle 11"/>
              <p:cNvSpPr>
                <a:spLocks noChangeArrowheads="1"/>
              </p:cNvSpPr>
              <p:nvPr/>
            </p:nvSpPr>
            <p:spPr bwMode="auto">
              <a:xfrm>
                <a:off x="960" y="1440"/>
                <a:ext cx="960" cy="192"/>
              </a:xfrm>
              <a:prstGeom prst="rect">
                <a:avLst/>
              </a:prstGeom>
              <a:solidFill>
                <a:srgbClr val="AFAF1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29772" name="Rectangle 12"/>
              <p:cNvSpPr>
                <a:spLocks noChangeArrowheads="1"/>
              </p:cNvSpPr>
              <p:nvPr/>
            </p:nvSpPr>
            <p:spPr bwMode="auto">
              <a:xfrm>
                <a:off x="960" y="1680"/>
                <a:ext cx="192" cy="288"/>
              </a:xfrm>
              <a:prstGeom prst="rect">
                <a:avLst/>
              </a:prstGeom>
              <a:solidFill>
                <a:srgbClr val="D0903A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5" name="Group 13"/>
            <p:cNvGrpSpPr>
              <a:grpSpLocks/>
            </p:cNvGrpSpPr>
            <p:nvPr/>
          </p:nvGrpSpPr>
          <p:grpSpPr bwMode="auto">
            <a:xfrm rot="-2729037">
              <a:off x="2856" y="792"/>
              <a:ext cx="960" cy="528"/>
              <a:chOff x="960" y="1440"/>
              <a:chExt cx="960" cy="528"/>
            </a:xfrm>
          </p:grpSpPr>
          <p:sp>
            <p:nvSpPr>
              <p:cNvPr id="629774" name="Oval 14"/>
              <p:cNvSpPr>
                <a:spLocks noChangeArrowheads="1"/>
              </p:cNvSpPr>
              <p:nvPr/>
            </p:nvSpPr>
            <p:spPr bwMode="auto">
              <a:xfrm>
                <a:off x="1200" y="1680"/>
                <a:ext cx="192" cy="192"/>
              </a:xfrm>
              <a:prstGeom prst="ellipse">
                <a:avLst/>
              </a:prstGeom>
              <a:solidFill>
                <a:srgbClr val="37CF3B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29775" name="Rectangle 15"/>
              <p:cNvSpPr>
                <a:spLocks noChangeArrowheads="1"/>
              </p:cNvSpPr>
              <p:nvPr/>
            </p:nvSpPr>
            <p:spPr bwMode="auto">
              <a:xfrm>
                <a:off x="960" y="1440"/>
                <a:ext cx="960" cy="192"/>
              </a:xfrm>
              <a:prstGeom prst="rect">
                <a:avLst/>
              </a:prstGeom>
              <a:solidFill>
                <a:srgbClr val="AFAF1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29776" name="Rectangle 16"/>
              <p:cNvSpPr>
                <a:spLocks noChangeArrowheads="1"/>
              </p:cNvSpPr>
              <p:nvPr/>
            </p:nvSpPr>
            <p:spPr bwMode="auto">
              <a:xfrm>
                <a:off x="960" y="1680"/>
                <a:ext cx="192" cy="288"/>
              </a:xfrm>
              <a:prstGeom prst="rect">
                <a:avLst/>
              </a:prstGeom>
              <a:solidFill>
                <a:srgbClr val="D0903A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6" name="Group 17"/>
            <p:cNvGrpSpPr>
              <a:grpSpLocks/>
            </p:cNvGrpSpPr>
            <p:nvPr/>
          </p:nvGrpSpPr>
          <p:grpSpPr bwMode="auto">
            <a:xfrm rot="-467307">
              <a:off x="4704" y="1104"/>
              <a:ext cx="960" cy="528"/>
              <a:chOff x="960" y="1440"/>
              <a:chExt cx="960" cy="528"/>
            </a:xfrm>
          </p:grpSpPr>
          <p:sp>
            <p:nvSpPr>
              <p:cNvPr id="629778" name="Oval 18"/>
              <p:cNvSpPr>
                <a:spLocks noChangeArrowheads="1"/>
              </p:cNvSpPr>
              <p:nvPr/>
            </p:nvSpPr>
            <p:spPr bwMode="auto">
              <a:xfrm>
                <a:off x="1200" y="1680"/>
                <a:ext cx="192" cy="192"/>
              </a:xfrm>
              <a:prstGeom prst="ellipse">
                <a:avLst/>
              </a:prstGeom>
              <a:solidFill>
                <a:srgbClr val="37CF3B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29779" name="Rectangle 19"/>
              <p:cNvSpPr>
                <a:spLocks noChangeArrowheads="1"/>
              </p:cNvSpPr>
              <p:nvPr/>
            </p:nvSpPr>
            <p:spPr bwMode="auto">
              <a:xfrm>
                <a:off x="960" y="1440"/>
                <a:ext cx="960" cy="192"/>
              </a:xfrm>
              <a:prstGeom prst="rect">
                <a:avLst/>
              </a:prstGeom>
              <a:solidFill>
                <a:srgbClr val="AFAF1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629780" name="Rectangle 20"/>
              <p:cNvSpPr>
                <a:spLocks noChangeArrowheads="1"/>
              </p:cNvSpPr>
              <p:nvPr/>
            </p:nvSpPr>
            <p:spPr bwMode="auto">
              <a:xfrm>
                <a:off x="960" y="1680"/>
                <a:ext cx="192" cy="288"/>
              </a:xfrm>
              <a:prstGeom prst="rect">
                <a:avLst/>
              </a:prstGeom>
              <a:solidFill>
                <a:srgbClr val="D0903A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sp>
        <p:nvSpPr>
          <p:cNvPr id="629781" name="Rectangle 21"/>
          <p:cNvSpPr>
            <a:spLocks noChangeArrowheads="1"/>
          </p:cNvSpPr>
          <p:nvPr/>
        </p:nvSpPr>
        <p:spPr bwMode="auto">
          <a:xfrm rot="-2740529">
            <a:off x="4814094" y="5226844"/>
            <a:ext cx="1462088" cy="9144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8600" y="914400"/>
            <a:ext cx="2133600" cy="2209800"/>
            <a:chOff x="144" y="576"/>
            <a:chExt cx="1344" cy="1392"/>
          </a:xfrm>
        </p:grpSpPr>
        <p:graphicFrame>
          <p:nvGraphicFramePr>
            <p:cNvPr id="631811" name="Object 3"/>
            <p:cNvGraphicFramePr>
              <a:graphicFrameLocks noChangeAspect="1"/>
            </p:cNvGraphicFramePr>
            <p:nvPr/>
          </p:nvGraphicFramePr>
          <p:xfrm>
            <a:off x="480" y="624"/>
            <a:ext cx="906" cy="744"/>
          </p:xfrm>
          <a:graphic>
            <a:graphicData uri="http://schemas.openxmlformats.org/presentationml/2006/ole">
              <p:oleObj spid="_x0000_s1028" name="Photo Editor Photo" r:id="rId4" imgW="1438095" imgH="1181265" progId="">
                <p:embed/>
              </p:oleObj>
            </a:graphicData>
          </a:graphic>
        </p:graphicFrame>
        <p:sp>
          <p:nvSpPr>
            <p:cNvPr id="631812" name="AutoShape 4"/>
            <p:cNvSpPr>
              <a:spLocks noChangeArrowheads="1"/>
            </p:cNvSpPr>
            <p:nvPr/>
          </p:nvSpPr>
          <p:spPr bwMode="auto">
            <a:xfrm rot="5400000" flipH="1">
              <a:off x="120" y="600"/>
              <a:ext cx="1392" cy="1344"/>
            </a:xfrm>
            <a:prstGeom prst="can">
              <a:avLst>
                <a:gd name="adj" fmla="val 4865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31813" name="AutoShape 5"/>
            <p:cNvSpPr>
              <a:spLocks noChangeArrowheads="1"/>
            </p:cNvSpPr>
            <p:nvPr/>
          </p:nvSpPr>
          <p:spPr bwMode="auto">
            <a:xfrm>
              <a:off x="1200" y="912"/>
              <a:ext cx="192" cy="864"/>
            </a:xfrm>
            <a:prstGeom prst="curvedLeftArrow">
              <a:avLst>
                <a:gd name="adj1" fmla="val 47917"/>
                <a:gd name="adj2" fmla="val 123958"/>
                <a:gd name="adj3" fmla="val 4948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63181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357188"/>
            <a:ext cx="8229600" cy="404812"/>
          </a:xfrm>
        </p:spPr>
        <p:txBody>
          <a:bodyPr>
            <a:normAutofit fontScale="90000"/>
          </a:bodyPr>
          <a:lstStyle/>
          <a:p>
            <a:r>
              <a:rPr lang="en-US" altLang="ja-JP">
                <a:ea typeface="ＭＳ Ｐゴシック" pitchFamily="50" charset="-128"/>
              </a:rPr>
              <a:t>Reflecting solids</a:t>
            </a:r>
          </a:p>
        </p:txBody>
      </p:sp>
      <p:sp>
        <p:nvSpPr>
          <p:cNvPr id="6318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3276600"/>
            <a:ext cx="8610600" cy="3438548"/>
          </a:xfrm>
        </p:spPr>
        <p:txBody>
          <a:bodyPr>
            <a:normAutofit/>
          </a:bodyPr>
          <a:lstStyle/>
          <a:p>
            <a:r>
              <a:rPr lang="en-US" altLang="ja-JP" sz="1800" dirty="0">
                <a:solidFill>
                  <a:srgbClr val="FFFF00"/>
                </a:solidFill>
                <a:ea typeface="ＭＳ Ｐゴシック" pitchFamily="50" charset="-128"/>
              </a:rPr>
              <a:t>G4ReflectedSolid</a:t>
            </a:r>
            <a:r>
              <a:rPr lang="en-US" altLang="ja-JP" sz="1800" dirty="0">
                <a:ea typeface="ＭＳ Ｐゴシック" pitchFamily="50" charset="-128"/>
              </a:rPr>
              <a:t> (derived from G4VSolid)</a:t>
            </a:r>
          </a:p>
          <a:p>
            <a:pPr lvl="1"/>
            <a:r>
              <a:rPr lang="en-US" altLang="ja-JP" sz="1800" dirty="0">
                <a:ea typeface="ＭＳ Ｐゴシック" pitchFamily="50" charset="-128"/>
              </a:rPr>
              <a:t>Utility class representing a solid shifted from its original reference frame to a new </a:t>
            </a:r>
            <a:r>
              <a:rPr lang="en-US" altLang="ja-JP" sz="1800" dirty="0">
                <a:solidFill>
                  <a:srgbClr val="FFFF00"/>
                </a:solidFill>
                <a:ea typeface="ＭＳ Ｐゴシック" pitchFamily="50" charset="-128"/>
              </a:rPr>
              <a:t>mirror symmetric</a:t>
            </a:r>
            <a:r>
              <a:rPr lang="en-US" altLang="ja-JP" sz="1800" dirty="0">
                <a:ea typeface="ＭＳ Ｐゴシック" pitchFamily="50" charset="-128"/>
              </a:rPr>
              <a:t> one</a:t>
            </a:r>
          </a:p>
          <a:p>
            <a:pPr lvl="1"/>
            <a:r>
              <a:rPr lang="en-US" altLang="ja-JP" sz="1800" dirty="0">
                <a:ea typeface="ＭＳ Ｐゴシック" pitchFamily="50" charset="-128"/>
              </a:rPr>
              <a:t>The reflection (G4Reflect[X/Y/Z]3D) is applied as a decomposition into rotation and translation</a:t>
            </a:r>
          </a:p>
          <a:p>
            <a:r>
              <a:rPr lang="en-US" altLang="ja-JP" sz="1800" dirty="0">
                <a:solidFill>
                  <a:srgbClr val="FFFF00"/>
                </a:solidFill>
                <a:ea typeface="ＭＳ Ｐゴシック" pitchFamily="50" charset="-128"/>
              </a:rPr>
              <a:t>G4ReflectionFactory</a:t>
            </a:r>
          </a:p>
          <a:p>
            <a:pPr lvl="1"/>
            <a:r>
              <a:rPr lang="en-US" altLang="ja-JP" sz="1800" dirty="0">
                <a:ea typeface="ＭＳ Ｐゴシック" pitchFamily="50" charset="-128"/>
              </a:rPr>
              <a:t>Singleton object using G4ReflectedSolid for generating placements of reflected volumes</a:t>
            </a:r>
          </a:p>
          <a:p>
            <a:r>
              <a:rPr lang="en-US" altLang="ja-JP" sz="1800" dirty="0">
                <a:ea typeface="ＭＳ Ｐゴシック" pitchFamily="50" charset="-128"/>
              </a:rPr>
              <a:t>Reflections are currently limited to simple CSG solids.</a:t>
            </a:r>
          </a:p>
          <a:p>
            <a:pPr lvl="1"/>
            <a:r>
              <a:rPr lang="en-US" altLang="ja-JP" sz="1800" dirty="0">
                <a:ea typeface="ＭＳ Ｐゴシック" pitchFamily="50" charset="-128"/>
              </a:rPr>
              <a:t>will be extended soon to all solids</a:t>
            </a:r>
          </a:p>
        </p:txBody>
      </p:sp>
      <p:graphicFrame>
        <p:nvGraphicFramePr>
          <p:cNvPr id="631816" name="Object 8"/>
          <p:cNvGraphicFramePr>
            <a:graphicFrameLocks noChangeAspect="1"/>
          </p:cNvGraphicFramePr>
          <p:nvPr/>
        </p:nvGraphicFramePr>
        <p:xfrm>
          <a:off x="7258050" y="990600"/>
          <a:ext cx="1504950" cy="1304925"/>
        </p:xfrm>
        <a:graphic>
          <a:graphicData uri="http://schemas.openxmlformats.org/presentationml/2006/ole">
            <p:oleObj spid="_x0000_s1026" name="Photo Editor Photo" r:id="rId5" imgW="1504762" imgH="1305107" progId="">
              <p:embed/>
            </p:oleObj>
          </a:graphicData>
        </a:graphic>
      </p:graphicFrame>
      <p:sp>
        <p:nvSpPr>
          <p:cNvPr id="631817" name="AutoShape 9"/>
          <p:cNvSpPr>
            <a:spLocks noChangeArrowheads="1"/>
          </p:cNvSpPr>
          <p:nvPr/>
        </p:nvSpPr>
        <p:spPr bwMode="auto">
          <a:xfrm rot="16200000">
            <a:off x="6743700" y="952500"/>
            <a:ext cx="2209800" cy="2133600"/>
          </a:xfrm>
          <a:prstGeom prst="can">
            <a:avLst>
              <a:gd name="adj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631818" name="Object 10"/>
          <p:cNvGraphicFramePr>
            <a:graphicFrameLocks noChangeAspect="1"/>
          </p:cNvGraphicFramePr>
          <p:nvPr/>
        </p:nvGraphicFramePr>
        <p:xfrm>
          <a:off x="419100" y="914400"/>
          <a:ext cx="1562100" cy="1362075"/>
        </p:xfrm>
        <a:graphic>
          <a:graphicData uri="http://schemas.openxmlformats.org/presentationml/2006/ole">
            <p:oleObj spid="_x0000_s1027" name="Photo Editor Photo" r:id="rId6" imgW="1561905" imgH="1362265" progId="">
              <p:embed/>
            </p:oleObj>
          </a:graphicData>
        </a:graphic>
      </p:graphicFrame>
      <p:sp>
        <p:nvSpPr>
          <p:cNvPr id="631819" name="AutoShape 11"/>
          <p:cNvSpPr>
            <a:spLocks noChangeArrowheads="1"/>
          </p:cNvSpPr>
          <p:nvPr/>
        </p:nvSpPr>
        <p:spPr bwMode="auto">
          <a:xfrm rot="5400000" flipH="1">
            <a:off x="114300" y="952500"/>
            <a:ext cx="2209800" cy="2133600"/>
          </a:xfrm>
          <a:prstGeom prst="can">
            <a:avLst>
              <a:gd name="adj" fmla="val 4865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1820" name="Rectangle 12"/>
          <p:cNvSpPr>
            <a:spLocks noChangeArrowheads="1"/>
          </p:cNvSpPr>
          <p:nvPr/>
        </p:nvSpPr>
        <p:spPr bwMode="auto">
          <a:xfrm>
            <a:off x="2600340" y="1209676"/>
            <a:ext cx="4114800" cy="1933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5000"/>
              <a:buFont typeface="Webdings" pitchFamily="18" charset="2"/>
              <a:buChar char="4"/>
            </a:pP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Let's take an example of a pair of mirror symmetric volumes.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5000"/>
              <a:buFont typeface="Webdings" pitchFamily="18" charset="2"/>
              <a:buChar char="4"/>
            </a:pP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Such geometry cannot be made by parallel transformation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5000"/>
              <a:buFont typeface="Webdings" pitchFamily="18" charset="2"/>
              <a:buNone/>
            </a:pP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    or 180 degree rotation.</a:t>
            </a:r>
          </a:p>
        </p:txBody>
      </p:sp>
      <p:sp>
        <p:nvSpPr>
          <p:cNvPr id="631821" name="AutoShape 13"/>
          <p:cNvSpPr>
            <a:spLocks noChangeArrowheads="1"/>
          </p:cNvSpPr>
          <p:nvPr/>
        </p:nvSpPr>
        <p:spPr bwMode="auto">
          <a:xfrm>
            <a:off x="7467600" y="1371600"/>
            <a:ext cx="304800" cy="1371600"/>
          </a:xfrm>
          <a:prstGeom prst="curvedLeftArrow">
            <a:avLst>
              <a:gd name="adj1" fmla="val 47917"/>
              <a:gd name="adj2" fmla="val 123958"/>
              <a:gd name="adj3" fmla="val 4948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1822" name="AutoShape 14"/>
          <p:cNvSpPr>
            <a:spLocks noChangeArrowheads="1"/>
          </p:cNvSpPr>
          <p:nvPr/>
        </p:nvSpPr>
        <p:spPr bwMode="auto">
          <a:xfrm flipH="1">
            <a:off x="1371600" y="1447800"/>
            <a:ext cx="304800" cy="1371600"/>
          </a:xfrm>
          <a:prstGeom prst="curvedLeftArrow">
            <a:avLst>
              <a:gd name="adj1" fmla="val 47917"/>
              <a:gd name="adj2" fmla="val 123958"/>
              <a:gd name="adj3" fmla="val 4948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50" charset="-128"/>
              </a:rPr>
              <a:t>Region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1460-1A66-497B-9619-48B833F9A30D}" type="slidenum">
              <a:rPr lang="ja-JP" altLang="en-US" smtClean="0"/>
              <a:pPr/>
              <a:t>24</a:t>
            </a:fld>
            <a:endParaRPr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50" charset="-128"/>
              </a:rPr>
              <a:t>Region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1800">
                <a:ea typeface="ＭＳ Ｐゴシック" pitchFamily="50" charset="-128"/>
              </a:rPr>
              <a:t>A region may have its unique</a:t>
            </a:r>
          </a:p>
          <a:p>
            <a:pPr lvl="1">
              <a:lnSpc>
                <a:spcPct val="90000"/>
              </a:lnSpc>
            </a:pPr>
            <a:r>
              <a:rPr lang="en-US" altLang="ja-JP" sz="1800">
                <a:ea typeface="ＭＳ Ｐゴシック" pitchFamily="50" charset="-128"/>
              </a:rPr>
              <a:t>Production thresholds (cuts)</a:t>
            </a:r>
          </a:p>
          <a:p>
            <a:pPr lvl="2">
              <a:lnSpc>
                <a:spcPct val="90000"/>
              </a:lnSpc>
            </a:pPr>
            <a:r>
              <a:rPr lang="en-US" altLang="ja-JP" sz="1800">
                <a:ea typeface="ＭＳ Ｐゴシック" pitchFamily="50" charset="-128"/>
              </a:rPr>
              <a:t>If a region in the mass geometry does not have its own production thresholds, those of the default region are used (i.e., may not be those of the parent region).</a:t>
            </a:r>
          </a:p>
          <a:p>
            <a:pPr lvl="1">
              <a:lnSpc>
                <a:spcPct val="90000"/>
              </a:lnSpc>
            </a:pPr>
            <a:r>
              <a:rPr lang="en-US" altLang="ja-JP" sz="1800">
                <a:ea typeface="ＭＳ Ｐゴシック" pitchFamily="50" charset="-128"/>
              </a:rPr>
              <a:t>User limits</a:t>
            </a:r>
          </a:p>
          <a:p>
            <a:pPr lvl="2">
              <a:lnSpc>
                <a:spcPct val="90000"/>
              </a:lnSpc>
            </a:pPr>
            <a:r>
              <a:rPr lang="en-US" altLang="ja-JP" sz="1800">
                <a:ea typeface="ＭＳ Ｐゴシック" pitchFamily="50" charset="-128"/>
              </a:rPr>
              <a:t>You can set user limits directly to logical volume as well. If both logical volume and associated region have user limits, those of logical volume wins.</a:t>
            </a:r>
          </a:p>
          <a:p>
            <a:pPr lvl="1">
              <a:lnSpc>
                <a:spcPct val="90000"/>
              </a:lnSpc>
            </a:pPr>
            <a:r>
              <a:rPr lang="en-US" altLang="ja-JP" sz="1800">
                <a:ea typeface="ＭＳ Ｐゴシック" pitchFamily="50" charset="-128"/>
              </a:rPr>
              <a:t>User region information</a:t>
            </a:r>
          </a:p>
          <a:p>
            <a:pPr lvl="2">
              <a:lnSpc>
                <a:spcPct val="90000"/>
              </a:lnSpc>
            </a:pPr>
            <a:r>
              <a:rPr lang="en-US" altLang="ja-JP" sz="1800">
                <a:ea typeface="ＭＳ Ｐゴシック" pitchFamily="50" charset="-128"/>
              </a:rPr>
              <a:t>E.g. to implement a fast Boolean method to identify the nature of the region.</a:t>
            </a:r>
          </a:p>
          <a:p>
            <a:pPr lvl="1">
              <a:lnSpc>
                <a:spcPct val="90000"/>
              </a:lnSpc>
            </a:pPr>
            <a:r>
              <a:rPr lang="en-US" altLang="ja-JP" sz="1800">
                <a:ea typeface="ＭＳ Ｐゴシック" pitchFamily="50" charset="-128"/>
              </a:rPr>
              <a:t>Fast simulation manager</a:t>
            </a:r>
          </a:p>
          <a:p>
            <a:pPr lvl="2">
              <a:lnSpc>
                <a:spcPct val="90000"/>
              </a:lnSpc>
            </a:pPr>
            <a:r>
              <a:rPr lang="en-US" altLang="ja-JP" sz="1800">
                <a:ea typeface="ＭＳ Ｐゴシック" pitchFamily="50" charset="-128"/>
              </a:rPr>
              <a:t>Shower envelope</a:t>
            </a:r>
          </a:p>
          <a:p>
            <a:pPr lvl="1">
              <a:lnSpc>
                <a:spcPct val="90000"/>
              </a:lnSpc>
            </a:pPr>
            <a:r>
              <a:rPr lang="en-US" altLang="ja-JP" sz="1800">
                <a:ea typeface="ＭＳ Ｐゴシック" pitchFamily="50" charset="-128"/>
              </a:rPr>
              <a:t>Regional user stepping action (</a:t>
            </a:r>
            <a:r>
              <a:rPr lang="en-US" altLang="ja-JP" sz="1800">
                <a:solidFill>
                  <a:srgbClr val="FFFF00"/>
                </a:solidFill>
                <a:ea typeface="ＭＳ Ｐゴシック" pitchFamily="50" charset="-128"/>
              </a:rPr>
              <a:t>new with version 9.0</a:t>
            </a:r>
            <a:r>
              <a:rPr lang="en-US" altLang="ja-JP" sz="1800">
                <a:ea typeface="ＭＳ Ｐゴシック" pitchFamily="50" charset="-128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ja-JP" sz="1800">
                <a:ea typeface="ＭＳ Ｐゴシック" pitchFamily="50" charset="-128"/>
              </a:rPr>
              <a:t>Please note :</a:t>
            </a:r>
          </a:p>
          <a:p>
            <a:pPr lvl="1">
              <a:lnSpc>
                <a:spcPct val="110000"/>
              </a:lnSpc>
            </a:pPr>
            <a:r>
              <a:rPr lang="en-US" altLang="ja-JP" sz="1800">
                <a:ea typeface="ＭＳ Ｐゴシック" pitchFamily="50" charset="-128"/>
              </a:rPr>
              <a:t>World logical volume is recognized as </a:t>
            </a:r>
            <a:r>
              <a:rPr lang="en-US" altLang="ja-JP" sz="1800">
                <a:solidFill>
                  <a:srgbClr val="FFFF00"/>
                </a:solidFill>
                <a:ea typeface="ＭＳ Ｐゴシック" pitchFamily="50" charset="-128"/>
              </a:rPr>
              <a:t>the default region</a:t>
            </a:r>
            <a:r>
              <a:rPr lang="en-US" altLang="ja-JP" sz="1800">
                <a:ea typeface="ＭＳ Ｐゴシック" pitchFamily="50" charset="-128"/>
              </a:rPr>
              <a:t>. User is </a:t>
            </a:r>
            <a:r>
              <a:rPr lang="en-US" altLang="ja-JP" sz="1800">
                <a:solidFill>
                  <a:srgbClr val="FFFF00"/>
                </a:solidFill>
                <a:ea typeface="ＭＳ Ｐゴシック" pitchFamily="50" charset="-128"/>
              </a:rPr>
              <a:t>not</a:t>
            </a:r>
            <a:r>
              <a:rPr lang="en-US" altLang="ja-JP" sz="1800">
                <a:ea typeface="ＭＳ Ｐゴシック" pitchFamily="50" charset="-128"/>
              </a:rPr>
              <a:t> allowed to define a region to the world logical volume.</a:t>
            </a:r>
          </a:p>
          <a:p>
            <a:pPr lvl="1">
              <a:lnSpc>
                <a:spcPct val="110000"/>
              </a:lnSpc>
              <a:buFont typeface="Webdings" pitchFamily="18" charset="2"/>
              <a:buNone/>
            </a:pPr>
            <a:endParaRPr lang="en-US" altLang="ja-JP" sz="1800">
              <a:ea typeface="ＭＳ Ｐゴシック" pitchFamily="50" charset="-128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7B629-7971-4088-88D3-E8825A390CC3}" type="slidenum">
              <a:rPr lang="ja-JP" altLang="en-US"/>
              <a:pPr/>
              <a:t>25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2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50" charset="-128"/>
              </a:rPr>
              <a:t>Root logical volume</a:t>
            </a:r>
          </a:p>
        </p:txBody>
      </p:sp>
      <p:sp>
        <p:nvSpPr>
          <p:cNvPr id="523271" name="Rectangle 7"/>
          <p:cNvSpPr>
            <a:spLocks noGrp="1" noChangeArrowheads="1"/>
          </p:cNvSpPr>
          <p:nvPr>
            <p:ph idx="1"/>
          </p:nvPr>
        </p:nvSpPr>
        <p:spPr>
          <a:xfrm>
            <a:off x="285720" y="1357298"/>
            <a:ext cx="4500594" cy="5072098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ja-JP" sz="1800" dirty="0">
                <a:ea typeface="ＭＳ Ｐゴシック" pitchFamily="50" charset="-128"/>
              </a:rPr>
              <a:t>A logical volume can be a region. More than one logical volumes may belong to a region.</a:t>
            </a:r>
          </a:p>
          <a:p>
            <a:pPr>
              <a:lnSpc>
                <a:spcPct val="110000"/>
              </a:lnSpc>
            </a:pPr>
            <a:r>
              <a:rPr lang="en-US" altLang="ja-JP" sz="1800" dirty="0">
                <a:ea typeface="ＭＳ Ｐゴシック" pitchFamily="50" charset="-128"/>
              </a:rPr>
              <a:t>A region is a part of the geometrical hierarchy, i.e. a s</a:t>
            </a:r>
            <a:r>
              <a:rPr lang="en-GB" sz="1800" dirty="0"/>
              <a:t>et of geometry volumes, typically of a sub-system.</a:t>
            </a:r>
            <a:endParaRPr lang="en-US" altLang="ja-JP" sz="1800" dirty="0">
              <a:ea typeface="ＭＳ Ｐゴシック" pitchFamily="50" charset="-128"/>
            </a:endParaRPr>
          </a:p>
          <a:p>
            <a:pPr>
              <a:lnSpc>
                <a:spcPct val="110000"/>
              </a:lnSpc>
            </a:pPr>
            <a:r>
              <a:rPr lang="en-US" altLang="ja-JP" sz="1800" dirty="0">
                <a:ea typeface="ＭＳ Ｐゴシック" pitchFamily="50" charset="-128"/>
              </a:rPr>
              <a:t>A </a:t>
            </a:r>
            <a:r>
              <a:rPr lang="en-US" altLang="ja-JP" sz="1800" dirty="0">
                <a:solidFill>
                  <a:srgbClr val="FFFF00"/>
                </a:solidFill>
                <a:ea typeface="ＭＳ Ｐゴシック" pitchFamily="50" charset="-128"/>
              </a:rPr>
              <a:t>logical volume</a:t>
            </a:r>
            <a:r>
              <a:rPr lang="en-US" altLang="ja-JP" sz="1800" dirty="0">
                <a:ea typeface="ＭＳ Ｐゴシック" pitchFamily="50" charset="-128"/>
              </a:rPr>
              <a:t> becomes a </a:t>
            </a:r>
            <a:r>
              <a:rPr lang="en-US" altLang="ja-JP" sz="1800" dirty="0">
                <a:solidFill>
                  <a:srgbClr val="FFFF00"/>
                </a:solidFill>
                <a:ea typeface="ＭＳ Ｐゴシック" pitchFamily="50" charset="-128"/>
              </a:rPr>
              <a:t>root logical volume</a:t>
            </a:r>
            <a:r>
              <a:rPr lang="en-US" altLang="ja-JP" sz="1800" dirty="0">
                <a:ea typeface="ＭＳ Ｐゴシック" pitchFamily="50" charset="-128"/>
              </a:rPr>
              <a:t> once a region is assigned to it.</a:t>
            </a:r>
          </a:p>
          <a:p>
            <a:pPr lvl="1">
              <a:lnSpc>
                <a:spcPct val="110000"/>
              </a:lnSpc>
            </a:pPr>
            <a:r>
              <a:rPr lang="en-US" altLang="ja-JP" sz="1800" dirty="0">
                <a:ea typeface="ＭＳ Ｐゴシック" pitchFamily="50" charset="-128"/>
              </a:rPr>
              <a:t>All daughter volumes belonging to the root logical volume share the same region, unless a daughter volume itself becomes to another root.</a:t>
            </a:r>
          </a:p>
          <a:p>
            <a:pPr>
              <a:lnSpc>
                <a:spcPct val="110000"/>
              </a:lnSpc>
            </a:pPr>
            <a:r>
              <a:rPr lang="en-US" altLang="ja-JP" sz="1800" dirty="0">
                <a:ea typeface="ＭＳ Ｐゴシック" pitchFamily="50" charset="-128"/>
              </a:rPr>
              <a:t>Important restriction :</a:t>
            </a:r>
          </a:p>
          <a:p>
            <a:pPr lvl="1">
              <a:lnSpc>
                <a:spcPct val="110000"/>
              </a:lnSpc>
            </a:pPr>
            <a:r>
              <a:rPr lang="en-US" altLang="ja-JP" sz="1800" dirty="0">
                <a:solidFill>
                  <a:srgbClr val="FFFF00"/>
                </a:solidFill>
                <a:ea typeface="ＭＳ Ｐゴシック" pitchFamily="50" charset="-128"/>
              </a:rPr>
              <a:t>No</a:t>
            </a:r>
            <a:r>
              <a:rPr lang="en-US" altLang="ja-JP" sz="1800" dirty="0">
                <a:ea typeface="ＭＳ Ｐゴシック" pitchFamily="50" charset="-128"/>
              </a:rPr>
              <a:t> logical volume can be shared by more than one regions, regardless of root volume or not.</a:t>
            </a:r>
          </a:p>
          <a:p>
            <a:pPr>
              <a:lnSpc>
                <a:spcPct val="110000"/>
              </a:lnSpc>
            </a:pPr>
            <a:endParaRPr lang="en-US" altLang="ja-JP" sz="1800" dirty="0">
              <a:ea typeface="ＭＳ Ｐゴシック" pitchFamily="50" charset="-128"/>
            </a:endParaRPr>
          </a:p>
        </p:txBody>
      </p:sp>
      <p:sp>
        <p:nvSpPr>
          <p:cNvPr id="22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38046-DA02-4F26-BEC7-A7D45813ACE0}" type="slidenum">
              <a:rPr lang="ja-JP" altLang="en-US"/>
              <a:pPr/>
              <a:t>26</a:t>
            </a:fld>
            <a:endParaRPr lang="en-US" altLang="ja-JP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29200" y="1066800"/>
            <a:ext cx="4038600" cy="5105400"/>
            <a:chOff x="3024" y="672"/>
            <a:chExt cx="2544" cy="3216"/>
          </a:xfrm>
        </p:grpSpPr>
        <p:sp>
          <p:nvSpPr>
            <p:cNvPr id="523267" name="Rectangle 3"/>
            <p:cNvSpPr>
              <a:spLocks noChangeArrowheads="1"/>
            </p:cNvSpPr>
            <p:nvPr/>
          </p:nvSpPr>
          <p:spPr bwMode="auto">
            <a:xfrm>
              <a:off x="3024" y="672"/>
              <a:ext cx="2544" cy="321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3268" name="Text Box 4"/>
            <p:cNvSpPr txBox="1">
              <a:spLocks noChangeArrowheads="1"/>
            </p:cNvSpPr>
            <p:nvPr/>
          </p:nvSpPr>
          <p:spPr bwMode="auto">
            <a:xfrm>
              <a:off x="3050" y="720"/>
              <a:ext cx="203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80000"/>
                </a:lnSpc>
              </a:pPr>
              <a:r>
                <a:rPr kumimoji="1" lang="en-US" altLang="ja-JP" sz="2000" b="1">
                  <a:solidFill>
                    <a:schemeClr val="accent2"/>
                  </a:solidFill>
                  <a:latin typeface="Arial Narrow" pitchFamily="34" charset="0"/>
                  <a:ea typeface="ＭＳ Ｐゴシック" pitchFamily="50" charset="-128"/>
                </a:rPr>
                <a:t>World Volume - Default Region</a:t>
              </a:r>
            </a:p>
          </p:txBody>
        </p:sp>
      </p:grpSp>
      <p:sp>
        <p:nvSpPr>
          <p:cNvPr id="523269" name="Rectangle 5"/>
          <p:cNvSpPr>
            <a:spLocks noChangeArrowheads="1"/>
          </p:cNvSpPr>
          <p:nvPr/>
        </p:nvSpPr>
        <p:spPr bwMode="auto">
          <a:xfrm>
            <a:off x="5410200" y="1600200"/>
            <a:ext cx="3429000" cy="426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410200" y="1600200"/>
            <a:ext cx="3429000" cy="4267200"/>
            <a:chOff x="3216" y="1008"/>
            <a:chExt cx="2160" cy="2688"/>
          </a:xfrm>
        </p:grpSpPr>
        <p:sp>
          <p:nvSpPr>
            <p:cNvPr id="523273" name="Rectangle 9"/>
            <p:cNvSpPr>
              <a:spLocks noChangeArrowheads="1"/>
            </p:cNvSpPr>
            <p:nvPr/>
          </p:nvSpPr>
          <p:spPr bwMode="auto">
            <a:xfrm>
              <a:off x="3216" y="1008"/>
              <a:ext cx="2160" cy="2688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3274" name="Text Box 10"/>
            <p:cNvSpPr txBox="1">
              <a:spLocks noChangeArrowheads="1"/>
            </p:cNvSpPr>
            <p:nvPr/>
          </p:nvSpPr>
          <p:spPr bwMode="auto">
            <a:xfrm>
              <a:off x="3264" y="1046"/>
              <a:ext cx="2016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2000" b="1">
                  <a:solidFill>
                    <a:schemeClr val="bg2"/>
                  </a:solidFill>
                  <a:latin typeface="Arial Narrow" pitchFamily="34" charset="0"/>
                  <a:ea typeface="ＭＳ Ｐゴシック" pitchFamily="50" charset="-128"/>
                </a:rPr>
                <a:t>Root logical - Region A</a:t>
              </a:r>
            </a:p>
          </p:txBody>
        </p:sp>
      </p:grpSp>
      <p:sp>
        <p:nvSpPr>
          <p:cNvPr id="523275" name="Rectangle 11"/>
          <p:cNvSpPr>
            <a:spLocks noChangeArrowheads="1"/>
          </p:cNvSpPr>
          <p:nvPr/>
        </p:nvSpPr>
        <p:spPr bwMode="auto">
          <a:xfrm>
            <a:off x="5562600" y="2133600"/>
            <a:ext cx="3124200" cy="1524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23276" name="Oval 12"/>
          <p:cNvSpPr>
            <a:spLocks noChangeArrowheads="1"/>
          </p:cNvSpPr>
          <p:nvPr/>
        </p:nvSpPr>
        <p:spPr bwMode="auto">
          <a:xfrm>
            <a:off x="5715000" y="2286000"/>
            <a:ext cx="2743200" cy="1219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715000" y="2286000"/>
            <a:ext cx="2743200" cy="1219200"/>
            <a:chOff x="3408" y="1440"/>
            <a:chExt cx="1728" cy="768"/>
          </a:xfrm>
        </p:grpSpPr>
        <p:sp>
          <p:nvSpPr>
            <p:cNvPr id="523278" name="Oval 14"/>
            <p:cNvSpPr>
              <a:spLocks noChangeArrowheads="1"/>
            </p:cNvSpPr>
            <p:nvPr/>
          </p:nvSpPr>
          <p:spPr bwMode="auto">
            <a:xfrm>
              <a:off x="3408" y="1440"/>
              <a:ext cx="1728" cy="768"/>
            </a:xfrm>
            <a:prstGeom prst="ellipse">
              <a:avLst/>
            </a:prstGeom>
            <a:solidFill>
              <a:srgbClr val="9933FF"/>
            </a:solidFill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3279" name="Text Box 15"/>
            <p:cNvSpPr txBox="1">
              <a:spLocks noChangeArrowheads="1"/>
            </p:cNvSpPr>
            <p:nvPr/>
          </p:nvSpPr>
          <p:spPr bwMode="auto">
            <a:xfrm>
              <a:off x="3504" y="1622"/>
              <a:ext cx="912" cy="44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2000" b="1">
                  <a:solidFill>
                    <a:schemeClr val="bg2"/>
                  </a:solidFill>
                  <a:latin typeface="Arial Narrow" pitchFamily="34" charset="0"/>
                  <a:ea typeface="ＭＳ Ｐゴシック" pitchFamily="50" charset="-128"/>
                </a:rPr>
                <a:t>Root logical - Region B</a:t>
              </a:r>
            </a:p>
          </p:txBody>
        </p:sp>
      </p:grpSp>
      <p:sp>
        <p:nvSpPr>
          <p:cNvPr id="523280" name="AutoShape 16"/>
          <p:cNvSpPr>
            <a:spLocks noChangeArrowheads="1"/>
          </p:cNvSpPr>
          <p:nvPr/>
        </p:nvSpPr>
        <p:spPr bwMode="auto">
          <a:xfrm>
            <a:off x="7467600" y="2590800"/>
            <a:ext cx="685800" cy="609600"/>
          </a:xfrm>
          <a:prstGeom prst="pentagon">
            <a:avLst/>
          </a:prstGeom>
          <a:solidFill>
            <a:srgbClr val="9933FF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5562600" y="3886200"/>
            <a:ext cx="3124200" cy="1524000"/>
            <a:chOff x="3312" y="2448"/>
            <a:chExt cx="1968" cy="960"/>
          </a:xfrm>
        </p:grpSpPr>
        <p:sp>
          <p:nvSpPr>
            <p:cNvPr id="523282" name="Rectangle 18"/>
            <p:cNvSpPr>
              <a:spLocks noChangeArrowheads="1"/>
            </p:cNvSpPr>
            <p:nvPr/>
          </p:nvSpPr>
          <p:spPr bwMode="auto">
            <a:xfrm>
              <a:off x="3312" y="2448"/>
              <a:ext cx="1968" cy="96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3283" name="Oval 19"/>
            <p:cNvSpPr>
              <a:spLocks noChangeArrowheads="1"/>
            </p:cNvSpPr>
            <p:nvPr/>
          </p:nvSpPr>
          <p:spPr bwMode="auto">
            <a:xfrm>
              <a:off x="3408" y="2544"/>
              <a:ext cx="1728" cy="768"/>
            </a:xfrm>
            <a:prstGeom prst="ellipse">
              <a:avLst/>
            </a:prstGeom>
            <a:solidFill>
              <a:srgbClr val="9933FF"/>
            </a:solidFill>
            <a:ln w="285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23284" name="AutoShape 20"/>
            <p:cNvSpPr>
              <a:spLocks noChangeArrowheads="1"/>
            </p:cNvSpPr>
            <p:nvPr/>
          </p:nvSpPr>
          <p:spPr bwMode="auto">
            <a:xfrm>
              <a:off x="4512" y="2736"/>
              <a:ext cx="432" cy="384"/>
            </a:xfrm>
            <a:prstGeom prst="pentagon">
              <a:avLst/>
            </a:prstGeom>
            <a:solidFill>
              <a:srgbClr val="9933FF"/>
            </a:solidFill>
            <a:ln w="2857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271" grpId="0" build="p"/>
      <p:bldP spid="523269" grpId="0" animBg="1"/>
      <p:bldP spid="523275" grpId="0" animBg="1"/>
      <p:bldP spid="523276" grpId="0" animBg="1"/>
      <p:bldP spid="52328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50" charset="-128"/>
              </a:rPr>
              <a:t>G4Region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altLang="ja-JP" sz="1800">
                <a:ea typeface="ＭＳ Ｐゴシック" pitchFamily="50" charset="-128"/>
              </a:rPr>
              <a:t>A region is instantiated and defined by</a:t>
            </a:r>
          </a:p>
          <a:p>
            <a:pPr lvl="1">
              <a:lnSpc>
                <a:spcPct val="130000"/>
              </a:lnSpc>
              <a:buFont typeface="Webdings" pitchFamily="18" charset="2"/>
              <a:buNone/>
            </a:pPr>
            <a:r>
              <a:rPr lang="en-US" altLang="ja-JP" sz="1800" b="1">
                <a:effectLst/>
                <a:latin typeface="Courier New" pitchFamily="49" charset="0"/>
                <a:ea typeface="ＭＳ Ｐゴシック" pitchFamily="50" charset="-128"/>
              </a:rPr>
              <a:t>G4Region* aRegion = new </a:t>
            </a:r>
            <a:r>
              <a:rPr lang="en-US" altLang="ja-JP" sz="1800" b="1">
                <a:solidFill>
                  <a:srgbClr val="FFFF00"/>
                </a:solidFill>
                <a:effectLst/>
                <a:latin typeface="Courier New" pitchFamily="49" charset="0"/>
                <a:ea typeface="ＭＳ Ｐゴシック" pitchFamily="50" charset="-128"/>
              </a:rPr>
              <a:t>G4Region</a:t>
            </a:r>
            <a:r>
              <a:rPr lang="en-US" altLang="ja-JP" sz="1800" b="1">
                <a:effectLst/>
                <a:latin typeface="Courier New" pitchFamily="49" charset="0"/>
                <a:ea typeface="ＭＳ Ｐゴシック" pitchFamily="50" charset="-128"/>
              </a:rPr>
              <a:t>(“</a:t>
            </a:r>
            <a:r>
              <a:rPr lang="en-US" altLang="ja-JP" sz="1800" b="1" i="1">
                <a:effectLst/>
                <a:latin typeface="Courier New" pitchFamily="49" charset="0"/>
                <a:ea typeface="ＭＳ Ｐゴシック" pitchFamily="50" charset="-128"/>
              </a:rPr>
              <a:t>region_name</a:t>
            </a:r>
            <a:r>
              <a:rPr lang="en-US" altLang="ja-JP" sz="1800" b="1">
                <a:effectLst/>
                <a:latin typeface="Courier New" pitchFamily="49" charset="0"/>
                <a:ea typeface="ＭＳ Ｐゴシック" pitchFamily="50" charset="-128"/>
              </a:rPr>
              <a:t>”);</a:t>
            </a:r>
          </a:p>
          <a:p>
            <a:pPr lvl="1">
              <a:lnSpc>
                <a:spcPct val="130000"/>
              </a:lnSpc>
              <a:buFont typeface="Webdings" pitchFamily="18" charset="2"/>
              <a:buNone/>
            </a:pPr>
            <a:r>
              <a:rPr lang="en-US" altLang="ja-JP" sz="1800" b="1">
                <a:solidFill>
                  <a:srgbClr val="FFFF00"/>
                </a:solidFill>
                <a:effectLst/>
                <a:latin typeface="Courier New" pitchFamily="49" charset="0"/>
                <a:ea typeface="ＭＳ Ｐゴシック" pitchFamily="50" charset="-128"/>
              </a:rPr>
              <a:t>aRegion-&gt;AddRootLogicalVolume(aLogicalVolume);</a:t>
            </a:r>
          </a:p>
          <a:p>
            <a:pPr lvl="1">
              <a:lnSpc>
                <a:spcPct val="130000"/>
              </a:lnSpc>
            </a:pPr>
            <a:r>
              <a:rPr lang="en-US" altLang="ja-JP" sz="1800">
                <a:effectLst/>
                <a:ea typeface="ＭＳ Ｐゴシック" pitchFamily="50" charset="-128"/>
              </a:rPr>
              <a:t>Region propagates down to all geometrical hierarchy until the bottom or another root logical volume.</a:t>
            </a:r>
          </a:p>
          <a:p>
            <a:pPr>
              <a:lnSpc>
                <a:spcPct val="130000"/>
              </a:lnSpc>
            </a:pPr>
            <a:r>
              <a:rPr lang="en-US" altLang="ja-JP" sz="1800">
                <a:ea typeface="ＭＳ Ｐゴシック" pitchFamily="50" charset="-128"/>
              </a:rPr>
              <a:t>Production thresholds (cuts) can be assigned to a region by</a:t>
            </a:r>
          </a:p>
          <a:p>
            <a:pPr lvl="1">
              <a:lnSpc>
                <a:spcPct val="13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G4Region* aRegion</a:t>
            </a:r>
          </a:p>
          <a:p>
            <a:pPr lvl="1">
              <a:lnSpc>
                <a:spcPct val="13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 = G4RegionStore::GetInstance()-&gt;GetRegion</a:t>
            </a:r>
            <a:r>
              <a:rPr lang="en-US" altLang="ja-JP" sz="1800" b="1">
                <a:effectLst/>
                <a:latin typeface="Courier New" pitchFamily="49" charset="0"/>
                <a:ea typeface="ＭＳ Ｐゴシック" pitchFamily="50" charset="-128"/>
              </a:rPr>
              <a:t>(“</a:t>
            </a:r>
            <a:r>
              <a:rPr lang="en-US" altLang="ja-JP" sz="1800" b="1" i="1">
                <a:effectLst/>
                <a:latin typeface="Courier New" pitchFamily="49" charset="0"/>
                <a:ea typeface="ＭＳ Ｐゴシック" pitchFamily="50" charset="-128"/>
              </a:rPr>
              <a:t>region_name</a:t>
            </a:r>
            <a:r>
              <a:rPr lang="en-US" altLang="ja-JP" sz="1800" b="1">
                <a:effectLst/>
                <a:latin typeface="Courier New" pitchFamily="49" charset="0"/>
                <a:ea typeface="ＭＳ Ｐゴシック" pitchFamily="50" charset="-128"/>
              </a:rPr>
              <a:t>”);</a:t>
            </a:r>
            <a:endParaRPr lang="en-US" altLang="ja-JP" sz="1800" b="1">
              <a:latin typeface="Courier New" pitchFamily="49" charset="0"/>
              <a:ea typeface="ＭＳ Ｐゴシック" pitchFamily="50" charset="-128"/>
            </a:endParaRPr>
          </a:p>
          <a:p>
            <a:pPr lvl="1">
              <a:lnSpc>
                <a:spcPct val="13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G4ProductionCuts* cuts = new G4ProductionCuts;</a:t>
            </a:r>
          </a:p>
          <a:p>
            <a:pPr lvl="1">
              <a:lnSpc>
                <a:spcPct val="13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cuts-&gt;SetProductionCut(</a:t>
            </a:r>
            <a:r>
              <a:rPr lang="en-US" altLang="ja-JP" sz="1800" b="1" i="1">
                <a:latin typeface="Courier New" pitchFamily="49" charset="0"/>
                <a:ea typeface="ＭＳ Ｐゴシック" pitchFamily="50" charset="-128"/>
              </a:rPr>
              <a:t>cutValue</a:t>
            </a: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);</a:t>
            </a:r>
          </a:p>
          <a:p>
            <a:pPr lvl="1">
              <a:lnSpc>
                <a:spcPct val="13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aRegion-&gt;SetProductionCuts(cuts);</a:t>
            </a:r>
          </a:p>
          <a:p>
            <a:pPr>
              <a:lnSpc>
                <a:spcPct val="130000"/>
              </a:lnSpc>
            </a:pPr>
            <a:endParaRPr lang="en-US" altLang="ja-JP" sz="1800" b="1">
              <a:latin typeface="Courier New" pitchFamily="49" charset="0"/>
              <a:ea typeface="ＭＳ Ｐゴシック" pitchFamily="50" charset="-128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D0E82-EBEA-4D5C-9B33-A232D30BFC19}" type="slidenum">
              <a:rPr lang="ja-JP" altLang="en-US"/>
              <a:pPr/>
              <a:t>27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50" charset="-128"/>
              </a:rPr>
              <a:t>Defining a magnetic field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1460-1A66-497B-9619-48B833F9A30D}" type="slidenum">
              <a:rPr lang="ja-JP" altLang="en-US" smtClean="0"/>
              <a:pPr/>
              <a:t>28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50" charset="-128"/>
              </a:rPr>
              <a:t>Magnetic field (1)</a:t>
            </a:r>
          </a:p>
        </p:txBody>
      </p:sp>
      <p:sp>
        <p:nvSpPr>
          <p:cNvPr id="531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lnSpc>
                <a:spcPct val="140000"/>
              </a:lnSpc>
            </a:pPr>
            <a:r>
              <a:rPr lang="en-US" altLang="ja-JP" sz="1800">
                <a:ea typeface="ＭＳ Ｐゴシック" pitchFamily="50" charset="-128"/>
              </a:rPr>
              <a:t>Create your Magnetic field class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altLang="ja-JP" sz="1800">
                <a:ea typeface="ＭＳ Ｐゴシック" pitchFamily="50" charset="-128"/>
              </a:rPr>
              <a:t>Uniform field : </a:t>
            </a:r>
          </a:p>
          <a:p>
            <a:pPr marL="1371600" lvl="2" indent="-457200">
              <a:lnSpc>
                <a:spcPct val="140000"/>
              </a:lnSpc>
            </a:pPr>
            <a:r>
              <a:rPr lang="en-US" altLang="ja-JP" sz="1800">
                <a:ea typeface="ＭＳ Ｐゴシック" pitchFamily="50" charset="-128"/>
              </a:rPr>
              <a:t>Use an object of the G4UniformMagField class</a:t>
            </a:r>
          </a:p>
          <a:p>
            <a:pPr marL="457200" indent="-457200">
              <a:lnSpc>
                <a:spcPct val="14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     G4MagneticField* magField =   </a:t>
            </a:r>
          </a:p>
          <a:p>
            <a:pPr marL="457200" indent="-457200">
              <a:lnSpc>
                <a:spcPct val="14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         new G4UniformMagField(G4ThreeVector(1.*Tesla,0.,0.);</a:t>
            </a:r>
            <a:r>
              <a:rPr lang="en-US" altLang="ja-JP" sz="1800">
                <a:latin typeface="Courier New" pitchFamily="49" charset="0"/>
                <a:ea typeface="ＭＳ Ｐゴシック" pitchFamily="50" charset="-128"/>
              </a:rPr>
              <a:t> </a:t>
            </a:r>
            <a:r>
              <a:rPr lang="en-US" altLang="ja-JP" sz="1800">
                <a:ea typeface="ＭＳ Ｐゴシック" pitchFamily="50" charset="-128"/>
              </a:rPr>
              <a:t>  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altLang="ja-JP" sz="1800">
                <a:ea typeface="ＭＳ Ｐゴシック" pitchFamily="50" charset="-128"/>
              </a:rPr>
              <a:t>Non-uniform field :</a:t>
            </a:r>
          </a:p>
          <a:p>
            <a:pPr marL="1371600" lvl="2" indent="-457200">
              <a:lnSpc>
                <a:spcPct val="140000"/>
              </a:lnSpc>
            </a:pPr>
            <a:r>
              <a:rPr lang="en-US" altLang="ja-JP" sz="1800">
                <a:ea typeface="ＭＳ Ｐゴシック" pitchFamily="50" charset="-128"/>
              </a:rPr>
              <a:t>Create your own concrete class derived from G4MagneticField and implement </a:t>
            </a: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GetFieldValue</a:t>
            </a:r>
            <a:r>
              <a:rPr lang="en-US" altLang="ja-JP" sz="1800">
                <a:ea typeface="ＭＳ Ｐゴシック" pitchFamily="50" charset="-128"/>
              </a:rPr>
              <a:t> method.</a:t>
            </a:r>
          </a:p>
          <a:p>
            <a:pPr marL="457200" indent="-457200">
              <a:lnSpc>
                <a:spcPct val="14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     void MyField::GetFieldValue(</a:t>
            </a:r>
          </a:p>
          <a:p>
            <a:pPr marL="457200" indent="-457200">
              <a:lnSpc>
                <a:spcPct val="14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            const double Point[4], double *field) const</a:t>
            </a:r>
          </a:p>
          <a:p>
            <a:pPr marL="1371600" lvl="2" indent="-457200">
              <a:lnSpc>
                <a:spcPct val="140000"/>
              </a:lnSpc>
            </a:pPr>
            <a:r>
              <a:rPr lang="en-US" altLang="ja-JP" sz="1800">
                <a:ea typeface="ＭＳ Ｐゴシック" pitchFamily="50" charset="-128"/>
              </a:rPr>
              <a:t>Point[0..2] are </a:t>
            </a:r>
            <a:r>
              <a:rPr lang="en-US" altLang="ja-JP" sz="1800">
                <a:solidFill>
                  <a:srgbClr val="FFFF00"/>
                </a:solidFill>
                <a:ea typeface="ＭＳ Ｐゴシック" pitchFamily="50" charset="-128"/>
              </a:rPr>
              <a:t>position in global coordinate system</a:t>
            </a:r>
            <a:r>
              <a:rPr lang="en-US" altLang="ja-JP" sz="1800">
                <a:ea typeface="ＭＳ Ｐゴシック" pitchFamily="50" charset="-128"/>
              </a:rPr>
              <a:t>, Point[3] is </a:t>
            </a:r>
            <a:r>
              <a:rPr lang="en-US" altLang="ja-JP" sz="1800">
                <a:solidFill>
                  <a:srgbClr val="FFFF00"/>
                </a:solidFill>
                <a:ea typeface="ＭＳ Ｐゴシック" pitchFamily="50" charset="-128"/>
              </a:rPr>
              <a:t>time</a:t>
            </a:r>
          </a:p>
          <a:p>
            <a:pPr marL="1371600" lvl="2" indent="-457200">
              <a:lnSpc>
                <a:spcPct val="140000"/>
              </a:lnSpc>
            </a:pPr>
            <a:r>
              <a:rPr lang="en-US" altLang="ja-JP" sz="1800">
                <a:ea typeface="ＭＳ Ｐゴシック" pitchFamily="50" charset="-128"/>
              </a:rPr>
              <a:t>field[0..2] are returning magnetic field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15C1E-2F92-41B8-998E-37FA1FD9804B}" type="slidenum">
              <a:rPr lang="ja-JP" altLang="en-US"/>
              <a:pPr/>
              <a:t>29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50" charset="-128"/>
              </a:rPr>
              <a:t>Replicated volume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50" charset="-128"/>
              </a:rPr>
              <a:t>Magnetic field (2)</a:t>
            </a:r>
          </a:p>
        </p:txBody>
      </p:sp>
      <p:sp>
        <p:nvSpPr>
          <p:cNvPr id="533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lnSpc>
                <a:spcPct val="150000"/>
              </a:lnSpc>
            </a:pPr>
            <a:r>
              <a:rPr lang="en-US" altLang="ja-JP" sz="1800">
                <a:ea typeface="ＭＳ Ｐゴシック" pitchFamily="50" charset="-128"/>
              </a:rPr>
              <a:t>Tell Geant4 to use your field </a:t>
            </a:r>
          </a:p>
          <a:p>
            <a:pPr marL="914400" lvl="1" indent="-457200">
              <a:lnSpc>
                <a:spcPct val="150000"/>
              </a:lnSpc>
              <a:buSzTx/>
              <a:buFont typeface="Webdings" pitchFamily="18" charset="2"/>
              <a:buAutoNum type="arabicPeriod"/>
            </a:pPr>
            <a:r>
              <a:rPr lang="en-US" altLang="ja-JP" sz="1800">
                <a:ea typeface="ＭＳ Ｐゴシック" pitchFamily="50" charset="-128"/>
              </a:rPr>
              <a:t>Find the global Field Manager</a:t>
            </a:r>
          </a:p>
          <a:p>
            <a:pPr marL="457200" indent="-457200">
              <a:lnSpc>
                <a:spcPct val="15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    G4FieldManager* globalFieldMgr =              </a:t>
            </a:r>
          </a:p>
          <a:p>
            <a:pPr marL="457200" indent="-457200">
              <a:lnSpc>
                <a:spcPct val="15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       G4TransportationManager::GetTransportationManager()</a:t>
            </a:r>
          </a:p>
          <a:p>
            <a:pPr marL="914400" lvl="1" indent="-457200">
              <a:lnSpc>
                <a:spcPct val="15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    -&gt;GetFieldManager();</a:t>
            </a:r>
          </a:p>
          <a:p>
            <a:pPr marL="914400" lvl="1" indent="-457200">
              <a:lnSpc>
                <a:spcPct val="150000"/>
              </a:lnSpc>
              <a:buSzTx/>
              <a:buFont typeface="Webdings" pitchFamily="18" charset="2"/>
              <a:buAutoNum type="arabicPeriod" startAt="2"/>
            </a:pPr>
            <a:r>
              <a:rPr lang="en-US" altLang="ja-JP" sz="1800">
                <a:ea typeface="ＭＳ Ｐゴシック" pitchFamily="50" charset="-128"/>
              </a:rPr>
              <a:t>Set the field for this FieldManager,</a:t>
            </a:r>
          </a:p>
          <a:p>
            <a:pPr marL="457200" indent="-457200">
              <a:lnSpc>
                <a:spcPct val="15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    globalFieldMgr-&gt;SetDetectorField(magField);</a:t>
            </a:r>
          </a:p>
          <a:p>
            <a:pPr marL="914400" lvl="1" indent="-457200">
              <a:lnSpc>
                <a:spcPct val="150000"/>
              </a:lnSpc>
              <a:buSzTx/>
              <a:buFont typeface="Webdings" pitchFamily="18" charset="2"/>
              <a:buAutoNum type="arabicPeriod" startAt="3"/>
            </a:pPr>
            <a:r>
              <a:rPr lang="en-US" altLang="ja-JP" sz="1800">
                <a:ea typeface="ＭＳ Ｐゴシック" pitchFamily="50" charset="-128"/>
              </a:rPr>
              <a:t>and create a Chord Finder.</a:t>
            </a:r>
          </a:p>
          <a:p>
            <a:pPr marL="457200" indent="-457200">
              <a:lnSpc>
                <a:spcPct val="15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    globalFieldMgr-&gt;CreateChordFinder(magField);</a:t>
            </a:r>
          </a:p>
          <a:p>
            <a:pPr marL="457200" indent="-457200">
              <a:lnSpc>
                <a:spcPct val="150000"/>
              </a:lnSpc>
              <a:buFont typeface="Webdings" pitchFamily="18" charset="2"/>
              <a:buNone/>
            </a:pPr>
            <a:endParaRPr lang="en-US" altLang="ja-JP" sz="1800" b="1">
              <a:latin typeface="Courier New" pitchFamily="49" charset="0"/>
              <a:ea typeface="ＭＳ Ｐゴシック" pitchFamily="50" charset="-128"/>
            </a:endParaRPr>
          </a:p>
          <a:p>
            <a:pPr marL="457200" indent="-457200">
              <a:lnSpc>
                <a:spcPct val="150000"/>
              </a:lnSpc>
            </a:pPr>
            <a:r>
              <a:rPr lang="en-US" altLang="ja-JP" sz="1800">
                <a:ea typeface="ＭＳ Ｐゴシック" pitchFamily="50" charset="-128"/>
              </a:rPr>
              <a:t>/example/novice/N04/ExN04 is a good starting point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4FB16-83DF-4383-9453-B3692A2A58AB}" type="slidenum">
              <a:rPr lang="ja-JP" altLang="en-US"/>
              <a:pPr/>
              <a:t>30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50" charset="-128"/>
              </a:rPr>
              <a:t>Global and local fields</a:t>
            </a:r>
          </a:p>
        </p:txBody>
      </p:sp>
      <p:sp>
        <p:nvSpPr>
          <p:cNvPr id="535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ja-JP" sz="1800">
                <a:ea typeface="ＭＳ Ｐゴシック" pitchFamily="50" charset="-128"/>
              </a:rPr>
              <a:t>One field manager is associated with the ‘world’ and it is set in G4TransportationManager</a:t>
            </a:r>
          </a:p>
          <a:p>
            <a:pPr>
              <a:lnSpc>
                <a:spcPct val="120000"/>
              </a:lnSpc>
            </a:pPr>
            <a:r>
              <a:rPr lang="en-US" altLang="ja-JP" sz="1800">
                <a:ea typeface="ＭＳ Ｐゴシック" pitchFamily="50" charset="-128"/>
              </a:rPr>
              <a:t>Other volumes can override this</a:t>
            </a:r>
          </a:p>
          <a:p>
            <a:pPr lvl="1">
              <a:lnSpc>
                <a:spcPct val="120000"/>
              </a:lnSpc>
            </a:pPr>
            <a:r>
              <a:rPr lang="en-US" altLang="ja-JP" sz="1800">
                <a:ea typeface="ＭＳ Ｐゴシック" pitchFamily="50" charset="-128"/>
              </a:rPr>
              <a:t>An alternative field manager can be associated with any logical volume</a:t>
            </a:r>
          </a:p>
          <a:p>
            <a:pPr lvl="2">
              <a:lnSpc>
                <a:spcPct val="120000"/>
              </a:lnSpc>
            </a:pPr>
            <a:r>
              <a:rPr lang="en-US" altLang="ja-JP" sz="1800">
                <a:ea typeface="ＭＳ Ｐゴシック" pitchFamily="50" charset="-128"/>
              </a:rPr>
              <a:t>The field must accept </a:t>
            </a:r>
            <a:r>
              <a:rPr lang="en-US" altLang="ja-JP" sz="1800">
                <a:solidFill>
                  <a:srgbClr val="FFFF00"/>
                </a:solidFill>
                <a:ea typeface="ＭＳ Ｐゴシック" pitchFamily="50" charset="-128"/>
              </a:rPr>
              <a:t>position in global coordinates</a:t>
            </a:r>
            <a:r>
              <a:rPr lang="en-US" altLang="ja-JP" sz="1800">
                <a:ea typeface="ＭＳ Ｐゴシック" pitchFamily="50" charset="-128"/>
              </a:rPr>
              <a:t> and return </a:t>
            </a:r>
            <a:r>
              <a:rPr lang="en-US" altLang="ja-JP" sz="1800">
                <a:solidFill>
                  <a:srgbClr val="FFFF00"/>
                </a:solidFill>
                <a:ea typeface="ＭＳ Ｐゴシック" pitchFamily="50" charset="-128"/>
              </a:rPr>
              <a:t>field in global coordinates</a:t>
            </a:r>
          </a:p>
          <a:p>
            <a:pPr lvl="1">
              <a:lnSpc>
                <a:spcPct val="120000"/>
              </a:lnSpc>
            </a:pPr>
            <a:r>
              <a:rPr lang="en-US" altLang="ja-JP" sz="1800">
                <a:ea typeface="ＭＳ Ｐゴシック" pitchFamily="50" charset="-128"/>
              </a:rPr>
              <a:t>By default this is propagated to all its daughter volumes</a:t>
            </a:r>
          </a:p>
          <a:p>
            <a:pPr lvl="1">
              <a:lnSpc>
                <a:spcPct val="12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G4FieldManager* localFieldMgr </a:t>
            </a:r>
          </a:p>
          <a:p>
            <a:pPr lvl="1">
              <a:lnSpc>
                <a:spcPct val="12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     = new G4FieldManager(magField);</a:t>
            </a:r>
          </a:p>
          <a:p>
            <a:pPr lvl="1">
              <a:lnSpc>
                <a:spcPct val="120000"/>
              </a:lnSpc>
              <a:buFont typeface="Webdings" pitchFamily="18" charset="2"/>
              <a:buNone/>
            </a:pP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logVolume-&gt;setFieldManager(localFieldMgr, true);</a:t>
            </a:r>
            <a:r>
              <a:rPr lang="en-US" altLang="ja-JP" sz="1800">
                <a:latin typeface="Courier New" pitchFamily="49" charset="0"/>
                <a:ea typeface="ＭＳ Ｐゴシック" pitchFamily="50" charset="-128"/>
              </a:rPr>
              <a:t> </a:t>
            </a:r>
          </a:p>
          <a:p>
            <a:pPr lvl="1">
              <a:lnSpc>
                <a:spcPct val="120000"/>
              </a:lnSpc>
              <a:buFont typeface="Webdings" pitchFamily="18" charset="2"/>
              <a:buNone/>
            </a:pPr>
            <a:r>
              <a:rPr lang="en-US" altLang="ja-JP" sz="1800">
                <a:ea typeface="ＭＳ Ｐゴシック" pitchFamily="50" charset="-128"/>
              </a:rPr>
              <a:t>where </a:t>
            </a:r>
            <a:r>
              <a:rPr lang="en-US" altLang="ja-JP" sz="1800" b="1">
                <a:latin typeface="Times New Roman"/>
                <a:ea typeface="ＭＳ Ｐゴシック" pitchFamily="50" charset="-128"/>
              </a:rPr>
              <a:t>‘</a:t>
            </a:r>
            <a:r>
              <a:rPr lang="en-US" altLang="ja-JP" sz="1800" b="1">
                <a:latin typeface="Courier New" pitchFamily="49" charset="0"/>
                <a:ea typeface="ＭＳ Ｐゴシック" pitchFamily="50" charset="-128"/>
              </a:rPr>
              <a:t>true</a:t>
            </a:r>
            <a:r>
              <a:rPr lang="en-US" altLang="ja-JP" sz="1800" b="1">
                <a:latin typeface="Times New Roman"/>
                <a:ea typeface="ＭＳ Ｐゴシック" pitchFamily="50" charset="-128"/>
              </a:rPr>
              <a:t>’</a:t>
            </a:r>
            <a:r>
              <a:rPr lang="en-US" altLang="ja-JP" sz="1800">
                <a:ea typeface="ＭＳ Ｐゴシック" pitchFamily="50" charset="-128"/>
              </a:rPr>
              <a:t> makes it push the field to all the volumes it contains, unless a daughter has its own field manager.</a:t>
            </a:r>
          </a:p>
          <a:p>
            <a:pPr>
              <a:lnSpc>
                <a:spcPct val="120000"/>
              </a:lnSpc>
            </a:pPr>
            <a:r>
              <a:rPr lang="en-US" altLang="ja-JP" sz="1800">
                <a:ea typeface="ＭＳ Ｐゴシック" pitchFamily="50" charset="-128"/>
              </a:rPr>
              <a:t>Customizing the field propagation classes</a:t>
            </a:r>
          </a:p>
          <a:p>
            <a:pPr lvl="1">
              <a:lnSpc>
                <a:spcPct val="120000"/>
              </a:lnSpc>
            </a:pPr>
            <a:r>
              <a:rPr lang="en-US" altLang="ja-JP" sz="1800">
                <a:ea typeface="ＭＳ Ｐゴシック" pitchFamily="50" charset="-128"/>
              </a:rPr>
              <a:t>Choosing an appropriate stepper for your field</a:t>
            </a:r>
          </a:p>
          <a:p>
            <a:pPr lvl="1">
              <a:lnSpc>
                <a:spcPct val="120000"/>
              </a:lnSpc>
            </a:pPr>
            <a:r>
              <a:rPr lang="en-US" altLang="ja-JP" sz="1800">
                <a:ea typeface="ＭＳ Ｐゴシック" pitchFamily="50" charset="-128"/>
              </a:rPr>
              <a:t>Setting precision parameters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D730-84C1-46E2-AA68-49EDBA166382}" type="slidenum">
              <a:rPr lang="ja-JP" altLang="en-US"/>
              <a:pPr/>
              <a:t>31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Field integration</a:t>
            </a:r>
            <a:endParaRPr lang="en-US" altLang="ja-JP" dirty="0"/>
          </a:p>
        </p:txBody>
      </p:sp>
      <p:sp>
        <p:nvSpPr>
          <p:cNvPr id="537603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142984"/>
            <a:ext cx="8715436" cy="4286280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In order to propagate a particle inside a field, we solve the equation of motion of the particle in the field. 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We use a </a:t>
            </a:r>
            <a:r>
              <a:rPr lang="en-US" altLang="ja-JP" dirty="0" err="1" smtClean="0"/>
              <a:t>Runge-Kutta</a:t>
            </a:r>
            <a:r>
              <a:rPr lang="en-US" altLang="ja-JP" dirty="0" smtClean="0"/>
              <a:t> method for the integration of the ordinary differential equations of motion. </a:t>
            </a:r>
          </a:p>
          <a:p>
            <a:pPr lvl="1"/>
            <a:r>
              <a:rPr lang="en-US" altLang="ja-JP" i="1" dirty="0" smtClean="0">
                <a:solidFill>
                  <a:srgbClr val="FFC000"/>
                </a:solidFill>
              </a:rPr>
              <a:t>Several </a:t>
            </a:r>
            <a:r>
              <a:rPr lang="en-US" altLang="ja-JP" i="1" dirty="0" err="1" smtClean="0">
                <a:solidFill>
                  <a:srgbClr val="FFC000"/>
                </a:solidFill>
              </a:rPr>
              <a:t>Runge-Kutta</a:t>
            </a:r>
            <a:r>
              <a:rPr lang="en-US" altLang="ja-JP" i="1" dirty="0" smtClean="0">
                <a:solidFill>
                  <a:srgbClr val="FFC000"/>
                </a:solidFill>
              </a:rPr>
              <a:t> ‘steppers’</a:t>
            </a:r>
            <a:r>
              <a:rPr lang="en-US" altLang="ja-JP" dirty="0" smtClean="0"/>
              <a:t> are available.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In specific cases other solvers can also be used: </a:t>
            </a:r>
          </a:p>
          <a:p>
            <a:pPr lvl="1"/>
            <a:r>
              <a:rPr lang="en-US" altLang="ja-JP" dirty="0" smtClean="0"/>
              <a:t>In a uniform field, using the analytical solution.</a:t>
            </a:r>
          </a:p>
          <a:p>
            <a:pPr lvl="1"/>
            <a:r>
              <a:rPr lang="en-US" altLang="ja-JP" dirty="0" smtClean="0"/>
              <a:t>In a smooth but varying field, with </a:t>
            </a:r>
            <a:r>
              <a:rPr lang="en-US" altLang="ja-JP" dirty="0" err="1" smtClean="0"/>
              <a:t>RK+helix</a:t>
            </a:r>
            <a:r>
              <a:rPr lang="en-US" altLang="ja-JP" dirty="0" smtClean="0"/>
              <a:t>.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Using the method to calculate the track's motion in a field, Geant4 breaks up this curved path into linear </a:t>
            </a:r>
            <a:r>
              <a:rPr lang="en-US" altLang="ja-JP" i="1" dirty="0" smtClean="0">
                <a:solidFill>
                  <a:srgbClr val="FFC000"/>
                </a:solidFill>
              </a:rPr>
              <a:t>chord segments</a:t>
            </a:r>
            <a:r>
              <a:rPr lang="en-US" altLang="ja-JP" dirty="0" smtClean="0"/>
              <a:t>. </a:t>
            </a:r>
            <a:endParaRPr lang="en-US" altLang="ja-JP" dirty="0"/>
          </a:p>
        </p:txBody>
      </p:sp>
      <p:sp>
        <p:nvSpPr>
          <p:cNvPr id="12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647E-E060-458F-8A90-E11DA882B923}" type="slidenum">
              <a:rPr lang="ja-JP" altLang="en-US" smtClean="0"/>
              <a:pPr/>
              <a:t>32</a:t>
            </a:fld>
            <a:endParaRPr lang="en-US" altLang="ja-JP"/>
          </a:p>
        </p:txBody>
      </p:sp>
      <p:sp>
        <p:nvSpPr>
          <p:cNvPr id="537604" name="Arc 4"/>
          <p:cNvSpPr>
            <a:spLocks/>
          </p:cNvSpPr>
          <p:nvPr/>
        </p:nvSpPr>
        <p:spPr bwMode="auto">
          <a:xfrm flipV="1">
            <a:off x="2532063" y="5257800"/>
            <a:ext cx="5334000" cy="1066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7605" name="Line 5"/>
          <p:cNvSpPr>
            <a:spLocks noChangeShapeType="1"/>
          </p:cNvSpPr>
          <p:nvPr/>
        </p:nvSpPr>
        <p:spPr bwMode="auto">
          <a:xfrm flipV="1">
            <a:off x="2532063" y="5791200"/>
            <a:ext cx="4495800" cy="533400"/>
          </a:xfrm>
          <a:prstGeom prst="line">
            <a:avLst/>
          </a:prstGeom>
          <a:noFill/>
          <a:ln w="28575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7606" name="Line 6"/>
          <p:cNvSpPr>
            <a:spLocks noChangeShapeType="1"/>
          </p:cNvSpPr>
          <p:nvPr/>
        </p:nvSpPr>
        <p:spPr bwMode="auto">
          <a:xfrm flipV="1">
            <a:off x="2532063" y="5257800"/>
            <a:ext cx="5334000" cy="1066800"/>
          </a:xfrm>
          <a:prstGeom prst="line">
            <a:avLst/>
          </a:prstGeom>
          <a:ln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ja-JP" altLang="en-US"/>
          </a:p>
        </p:txBody>
      </p:sp>
      <p:sp>
        <p:nvSpPr>
          <p:cNvPr id="537607" name="Line 7"/>
          <p:cNvSpPr>
            <a:spLocks noChangeShapeType="1"/>
          </p:cNvSpPr>
          <p:nvPr/>
        </p:nvSpPr>
        <p:spPr bwMode="auto">
          <a:xfrm flipV="1">
            <a:off x="7027863" y="5257800"/>
            <a:ext cx="838200" cy="533400"/>
          </a:xfrm>
          <a:prstGeom prst="line">
            <a:avLst/>
          </a:prstGeom>
          <a:noFill/>
          <a:ln w="28575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7608" name="Text Box 8"/>
          <p:cNvSpPr txBox="1">
            <a:spLocks noChangeArrowheads="1"/>
          </p:cNvSpPr>
          <p:nvPr/>
        </p:nvSpPr>
        <p:spPr bwMode="auto">
          <a:xfrm>
            <a:off x="3065463" y="5410200"/>
            <a:ext cx="2103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ja-JP" sz="24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ＭＳ Ｐゴシック" pitchFamily="50" charset="-128"/>
              </a:rPr>
              <a:t>‘Tracking’ Step</a:t>
            </a:r>
          </a:p>
        </p:txBody>
      </p:sp>
      <p:sp>
        <p:nvSpPr>
          <p:cNvPr id="537609" name="Text Box 9"/>
          <p:cNvSpPr txBox="1">
            <a:spLocks noChangeArrowheads="1"/>
          </p:cNvSpPr>
          <p:nvPr/>
        </p:nvSpPr>
        <p:spPr bwMode="auto">
          <a:xfrm>
            <a:off x="7316788" y="5638800"/>
            <a:ext cx="1065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ja-JP" sz="24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rPr>
              <a:t>Chords</a:t>
            </a:r>
          </a:p>
        </p:txBody>
      </p:sp>
      <p:sp>
        <p:nvSpPr>
          <p:cNvPr id="537610" name="Text Box 10"/>
          <p:cNvSpPr txBox="1">
            <a:spLocks noChangeArrowheads="1"/>
          </p:cNvSpPr>
          <p:nvPr/>
        </p:nvSpPr>
        <p:spPr bwMode="auto">
          <a:xfrm>
            <a:off x="4724400" y="6172200"/>
            <a:ext cx="2084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ja-JP" sz="2400">
                <a:solidFill>
                  <a:srgbClr val="FF0000"/>
                </a:solidFill>
                <a:latin typeface="Times New Roman" pitchFamily="18" charset="0"/>
                <a:ea typeface="ＭＳ Ｐゴシック" pitchFamily="50" charset="-128"/>
              </a:rPr>
              <a:t>Real Trajectory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Tracking in field</a:t>
            </a:r>
            <a:endParaRPr lang="en-US" altLang="ja-JP" dirty="0"/>
          </a:p>
        </p:txBody>
      </p:sp>
      <p:sp>
        <p:nvSpPr>
          <p:cNvPr id="539651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285860"/>
            <a:ext cx="8715436" cy="321471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We use the chords to interrogate </a:t>
            </a:r>
            <a:r>
              <a:rPr lang="en-US" altLang="ja-JP" i="1" dirty="0" smtClean="0"/>
              <a:t>G4Navigator</a:t>
            </a:r>
            <a:r>
              <a:rPr lang="en-US" altLang="ja-JP" dirty="0" smtClean="0"/>
              <a:t>, to see </a:t>
            </a:r>
            <a:r>
              <a:rPr lang="en-US" altLang="ja-JP" i="1" dirty="0" smtClean="0">
                <a:solidFill>
                  <a:srgbClr val="FFC000"/>
                </a:solidFill>
              </a:rPr>
              <a:t>whether the track has crossed a volume boundary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smtClean="0"/>
              <a:t>One tracking step can create several chords.</a:t>
            </a:r>
          </a:p>
          <a:p>
            <a:pPr lvl="1"/>
            <a:r>
              <a:rPr lang="en-US" altLang="ja-JP" dirty="0" smtClean="0"/>
              <a:t>Users can set the accuracy of the volume intersection, </a:t>
            </a:r>
          </a:p>
          <a:p>
            <a:pPr lvl="2"/>
            <a:r>
              <a:rPr lang="en-US" altLang="ja-JP" dirty="0" smtClean="0"/>
              <a:t>By setting a parameter called the “</a:t>
            </a:r>
            <a:r>
              <a:rPr lang="en-US" altLang="ja-JP" i="1" dirty="0" smtClean="0">
                <a:solidFill>
                  <a:srgbClr val="FFC000"/>
                </a:solidFill>
              </a:rPr>
              <a:t>miss distance</a:t>
            </a:r>
            <a:r>
              <a:rPr lang="en-US" altLang="ja-JP" dirty="0" smtClean="0"/>
              <a:t>”</a:t>
            </a:r>
          </a:p>
          <a:p>
            <a:pPr lvl="2"/>
            <a:r>
              <a:rPr lang="en-US" altLang="ja-JP" dirty="0" smtClean="0"/>
              <a:t>It is a measure of the error in whether the approximate track intersects a volume. </a:t>
            </a:r>
          </a:p>
          <a:p>
            <a:pPr lvl="2"/>
            <a:r>
              <a:rPr lang="en-US" altLang="ja-JP" dirty="0" smtClean="0"/>
              <a:t>It is quite expensive in CPU performance to set too small “</a:t>
            </a:r>
            <a:r>
              <a:rPr lang="en-US" altLang="ja-JP" i="1" dirty="0" smtClean="0"/>
              <a:t>miss distance</a:t>
            </a:r>
            <a:r>
              <a:rPr lang="en-US" altLang="ja-JP" dirty="0" smtClean="0"/>
              <a:t>”.</a:t>
            </a:r>
            <a:endParaRPr lang="en-US" altLang="ja-JP" dirty="0"/>
          </a:p>
        </p:txBody>
      </p:sp>
      <p:sp>
        <p:nvSpPr>
          <p:cNvPr id="18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DBF61-3541-49F0-B460-039247963F78}" type="slidenum">
              <a:rPr lang="ja-JP" altLang="en-US" smtClean="0"/>
              <a:pPr/>
              <a:t>33</a:t>
            </a:fld>
            <a:endParaRPr lang="en-US" altLang="ja-JP"/>
          </a:p>
        </p:txBody>
      </p:sp>
      <p:sp>
        <p:nvSpPr>
          <p:cNvPr id="539652" name="Rectangle 4"/>
          <p:cNvSpPr>
            <a:spLocks noChangeArrowheads="1"/>
          </p:cNvSpPr>
          <p:nvPr/>
        </p:nvSpPr>
        <p:spPr bwMode="auto">
          <a:xfrm>
            <a:off x="6324600" y="4572000"/>
            <a:ext cx="1752600" cy="11430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ja-JP" altLang="en-US" sz="2400">
              <a:solidFill>
                <a:srgbClr val="33CC33"/>
              </a:solidFill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39653" name="Rectangle 5"/>
          <p:cNvSpPr>
            <a:spLocks noChangeArrowheads="1"/>
          </p:cNvSpPr>
          <p:nvPr/>
        </p:nvSpPr>
        <p:spPr bwMode="auto">
          <a:xfrm>
            <a:off x="3733800" y="5791200"/>
            <a:ext cx="685800" cy="4572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9654" name="Arc 6"/>
          <p:cNvSpPr>
            <a:spLocks/>
          </p:cNvSpPr>
          <p:nvPr/>
        </p:nvSpPr>
        <p:spPr bwMode="auto">
          <a:xfrm flipV="1">
            <a:off x="990600" y="4953000"/>
            <a:ext cx="5334000" cy="1066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9655" name="Line 7"/>
          <p:cNvSpPr>
            <a:spLocks noChangeShapeType="1"/>
          </p:cNvSpPr>
          <p:nvPr/>
        </p:nvSpPr>
        <p:spPr bwMode="auto">
          <a:xfrm flipV="1">
            <a:off x="990600" y="5486400"/>
            <a:ext cx="4495800" cy="533400"/>
          </a:xfrm>
          <a:prstGeom prst="line">
            <a:avLst/>
          </a:prstGeom>
          <a:noFill/>
          <a:ln w="28575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9656" name="Line 8"/>
          <p:cNvSpPr>
            <a:spLocks noChangeShapeType="1"/>
          </p:cNvSpPr>
          <p:nvPr/>
        </p:nvSpPr>
        <p:spPr bwMode="auto">
          <a:xfrm flipV="1">
            <a:off x="5486400" y="4953000"/>
            <a:ext cx="838200" cy="533400"/>
          </a:xfrm>
          <a:prstGeom prst="line">
            <a:avLst/>
          </a:prstGeom>
          <a:noFill/>
          <a:ln w="28575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9657" name="Line 9"/>
          <p:cNvSpPr>
            <a:spLocks noChangeShapeType="1"/>
          </p:cNvSpPr>
          <p:nvPr/>
        </p:nvSpPr>
        <p:spPr bwMode="auto">
          <a:xfrm>
            <a:off x="3429000" y="5943600"/>
            <a:ext cx="76200" cy="457200"/>
          </a:xfrm>
          <a:prstGeom prst="line">
            <a:avLst/>
          </a:prstGeom>
          <a:noFill/>
          <a:ln w="57150">
            <a:solidFill>
              <a:srgbClr val="00FFFF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9658" name="Line 10"/>
          <p:cNvSpPr>
            <a:spLocks noChangeShapeType="1"/>
          </p:cNvSpPr>
          <p:nvPr/>
        </p:nvSpPr>
        <p:spPr bwMode="auto">
          <a:xfrm flipH="1" flipV="1">
            <a:off x="3352800" y="5181600"/>
            <a:ext cx="76200" cy="533400"/>
          </a:xfrm>
          <a:prstGeom prst="line">
            <a:avLst/>
          </a:prstGeom>
          <a:noFill/>
          <a:ln w="57150">
            <a:solidFill>
              <a:srgbClr val="00FFFF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9659" name="Text Box 11"/>
          <p:cNvSpPr txBox="1">
            <a:spLocks noChangeArrowheads="1"/>
          </p:cNvSpPr>
          <p:nvPr/>
        </p:nvSpPr>
        <p:spPr bwMode="auto">
          <a:xfrm>
            <a:off x="3505200" y="62484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kumimoji="1" lang="en-US" altLang="ja-JP" sz="2400" dirty="0">
                <a:solidFill>
                  <a:srgbClr val="FFC000"/>
                </a:solidFill>
                <a:latin typeface="Times New Roman" pitchFamily="18" charset="0"/>
                <a:ea typeface="ＭＳ Ｐゴシック" pitchFamily="50" charset="-128"/>
              </a:rPr>
              <a:t>"miss distance"</a:t>
            </a:r>
          </a:p>
        </p:txBody>
      </p:sp>
      <p:sp>
        <p:nvSpPr>
          <p:cNvPr id="539660" name="Rectangle 12"/>
          <p:cNvSpPr>
            <a:spLocks noChangeArrowheads="1"/>
          </p:cNvSpPr>
          <p:nvPr/>
        </p:nvSpPr>
        <p:spPr bwMode="auto">
          <a:xfrm>
            <a:off x="4191000" y="4419600"/>
            <a:ext cx="1447800" cy="838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9661" name="Line 13"/>
          <p:cNvSpPr>
            <a:spLocks noChangeShapeType="1"/>
          </p:cNvSpPr>
          <p:nvPr/>
        </p:nvSpPr>
        <p:spPr bwMode="auto">
          <a:xfrm flipV="1">
            <a:off x="990600" y="4953000"/>
            <a:ext cx="5334000" cy="1066800"/>
          </a:xfrm>
          <a:prstGeom prst="line">
            <a:avLst/>
          </a:prstGeom>
          <a:ln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ja-JP" altLang="en-US"/>
          </a:p>
        </p:txBody>
      </p:sp>
      <p:sp>
        <p:nvSpPr>
          <p:cNvPr id="539662" name="Text Box 14"/>
          <p:cNvSpPr txBox="1">
            <a:spLocks noChangeArrowheads="1"/>
          </p:cNvSpPr>
          <p:nvPr/>
        </p:nvSpPr>
        <p:spPr bwMode="auto">
          <a:xfrm>
            <a:off x="609600" y="5257800"/>
            <a:ext cx="2103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ja-JP" sz="24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ea typeface="ＭＳ Ｐゴシック" pitchFamily="50" charset="-128"/>
              </a:rPr>
              <a:t>‘Tracking’ Step</a:t>
            </a:r>
          </a:p>
        </p:txBody>
      </p:sp>
      <p:sp>
        <p:nvSpPr>
          <p:cNvPr id="539663" name="Text Box 15"/>
          <p:cNvSpPr txBox="1">
            <a:spLocks noChangeArrowheads="1"/>
          </p:cNvSpPr>
          <p:nvPr/>
        </p:nvSpPr>
        <p:spPr bwMode="auto">
          <a:xfrm>
            <a:off x="5106988" y="5562600"/>
            <a:ext cx="1065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ja-JP" sz="2400">
                <a:solidFill>
                  <a:srgbClr val="FFFF00"/>
                </a:solidFill>
                <a:latin typeface="Times New Roman" pitchFamily="18" charset="0"/>
                <a:ea typeface="ＭＳ Ｐゴシック" pitchFamily="50" charset="-128"/>
              </a:rPr>
              <a:t>Chords</a:t>
            </a:r>
          </a:p>
        </p:txBody>
      </p:sp>
      <p:sp>
        <p:nvSpPr>
          <p:cNvPr id="539664" name="Text Box 16"/>
          <p:cNvSpPr txBox="1">
            <a:spLocks noChangeArrowheads="1"/>
          </p:cNvSpPr>
          <p:nvPr/>
        </p:nvSpPr>
        <p:spPr bwMode="auto">
          <a:xfrm>
            <a:off x="1295400" y="6019800"/>
            <a:ext cx="2084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ja-JP" sz="2400">
                <a:solidFill>
                  <a:srgbClr val="FF0000"/>
                </a:solidFill>
                <a:latin typeface="Times New Roman" pitchFamily="18" charset="0"/>
                <a:ea typeface="ＭＳ Ｐゴシック" pitchFamily="50" charset="-128"/>
              </a:rPr>
              <a:t>Real Trajectory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Replicated volumes</a:t>
            </a:r>
            <a:endParaRPr lang="en-US" altLang="ja-JP" dirty="0"/>
          </a:p>
        </p:txBody>
      </p:sp>
      <p:sp>
        <p:nvSpPr>
          <p:cNvPr id="588803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214422"/>
            <a:ext cx="6286544" cy="5214974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The mother volume is completely filled with replicas, all of which are the same size (width) and shape.</a:t>
            </a:r>
          </a:p>
          <a:p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Replication is allowed along:</a:t>
            </a:r>
          </a:p>
          <a:p>
            <a:pPr lvl="1"/>
            <a:r>
              <a:rPr lang="en-US" altLang="ja-JP" dirty="0" smtClean="0">
                <a:solidFill>
                  <a:srgbClr val="FFC000"/>
                </a:solidFill>
              </a:rPr>
              <a:t>Cartesian axes (X, Y, Z)</a:t>
            </a:r>
            <a:r>
              <a:rPr lang="en-US" altLang="ja-JP" dirty="0" smtClean="0"/>
              <a:t> – slices are considered perpendicular to the axis of replication</a:t>
            </a:r>
          </a:p>
          <a:p>
            <a:pPr lvl="2"/>
            <a:r>
              <a:rPr lang="en-US" altLang="ja-JP" dirty="0" smtClean="0"/>
              <a:t>Coordinate system at the center of each replica</a:t>
            </a:r>
          </a:p>
          <a:p>
            <a:pPr lvl="1"/>
            <a:r>
              <a:rPr lang="en-US" altLang="ja-JP" dirty="0" smtClean="0">
                <a:solidFill>
                  <a:srgbClr val="FFC000"/>
                </a:solidFill>
              </a:rPr>
              <a:t>Radial axis (Rho)</a:t>
            </a:r>
            <a:r>
              <a:rPr lang="en-US" altLang="ja-JP" dirty="0" smtClean="0"/>
              <a:t> – cons/tubs sections centered on the origin and un-rotated</a:t>
            </a:r>
          </a:p>
          <a:p>
            <a:pPr lvl="2"/>
            <a:r>
              <a:rPr lang="en-US" altLang="ja-JP" dirty="0" smtClean="0"/>
              <a:t>Coordinate system same as the mother</a:t>
            </a:r>
          </a:p>
          <a:p>
            <a:pPr lvl="1"/>
            <a:r>
              <a:rPr lang="en-US" altLang="ja-JP" dirty="0" smtClean="0">
                <a:solidFill>
                  <a:srgbClr val="FFC000"/>
                </a:solidFill>
              </a:rPr>
              <a:t>Phi axis (Phi) </a:t>
            </a:r>
            <a:r>
              <a:rPr lang="en-US" altLang="ja-JP" dirty="0" smtClean="0"/>
              <a:t>– phi sections or wedges, of cons/tubs form</a:t>
            </a:r>
          </a:p>
          <a:p>
            <a:pPr lvl="2"/>
            <a:r>
              <a:rPr lang="en-US" altLang="ja-JP" dirty="0" smtClean="0"/>
              <a:t>Coordinate system rotated such as that the X axis bisects the angle made by each wedge</a:t>
            </a:r>
            <a:endParaRPr lang="en-US" altLang="ja-JP" dirty="0"/>
          </a:p>
        </p:txBody>
      </p:sp>
      <p:sp>
        <p:nvSpPr>
          <p:cNvPr id="16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BD19D-AEAF-4899-9EF0-3B0814B5B799}" type="slidenum">
              <a:rPr lang="ja-JP" altLang="en-US" smtClean="0"/>
              <a:pPr/>
              <a:t>4</a:t>
            </a:fld>
            <a:endParaRPr lang="en-US" altLang="ja-JP"/>
          </a:p>
        </p:txBody>
      </p:sp>
      <p:sp>
        <p:nvSpPr>
          <p:cNvPr id="588804" name="AutoShape 4"/>
          <p:cNvSpPr>
            <a:spLocks noChangeArrowheads="1"/>
          </p:cNvSpPr>
          <p:nvPr/>
        </p:nvSpPr>
        <p:spPr bwMode="auto">
          <a:xfrm>
            <a:off x="7162800" y="5029200"/>
            <a:ext cx="1600200" cy="609600"/>
          </a:xfrm>
          <a:prstGeom prst="cube">
            <a:avLst>
              <a:gd name="adj" fmla="val 64583"/>
            </a:avLst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8805" name="AutoShape 5"/>
          <p:cNvSpPr>
            <a:spLocks noChangeArrowheads="1"/>
          </p:cNvSpPr>
          <p:nvPr/>
        </p:nvSpPr>
        <p:spPr bwMode="auto">
          <a:xfrm>
            <a:off x="7162800" y="4800600"/>
            <a:ext cx="1600200" cy="609600"/>
          </a:xfrm>
          <a:prstGeom prst="cube">
            <a:avLst>
              <a:gd name="adj" fmla="val 64583"/>
            </a:avLst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8806" name="AutoShape 6"/>
          <p:cNvSpPr>
            <a:spLocks noChangeArrowheads="1"/>
          </p:cNvSpPr>
          <p:nvPr/>
        </p:nvSpPr>
        <p:spPr bwMode="auto">
          <a:xfrm>
            <a:off x="7162800" y="4572000"/>
            <a:ext cx="1600200" cy="609600"/>
          </a:xfrm>
          <a:prstGeom prst="cube">
            <a:avLst>
              <a:gd name="adj" fmla="val 64583"/>
            </a:avLst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8807" name="AutoShape 7"/>
          <p:cNvSpPr>
            <a:spLocks noChangeArrowheads="1"/>
          </p:cNvSpPr>
          <p:nvPr/>
        </p:nvSpPr>
        <p:spPr bwMode="auto">
          <a:xfrm>
            <a:off x="7162800" y="4343400"/>
            <a:ext cx="1600200" cy="609600"/>
          </a:xfrm>
          <a:prstGeom prst="cube">
            <a:avLst>
              <a:gd name="adj" fmla="val 64583"/>
            </a:avLst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8808" name="AutoShape 8"/>
          <p:cNvSpPr>
            <a:spLocks noChangeArrowheads="1"/>
          </p:cNvSpPr>
          <p:nvPr/>
        </p:nvSpPr>
        <p:spPr bwMode="auto">
          <a:xfrm>
            <a:off x="7162800" y="4114800"/>
            <a:ext cx="1600200" cy="609600"/>
          </a:xfrm>
          <a:prstGeom prst="cube">
            <a:avLst>
              <a:gd name="adj" fmla="val 64583"/>
            </a:avLst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8809" name="AutoShape 9"/>
          <p:cNvSpPr>
            <a:spLocks noChangeArrowheads="1"/>
          </p:cNvSpPr>
          <p:nvPr/>
        </p:nvSpPr>
        <p:spPr bwMode="auto">
          <a:xfrm>
            <a:off x="7162800" y="3886200"/>
            <a:ext cx="1600200" cy="609600"/>
          </a:xfrm>
          <a:prstGeom prst="cube">
            <a:avLst>
              <a:gd name="adj" fmla="val 64583"/>
            </a:avLst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8810" name="AutoShape 10"/>
          <p:cNvSpPr>
            <a:spLocks noChangeArrowheads="1"/>
          </p:cNvSpPr>
          <p:nvPr/>
        </p:nvSpPr>
        <p:spPr bwMode="auto">
          <a:xfrm>
            <a:off x="7162800" y="3657600"/>
            <a:ext cx="1600200" cy="609600"/>
          </a:xfrm>
          <a:prstGeom prst="cube">
            <a:avLst>
              <a:gd name="adj" fmla="val 64583"/>
            </a:avLst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ja-JP" altLang="en-US" sz="1400">
              <a:ea typeface="ＭＳ Ｐゴシック" pitchFamily="50" charset="-128"/>
            </a:endParaRPr>
          </a:p>
        </p:txBody>
      </p:sp>
      <p:sp>
        <p:nvSpPr>
          <p:cNvPr id="588811" name="AutoShape 11"/>
          <p:cNvSpPr>
            <a:spLocks noChangeArrowheads="1"/>
          </p:cNvSpPr>
          <p:nvPr/>
        </p:nvSpPr>
        <p:spPr bwMode="auto">
          <a:xfrm>
            <a:off x="7162800" y="1371600"/>
            <a:ext cx="1600200" cy="609600"/>
          </a:xfrm>
          <a:prstGeom prst="cube">
            <a:avLst>
              <a:gd name="adj" fmla="val 64583"/>
            </a:avLst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88812" name="Text Box 12"/>
          <p:cNvSpPr txBox="1">
            <a:spLocks noChangeArrowheads="1"/>
          </p:cNvSpPr>
          <p:nvPr/>
        </p:nvSpPr>
        <p:spPr bwMode="auto">
          <a:xfrm>
            <a:off x="7010400" y="2209800"/>
            <a:ext cx="1981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ea typeface="ＭＳ Ｐゴシック" pitchFamily="50" charset="-128"/>
              </a:rPr>
              <a:t>a daughter logical volume to be replicated</a:t>
            </a:r>
          </a:p>
        </p:txBody>
      </p:sp>
      <p:sp>
        <p:nvSpPr>
          <p:cNvPr id="588813" name="Text Box 13"/>
          <p:cNvSpPr txBox="1">
            <a:spLocks noChangeArrowheads="1"/>
          </p:cNvSpPr>
          <p:nvPr/>
        </p:nvSpPr>
        <p:spPr bwMode="auto">
          <a:xfrm>
            <a:off x="7010400" y="57912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dirty="0">
                <a:solidFill>
                  <a:schemeClr val="bg1">
                    <a:lumMod val="95000"/>
                  </a:schemeClr>
                </a:solidFill>
                <a:ea typeface="ＭＳ Ｐゴシック" pitchFamily="50" charset="-128"/>
              </a:rPr>
              <a:t>mother volume</a:t>
            </a:r>
          </a:p>
        </p:txBody>
      </p:sp>
      <p:sp>
        <p:nvSpPr>
          <p:cNvPr id="588814" name="AutoShape 14"/>
          <p:cNvSpPr>
            <a:spLocks noChangeArrowheads="1"/>
          </p:cNvSpPr>
          <p:nvPr/>
        </p:nvSpPr>
        <p:spPr bwMode="auto">
          <a:xfrm>
            <a:off x="7162800" y="3657600"/>
            <a:ext cx="1600200" cy="19812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888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888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88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88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8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8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5888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888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88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88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8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8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5888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888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88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88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8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8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5888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5888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88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88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8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8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5888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5888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588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588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8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8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5888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5888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588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588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8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8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5888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5888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588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588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8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8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8804" grpId="0" animBg="1"/>
      <p:bldP spid="588805" grpId="0" animBg="1"/>
      <p:bldP spid="588806" grpId="0" animBg="1"/>
      <p:bldP spid="588807" grpId="0" animBg="1"/>
      <p:bldP spid="588808" grpId="0" animBg="1"/>
      <p:bldP spid="588809" grpId="0" animBg="1"/>
      <p:bldP spid="5888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50" charset="-128"/>
              </a:rPr>
              <a:t>G4PVReplica</a:t>
            </a:r>
          </a:p>
        </p:txBody>
      </p:sp>
      <p:sp>
        <p:nvSpPr>
          <p:cNvPr id="5908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Clr>
                <a:srgbClr val="FFFF00"/>
              </a:buClr>
              <a:buSzTx/>
              <a:buFont typeface="Webdings" pitchFamily="18" charset="2"/>
              <a:buNone/>
            </a:pP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G4PVReplica(const G4String &amp;</a:t>
            </a:r>
            <a:r>
              <a:rPr lang="en-US" altLang="ja-JP" sz="1800" b="1" dirty="0" err="1">
                <a:latin typeface="Courier New" pitchFamily="49" charset="0"/>
                <a:ea typeface="ＭＳ Ｐゴシック" pitchFamily="50" charset="-128"/>
              </a:rPr>
              <a:t>pName</a:t>
            </a: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,</a:t>
            </a:r>
          </a:p>
          <a:p>
            <a:pPr>
              <a:lnSpc>
                <a:spcPct val="120000"/>
              </a:lnSpc>
              <a:buClr>
                <a:srgbClr val="FFFF00"/>
              </a:buClr>
              <a:buSzTx/>
              <a:buFont typeface="Webdings" pitchFamily="18" charset="2"/>
              <a:buNone/>
            </a:pP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            G4LogicalVolume *</a:t>
            </a:r>
            <a:r>
              <a:rPr lang="en-US" altLang="ja-JP" sz="1800" b="1" dirty="0" err="1">
                <a:latin typeface="Courier New" pitchFamily="49" charset="0"/>
                <a:ea typeface="ＭＳ Ｐゴシック" pitchFamily="50" charset="-128"/>
              </a:rPr>
              <a:t>pLogical</a:t>
            </a: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,</a:t>
            </a:r>
          </a:p>
          <a:p>
            <a:pPr>
              <a:lnSpc>
                <a:spcPct val="120000"/>
              </a:lnSpc>
              <a:buClr>
                <a:srgbClr val="FFFF00"/>
              </a:buClr>
              <a:buSzTx/>
              <a:buFont typeface="Webdings" pitchFamily="18" charset="2"/>
              <a:buNone/>
            </a:pP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            G4LogicalVolume *</a:t>
            </a:r>
            <a:r>
              <a:rPr lang="en-US" altLang="ja-JP" sz="1800" b="1" dirty="0" err="1">
                <a:latin typeface="Courier New" pitchFamily="49" charset="0"/>
                <a:ea typeface="ＭＳ Ｐゴシック" pitchFamily="50" charset="-128"/>
              </a:rPr>
              <a:t>pMother</a:t>
            </a: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,</a:t>
            </a:r>
          </a:p>
          <a:p>
            <a:pPr>
              <a:lnSpc>
                <a:spcPct val="120000"/>
              </a:lnSpc>
              <a:buClr>
                <a:srgbClr val="FFFF00"/>
              </a:buClr>
              <a:buSzTx/>
              <a:buFont typeface="Webdings" pitchFamily="18" charset="2"/>
              <a:buNone/>
            </a:pP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            const </a:t>
            </a:r>
            <a:r>
              <a:rPr lang="en-US" altLang="ja-JP" sz="1800" b="1" dirty="0" err="1">
                <a:latin typeface="Courier New" pitchFamily="49" charset="0"/>
                <a:ea typeface="ＭＳ Ｐゴシック" pitchFamily="50" charset="-128"/>
              </a:rPr>
              <a:t>EAxis</a:t>
            </a: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 </a:t>
            </a:r>
            <a:r>
              <a:rPr lang="en-US" altLang="ja-JP" sz="1800" b="1" dirty="0" err="1">
                <a:latin typeface="Courier New" pitchFamily="49" charset="0"/>
                <a:ea typeface="ＭＳ Ｐゴシック" pitchFamily="50" charset="-128"/>
              </a:rPr>
              <a:t>pAxis</a:t>
            </a: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,</a:t>
            </a:r>
          </a:p>
          <a:p>
            <a:pPr>
              <a:lnSpc>
                <a:spcPct val="120000"/>
              </a:lnSpc>
              <a:buClr>
                <a:srgbClr val="FFFF00"/>
              </a:buClr>
              <a:buSzTx/>
              <a:buFont typeface="Webdings" pitchFamily="18" charset="2"/>
              <a:buNone/>
            </a:pP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            const G4int </a:t>
            </a:r>
            <a:r>
              <a:rPr lang="en-US" altLang="ja-JP" sz="1800" b="1" dirty="0" err="1">
                <a:latin typeface="Courier New" pitchFamily="49" charset="0"/>
                <a:ea typeface="ＭＳ Ｐゴシック" pitchFamily="50" charset="-128"/>
              </a:rPr>
              <a:t>nReplicas</a:t>
            </a: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,</a:t>
            </a:r>
          </a:p>
          <a:p>
            <a:pPr>
              <a:lnSpc>
                <a:spcPct val="120000"/>
              </a:lnSpc>
              <a:buClr>
                <a:srgbClr val="FFFF00"/>
              </a:buClr>
              <a:buSzTx/>
              <a:buFont typeface="Webdings" pitchFamily="18" charset="2"/>
              <a:buNone/>
            </a:pP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            const G4double width,</a:t>
            </a:r>
          </a:p>
          <a:p>
            <a:pPr>
              <a:lnSpc>
                <a:spcPct val="120000"/>
              </a:lnSpc>
              <a:buClr>
                <a:srgbClr val="FFFF00"/>
              </a:buClr>
              <a:buSzTx/>
              <a:buFont typeface="Webdings" pitchFamily="18" charset="2"/>
              <a:buNone/>
            </a:pP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            const G4double offset=0.);</a:t>
            </a:r>
          </a:p>
          <a:p>
            <a:pPr>
              <a:lnSpc>
                <a:spcPct val="120000"/>
              </a:lnSpc>
              <a:buClr>
                <a:srgbClr val="FFFF00"/>
              </a:buClr>
              <a:buSzTx/>
            </a:pP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offset </a:t>
            </a:r>
            <a:r>
              <a:rPr lang="en-US" altLang="ja-JP" sz="1800" dirty="0">
                <a:ea typeface="ＭＳ Ｐゴシック" pitchFamily="50" charset="-128"/>
              </a:rPr>
              <a:t>may be used only for tube/cone segment</a:t>
            </a:r>
          </a:p>
          <a:p>
            <a:pPr>
              <a:lnSpc>
                <a:spcPct val="120000"/>
              </a:lnSpc>
              <a:buClr>
                <a:srgbClr val="FFFF00"/>
              </a:buClr>
              <a:buSzTx/>
            </a:pPr>
            <a:r>
              <a:rPr lang="en-US" altLang="ja-JP" sz="1800" dirty="0">
                <a:ea typeface="ＭＳ Ｐゴシック" pitchFamily="50" charset="-128"/>
              </a:rPr>
              <a:t>Features and restrictions:</a:t>
            </a:r>
          </a:p>
          <a:p>
            <a:pPr lvl="1">
              <a:lnSpc>
                <a:spcPct val="120000"/>
              </a:lnSpc>
              <a:buClr>
                <a:srgbClr val="FFFF00"/>
              </a:buClr>
              <a:buSzTx/>
            </a:pPr>
            <a:r>
              <a:rPr lang="en-US" altLang="ja-JP" sz="1800" dirty="0">
                <a:ea typeface="ＭＳ Ｐゴシック" pitchFamily="50" charset="-128"/>
              </a:rPr>
              <a:t>Replicas can be placed inside other replicas</a:t>
            </a:r>
          </a:p>
          <a:p>
            <a:pPr lvl="1">
              <a:lnSpc>
                <a:spcPct val="120000"/>
              </a:lnSpc>
              <a:buClr>
                <a:srgbClr val="FFFF00"/>
              </a:buClr>
              <a:buSzTx/>
            </a:pPr>
            <a:r>
              <a:rPr lang="en-US" altLang="ja-JP" sz="1800" dirty="0">
                <a:ea typeface="ＭＳ Ｐゴシック" pitchFamily="50" charset="-128"/>
              </a:rPr>
              <a:t>Normal placement volumes can be placed inside replicas, assuming no intersection/overlaps with the mother volume or with other replicas</a:t>
            </a:r>
          </a:p>
          <a:p>
            <a:pPr lvl="1">
              <a:lnSpc>
                <a:spcPct val="120000"/>
              </a:lnSpc>
              <a:buClr>
                <a:srgbClr val="FFFF00"/>
              </a:buClr>
              <a:buSzTx/>
            </a:pPr>
            <a:r>
              <a:rPr lang="en-US" altLang="ja-JP" sz="1800" dirty="0">
                <a:ea typeface="ＭＳ Ｐゴシック" pitchFamily="50" charset="-128"/>
              </a:rPr>
              <a:t>No volume can be placed inside a </a:t>
            </a:r>
            <a:r>
              <a:rPr lang="en-US" altLang="ja-JP" sz="1800" dirty="0">
                <a:solidFill>
                  <a:srgbClr val="FFFF00"/>
                </a:solidFill>
                <a:ea typeface="ＭＳ Ｐゴシック" pitchFamily="50" charset="-128"/>
              </a:rPr>
              <a:t>radial</a:t>
            </a:r>
            <a:r>
              <a:rPr lang="en-US" altLang="ja-JP" sz="1800" dirty="0">
                <a:ea typeface="ＭＳ Ｐゴシック" pitchFamily="50" charset="-128"/>
              </a:rPr>
              <a:t> replication</a:t>
            </a:r>
          </a:p>
          <a:p>
            <a:pPr lvl="1">
              <a:lnSpc>
                <a:spcPct val="120000"/>
              </a:lnSpc>
              <a:buClr>
                <a:srgbClr val="FFFF00"/>
              </a:buClr>
              <a:buSzTx/>
            </a:pPr>
            <a:r>
              <a:rPr lang="en-US" altLang="ja-JP" sz="1800" dirty="0" err="1">
                <a:ea typeface="ＭＳ Ｐゴシック" pitchFamily="50" charset="-128"/>
              </a:rPr>
              <a:t>Parameterised</a:t>
            </a:r>
            <a:r>
              <a:rPr lang="en-US" altLang="ja-JP" sz="1800" dirty="0">
                <a:ea typeface="ＭＳ Ｐゴシック" pitchFamily="50" charset="-128"/>
              </a:rPr>
              <a:t> volumes </a:t>
            </a:r>
            <a:r>
              <a:rPr lang="en-US" altLang="ja-JP" sz="1800" dirty="0">
                <a:solidFill>
                  <a:srgbClr val="FFFF00"/>
                </a:solidFill>
                <a:ea typeface="ＭＳ Ｐゴシック" pitchFamily="50" charset="-128"/>
              </a:rPr>
              <a:t>cannot</a:t>
            </a:r>
            <a:r>
              <a:rPr lang="en-US" altLang="ja-JP" sz="1800" dirty="0">
                <a:ea typeface="ＭＳ Ｐゴシック" pitchFamily="50" charset="-128"/>
              </a:rPr>
              <a:t> be placed inside a replica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4EE70-88B4-4B66-B0F7-D4B58E0192EB}" type="slidenum">
              <a:rPr lang="ja-JP" altLang="en-US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ea typeface="ＭＳ Ｐゴシック" pitchFamily="50" charset="-128"/>
              </a:rPr>
              <a:t>Replica - axis, width, offset</a:t>
            </a:r>
          </a:p>
        </p:txBody>
      </p:sp>
      <p:sp>
        <p:nvSpPr>
          <p:cNvPr id="592900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81000" indent="-381000">
              <a:lnSpc>
                <a:spcPct val="140000"/>
              </a:lnSpc>
            </a:pPr>
            <a:r>
              <a:rPr lang="en-US" altLang="ja-JP" sz="1800" dirty="0">
                <a:ea typeface="ＭＳ Ｐゴシック" pitchFamily="50" charset="-128"/>
              </a:rPr>
              <a:t>Cartesian axes - </a:t>
            </a:r>
            <a:r>
              <a:rPr lang="en-US" altLang="ja-JP" sz="1800" b="1" dirty="0" err="1">
                <a:latin typeface="Courier New" pitchFamily="49" charset="0"/>
                <a:ea typeface="ＭＳ Ｐゴシック" pitchFamily="50" charset="-128"/>
              </a:rPr>
              <a:t>kXaxis</a:t>
            </a: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, </a:t>
            </a:r>
            <a:r>
              <a:rPr lang="en-US" altLang="ja-JP" sz="1800" b="1" dirty="0" err="1">
                <a:latin typeface="Courier New" pitchFamily="49" charset="0"/>
                <a:ea typeface="ＭＳ Ｐゴシック" pitchFamily="50" charset="-128"/>
              </a:rPr>
              <a:t>kYaxis</a:t>
            </a:r>
            <a:r>
              <a:rPr lang="en-US" altLang="ja-JP" sz="1800" b="1" dirty="0">
                <a:latin typeface="Courier New" pitchFamily="49" charset="0"/>
                <a:ea typeface="ＭＳ Ｐゴシック" pitchFamily="50" charset="-128"/>
              </a:rPr>
              <a:t>, </a:t>
            </a:r>
            <a:r>
              <a:rPr lang="en-US" altLang="ja-JP" sz="1800" b="1" dirty="0" err="1">
                <a:latin typeface="Courier New" pitchFamily="49" charset="0"/>
                <a:ea typeface="ＭＳ Ｐゴシック" pitchFamily="50" charset="-128"/>
              </a:rPr>
              <a:t>kZaxis</a:t>
            </a:r>
            <a:r>
              <a:rPr lang="en-US" altLang="ja-JP" sz="1800" dirty="0">
                <a:ea typeface="ＭＳ Ｐゴシック" pitchFamily="50" charset="-128"/>
              </a:rPr>
              <a:t> </a:t>
            </a:r>
          </a:p>
          <a:p>
            <a:pPr marL="838200" lvl="1" indent="-381000">
              <a:lnSpc>
                <a:spcPct val="140000"/>
              </a:lnSpc>
            </a:pPr>
            <a:r>
              <a:rPr lang="en-US" altLang="ja-JP" sz="1800" dirty="0">
                <a:ea typeface="ＭＳ Ｐゴシック" pitchFamily="50" charset="-128"/>
              </a:rPr>
              <a:t>Center of n-</a:t>
            </a:r>
            <a:r>
              <a:rPr lang="en-US" altLang="ja-JP" sz="1800" dirty="0" err="1">
                <a:ea typeface="ＭＳ Ｐゴシック" pitchFamily="50" charset="-128"/>
              </a:rPr>
              <a:t>th</a:t>
            </a:r>
            <a:r>
              <a:rPr lang="en-US" altLang="ja-JP" sz="1800" dirty="0">
                <a:ea typeface="ＭＳ Ｐゴシック" pitchFamily="50" charset="-128"/>
              </a:rPr>
              <a:t> daughter is given as</a:t>
            </a:r>
          </a:p>
          <a:p>
            <a:pPr marL="1295400" lvl="2" indent="-381000">
              <a:lnSpc>
                <a:spcPct val="140000"/>
              </a:lnSpc>
              <a:buFont typeface="Webdings" pitchFamily="18" charset="2"/>
              <a:buNone/>
            </a:pPr>
            <a:r>
              <a:rPr kumimoji="1" lang="en-US" altLang="ja-JP" sz="1800" b="1" dirty="0">
                <a:effectLst/>
                <a:latin typeface="Courier New" pitchFamily="49" charset="0"/>
                <a:ea typeface="ＭＳ Ｐゴシック" pitchFamily="50" charset="-128"/>
              </a:rPr>
              <a:t>-width*(nReplicas-1)*0.5+n*width</a:t>
            </a:r>
          </a:p>
          <a:p>
            <a:pPr marL="838200" lvl="1" indent="-381000">
              <a:lnSpc>
                <a:spcPct val="140000"/>
              </a:lnSpc>
            </a:pPr>
            <a:r>
              <a:rPr lang="en-US" altLang="ja-JP" sz="1800" dirty="0">
                <a:ea typeface="ＭＳ Ｐゴシック" pitchFamily="50" charset="-128"/>
              </a:rPr>
              <a:t>Offset shall not be used</a:t>
            </a:r>
          </a:p>
          <a:p>
            <a:pPr marL="381000" indent="-381000">
              <a:lnSpc>
                <a:spcPct val="140000"/>
              </a:lnSpc>
            </a:pPr>
            <a:r>
              <a:rPr kumimoji="1" lang="en-US" altLang="ja-JP" sz="1800" dirty="0">
                <a:effectLst/>
                <a:ea typeface="ＭＳ Ｐゴシック" pitchFamily="50" charset="-128"/>
              </a:rPr>
              <a:t>Radial axis - </a:t>
            </a:r>
            <a:r>
              <a:rPr kumimoji="1" lang="en-US" altLang="ja-JP" sz="1800" b="1" dirty="0" err="1">
                <a:effectLst/>
                <a:latin typeface="Courier New" pitchFamily="49" charset="0"/>
                <a:ea typeface="ＭＳ Ｐゴシック" pitchFamily="50" charset="-128"/>
              </a:rPr>
              <a:t>kRaxis</a:t>
            </a:r>
            <a:endParaRPr kumimoji="1" lang="en-US" altLang="ja-JP" sz="1800" b="1" dirty="0">
              <a:effectLst/>
              <a:latin typeface="Courier New" pitchFamily="49" charset="0"/>
              <a:ea typeface="ＭＳ Ｐゴシック" pitchFamily="50" charset="-128"/>
            </a:endParaRPr>
          </a:p>
          <a:p>
            <a:pPr marL="838200" lvl="1" indent="-381000">
              <a:lnSpc>
                <a:spcPct val="140000"/>
              </a:lnSpc>
            </a:pPr>
            <a:r>
              <a:rPr kumimoji="1" lang="en-US" altLang="ja-JP" sz="1800" dirty="0">
                <a:effectLst/>
                <a:ea typeface="ＭＳ Ｐゴシック" pitchFamily="50" charset="-128"/>
              </a:rPr>
              <a:t>Center of n-</a:t>
            </a:r>
            <a:r>
              <a:rPr kumimoji="1" lang="en-US" altLang="ja-JP" sz="1800" dirty="0" err="1">
                <a:effectLst/>
                <a:ea typeface="ＭＳ Ｐゴシック" pitchFamily="50" charset="-128"/>
              </a:rPr>
              <a:t>th</a:t>
            </a:r>
            <a:r>
              <a:rPr kumimoji="1" lang="en-US" altLang="ja-JP" sz="1800" dirty="0">
                <a:effectLst/>
                <a:ea typeface="ＭＳ Ｐゴシック" pitchFamily="50" charset="-128"/>
              </a:rPr>
              <a:t> daughter is given as</a:t>
            </a:r>
          </a:p>
          <a:p>
            <a:pPr marL="1295400" lvl="2" indent="-381000">
              <a:lnSpc>
                <a:spcPct val="140000"/>
              </a:lnSpc>
              <a:buFont typeface="Webdings" pitchFamily="18" charset="2"/>
              <a:buNone/>
            </a:pPr>
            <a:r>
              <a:rPr kumimoji="1" lang="en-US" altLang="ja-JP" sz="1800" b="1" dirty="0">
                <a:effectLst/>
                <a:latin typeface="Courier New" pitchFamily="49" charset="0"/>
                <a:ea typeface="ＭＳ Ｐゴシック" pitchFamily="50" charset="-128"/>
              </a:rPr>
              <a:t>width*(n+0.5)+offset</a:t>
            </a:r>
          </a:p>
          <a:p>
            <a:pPr marL="838200" lvl="1" indent="-381000">
              <a:lnSpc>
                <a:spcPct val="140000"/>
              </a:lnSpc>
            </a:pPr>
            <a:r>
              <a:rPr kumimoji="1" lang="en-US" altLang="ja-JP" sz="1800" dirty="0">
                <a:effectLst/>
                <a:ea typeface="ＭＳ Ｐゴシック" pitchFamily="50" charset="-128"/>
              </a:rPr>
              <a:t>Offset must be the inner </a:t>
            </a:r>
            <a:r>
              <a:rPr kumimoji="1" lang="en-US" altLang="ja-JP" sz="1800" dirty="0" smtClean="0">
                <a:effectLst/>
                <a:ea typeface="ＭＳ Ｐゴシック" pitchFamily="50" charset="-128"/>
              </a:rPr>
              <a:t>radius</a:t>
            </a:r>
            <a:r>
              <a:rPr kumimoji="1" lang="ja-JP" altLang="en-US" sz="1800" dirty="0" smtClean="0">
                <a:effectLst/>
                <a:ea typeface="ＭＳ Ｐゴシック" pitchFamily="50" charset="-128"/>
              </a:rPr>
              <a:t> </a:t>
            </a:r>
            <a:r>
              <a:rPr kumimoji="1" lang="en-US" altLang="ja-JP" sz="1800" dirty="0" smtClean="0">
                <a:effectLst/>
                <a:ea typeface="ＭＳ Ｐゴシック" pitchFamily="50" charset="-128"/>
              </a:rPr>
              <a:t>of </a:t>
            </a:r>
            <a:r>
              <a:rPr kumimoji="1" lang="en-US" altLang="ja-JP" sz="1800" dirty="0">
                <a:effectLst/>
                <a:ea typeface="ＭＳ Ｐゴシック" pitchFamily="50" charset="-128"/>
              </a:rPr>
              <a:t>the mother</a:t>
            </a:r>
          </a:p>
          <a:p>
            <a:pPr marL="381000" indent="-381000">
              <a:lnSpc>
                <a:spcPct val="140000"/>
              </a:lnSpc>
            </a:pPr>
            <a:r>
              <a:rPr kumimoji="1" lang="en-US" altLang="ja-JP" sz="1800" dirty="0">
                <a:effectLst/>
                <a:ea typeface="ＭＳ Ｐゴシック" pitchFamily="50" charset="-128"/>
              </a:rPr>
              <a:t>Phi axis - </a:t>
            </a:r>
            <a:r>
              <a:rPr kumimoji="1" lang="en-US" altLang="ja-JP" sz="1800" b="1" dirty="0" err="1">
                <a:effectLst/>
                <a:latin typeface="Courier New" pitchFamily="49" charset="0"/>
                <a:ea typeface="ＭＳ Ｐゴシック" pitchFamily="50" charset="-128"/>
              </a:rPr>
              <a:t>kPhi</a:t>
            </a:r>
            <a:endParaRPr kumimoji="1" lang="en-US" altLang="ja-JP" sz="1800" b="1" dirty="0">
              <a:effectLst/>
              <a:latin typeface="Courier New" pitchFamily="49" charset="0"/>
              <a:ea typeface="ＭＳ Ｐゴシック" pitchFamily="50" charset="-128"/>
            </a:endParaRPr>
          </a:p>
          <a:p>
            <a:pPr marL="838200" lvl="1" indent="-381000">
              <a:lnSpc>
                <a:spcPct val="140000"/>
              </a:lnSpc>
            </a:pPr>
            <a:r>
              <a:rPr kumimoji="1" lang="en-US" altLang="ja-JP" sz="1800" dirty="0">
                <a:effectLst/>
                <a:ea typeface="ＭＳ Ｐゴシック" pitchFamily="50" charset="-128"/>
              </a:rPr>
              <a:t>Center of n-</a:t>
            </a:r>
            <a:r>
              <a:rPr kumimoji="1" lang="en-US" altLang="ja-JP" sz="1800" dirty="0" err="1">
                <a:effectLst/>
                <a:ea typeface="ＭＳ Ｐゴシック" pitchFamily="50" charset="-128"/>
              </a:rPr>
              <a:t>th</a:t>
            </a:r>
            <a:r>
              <a:rPr kumimoji="1" lang="en-US" altLang="ja-JP" sz="1800" dirty="0">
                <a:effectLst/>
                <a:ea typeface="ＭＳ Ｐゴシック" pitchFamily="50" charset="-128"/>
              </a:rPr>
              <a:t> daughter is given as</a:t>
            </a:r>
          </a:p>
          <a:p>
            <a:pPr marL="1295400" lvl="2" indent="-381000">
              <a:lnSpc>
                <a:spcPct val="140000"/>
              </a:lnSpc>
              <a:buFont typeface="Webdings" pitchFamily="18" charset="2"/>
              <a:buNone/>
            </a:pPr>
            <a:r>
              <a:rPr kumimoji="1" lang="en-US" altLang="ja-JP" sz="1800" b="1" dirty="0">
                <a:effectLst/>
                <a:latin typeface="Courier New" pitchFamily="49" charset="0"/>
                <a:ea typeface="ＭＳ Ｐゴシック" pitchFamily="50" charset="-128"/>
              </a:rPr>
              <a:t>width*(n+0.5)+offset</a:t>
            </a:r>
          </a:p>
          <a:p>
            <a:pPr marL="838200" lvl="1" indent="-381000">
              <a:lnSpc>
                <a:spcPct val="140000"/>
              </a:lnSpc>
            </a:pPr>
            <a:r>
              <a:rPr kumimoji="1" lang="en-US" altLang="ja-JP" sz="1800" dirty="0">
                <a:effectLst/>
                <a:ea typeface="ＭＳ Ｐゴシック" pitchFamily="50" charset="-128"/>
              </a:rPr>
              <a:t>Offset must be the starting angle of the mother</a:t>
            </a:r>
          </a:p>
        </p:txBody>
      </p:sp>
      <p:sp>
        <p:nvSpPr>
          <p:cNvPr id="28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92070-7145-492A-8836-29589CCFB049}" type="slidenum">
              <a:rPr lang="ja-JP" altLang="en-US"/>
              <a:pPr/>
              <a:t>6</a:t>
            </a:fld>
            <a:endParaRPr lang="en-US" altLang="ja-JP"/>
          </a:p>
        </p:txBody>
      </p:sp>
      <p:sp>
        <p:nvSpPr>
          <p:cNvPr id="592898" name="AutoShape 2"/>
          <p:cNvSpPr>
            <a:spLocks noChangeArrowheads="1"/>
          </p:cNvSpPr>
          <p:nvPr/>
        </p:nvSpPr>
        <p:spPr bwMode="auto">
          <a:xfrm>
            <a:off x="6705600" y="990600"/>
            <a:ext cx="1600200" cy="19812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2901" name="AutoShape 5"/>
          <p:cNvSpPr>
            <a:spLocks noChangeArrowheads="1"/>
          </p:cNvSpPr>
          <p:nvPr/>
        </p:nvSpPr>
        <p:spPr bwMode="auto">
          <a:xfrm>
            <a:off x="5791200" y="5029200"/>
            <a:ext cx="2514600" cy="2438400"/>
          </a:xfrm>
          <a:custGeom>
            <a:avLst/>
            <a:gdLst>
              <a:gd name="G0" fmla="+- 5460 0 0"/>
              <a:gd name="G1" fmla="+- -10073044 0 0"/>
              <a:gd name="G2" fmla="+- 0 0 -10073044"/>
              <a:gd name="T0" fmla="*/ 0 256 1"/>
              <a:gd name="T1" fmla="*/ 180 256 1"/>
              <a:gd name="G3" fmla="+- -10073044 T0 T1"/>
              <a:gd name="T2" fmla="*/ 0 256 1"/>
              <a:gd name="T3" fmla="*/ 90 256 1"/>
              <a:gd name="G4" fmla="+- -10073044 T2 T3"/>
              <a:gd name="G5" fmla="*/ G4 2 1"/>
              <a:gd name="T4" fmla="*/ 90 256 1"/>
              <a:gd name="T5" fmla="*/ 0 256 1"/>
              <a:gd name="G6" fmla="+- -10073044 T4 T5"/>
              <a:gd name="G7" fmla="*/ G6 2 1"/>
              <a:gd name="G8" fmla="abs -10073044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60"/>
              <a:gd name="G18" fmla="*/ 5460 1 2"/>
              <a:gd name="G19" fmla="+- G18 5400 0"/>
              <a:gd name="G20" fmla="cos G19 -10073044"/>
              <a:gd name="G21" fmla="sin G19 -10073044"/>
              <a:gd name="G22" fmla="+- G20 10800 0"/>
              <a:gd name="G23" fmla="+- G21 10800 0"/>
              <a:gd name="G24" fmla="+- 10800 0 G20"/>
              <a:gd name="G25" fmla="+- 5460 10800 0"/>
              <a:gd name="G26" fmla="?: G9 G17 G25"/>
              <a:gd name="G27" fmla="?: G9 0 21600"/>
              <a:gd name="G28" fmla="cos 10800 -10073044"/>
              <a:gd name="G29" fmla="sin 10800 -10073044"/>
              <a:gd name="G30" fmla="sin 5460 -10073044"/>
              <a:gd name="G31" fmla="+- G28 10800 0"/>
              <a:gd name="G32" fmla="+- G29 10800 0"/>
              <a:gd name="G33" fmla="+- G30 10800 0"/>
              <a:gd name="G34" fmla="?: G4 0 G31"/>
              <a:gd name="G35" fmla="?: -10073044 G34 0"/>
              <a:gd name="G36" fmla="?: G6 G35 G31"/>
              <a:gd name="G37" fmla="+- 21600 0 G36"/>
              <a:gd name="G38" fmla="?: G4 0 G33"/>
              <a:gd name="G39" fmla="?: -10073044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3511 w 21600"/>
              <a:gd name="T15" fmla="*/ 7198 h 21600"/>
              <a:gd name="T16" fmla="*/ 10800 w 21600"/>
              <a:gd name="T17" fmla="*/ 5340 h 21600"/>
              <a:gd name="T18" fmla="*/ 18089 w 21600"/>
              <a:gd name="T19" fmla="*/ 719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905" y="8381"/>
                </a:moveTo>
                <a:cubicBezTo>
                  <a:pt x="6825" y="6518"/>
                  <a:pt x="8722" y="5339"/>
                  <a:pt x="10800" y="5340"/>
                </a:cubicBezTo>
                <a:cubicBezTo>
                  <a:pt x="12877" y="5340"/>
                  <a:pt x="14774" y="6518"/>
                  <a:pt x="15694" y="8381"/>
                </a:cubicBezTo>
                <a:lnTo>
                  <a:pt x="20482" y="6015"/>
                </a:lnTo>
                <a:cubicBezTo>
                  <a:pt x="18661" y="2331"/>
                  <a:pt x="14908" y="-1"/>
                  <a:pt x="10799" y="0"/>
                </a:cubicBezTo>
                <a:cubicBezTo>
                  <a:pt x="6691" y="0"/>
                  <a:pt x="2938" y="2331"/>
                  <a:pt x="1117" y="6015"/>
                </a:cubicBezTo>
                <a:close/>
              </a:path>
            </a:pathLst>
          </a:custGeom>
          <a:solidFill>
            <a:srgbClr val="37CF3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2902" name="Line 6"/>
          <p:cNvSpPr>
            <a:spLocks noChangeShapeType="1"/>
          </p:cNvSpPr>
          <p:nvPr/>
        </p:nvSpPr>
        <p:spPr bwMode="auto">
          <a:xfrm>
            <a:off x="7620000" y="6019800"/>
            <a:ext cx="533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92903" name="Text Box 7"/>
          <p:cNvSpPr txBox="1">
            <a:spLocks noChangeArrowheads="1"/>
          </p:cNvSpPr>
          <p:nvPr/>
        </p:nvSpPr>
        <p:spPr bwMode="auto">
          <a:xfrm>
            <a:off x="8153400" y="5943600"/>
            <a:ext cx="11430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en-US" altLang="ja-JP" sz="2000" b="1">
                <a:latin typeface="Comic Sans MS" pitchFamily="66" charset="0"/>
                <a:ea typeface="ＭＳ Ｐゴシック" pitchFamily="50" charset="-128"/>
              </a:rPr>
              <a:t>offset</a:t>
            </a:r>
          </a:p>
        </p:txBody>
      </p:sp>
      <p:sp>
        <p:nvSpPr>
          <p:cNvPr id="592904" name="AutoShape 8"/>
          <p:cNvSpPr>
            <a:spLocks noChangeArrowheads="1"/>
          </p:cNvSpPr>
          <p:nvPr/>
        </p:nvSpPr>
        <p:spPr bwMode="auto">
          <a:xfrm>
            <a:off x="5791200" y="5029200"/>
            <a:ext cx="2514600" cy="2438400"/>
          </a:xfrm>
          <a:custGeom>
            <a:avLst/>
            <a:gdLst>
              <a:gd name="G0" fmla="+- 5564 0 0"/>
              <a:gd name="G1" fmla="+- -6592469 0 0"/>
              <a:gd name="G2" fmla="+- 0 0 -6592469"/>
              <a:gd name="T0" fmla="*/ 0 256 1"/>
              <a:gd name="T1" fmla="*/ 180 256 1"/>
              <a:gd name="G3" fmla="+- -6592469 T0 T1"/>
              <a:gd name="T2" fmla="*/ 0 256 1"/>
              <a:gd name="T3" fmla="*/ 90 256 1"/>
              <a:gd name="G4" fmla="+- -6592469 T2 T3"/>
              <a:gd name="G5" fmla="*/ G4 2 1"/>
              <a:gd name="T4" fmla="*/ 90 256 1"/>
              <a:gd name="T5" fmla="*/ 0 256 1"/>
              <a:gd name="G6" fmla="+- -6592469 T4 T5"/>
              <a:gd name="G7" fmla="*/ G6 2 1"/>
              <a:gd name="G8" fmla="abs -6592469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564"/>
              <a:gd name="G18" fmla="*/ 5564 1 2"/>
              <a:gd name="G19" fmla="+- G18 5400 0"/>
              <a:gd name="G20" fmla="cos G19 -6592469"/>
              <a:gd name="G21" fmla="sin G19 -6592469"/>
              <a:gd name="G22" fmla="+- G20 10800 0"/>
              <a:gd name="G23" fmla="+- G21 10800 0"/>
              <a:gd name="G24" fmla="+- 10800 0 G20"/>
              <a:gd name="G25" fmla="+- 5564 10800 0"/>
              <a:gd name="G26" fmla="?: G9 G17 G25"/>
              <a:gd name="G27" fmla="?: G9 0 21600"/>
              <a:gd name="G28" fmla="cos 10800 -6592469"/>
              <a:gd name="G29" fmla="sin 10800 -6592469"/>
              <a:gd name="G30" fmla="sin 5564 -6592469"/>
              <a:gd name="G31" fmla="+- G28 10800 0"/>
              <a:gd name="G32" fmla="+- G29 10800 0"/>
              <a:gd name="G33" fmla="+- G30 10800 0"/>
              <a:gd name="G34" fmla="?: G4 0 G31"/>
              <a:gd name="G35" fmla="?: -6592469 G34 0"/>
              <a:gd name="G36" fmla="?: G6 G35 G31"/>
              <a:gd name="G37" fmla="+- 21600 0 G36"/>
              <a:gd name="G38" fmla="?: G4 0 G33"/>
              <a:gd name="G39" fmla="?: -6592469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9295 w 21600"/>
              <a:gd name="T15" fmla="*/ 2757 h 21600"/>
              <a:gd name="T16" fmla="*/ 10800 w 21600"/>
              <a:gd name="T17" fmla="*/ 5236 h 21600"/>
              <a:gd name="T18" fmla="*/ 12305 w 21600"/>
              <a:gd name="T19" fmla="*/ 2757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9777" y="5330"/>
                </a:moveTo>
                <a:cubicBezTo>
                  <a:pt x="10114" y="5267"/>
                  <a:pt x="10456" y="5235"/>
                  <a:pt x="10800" y="5236"/>
                </a:cubicBezTo>
                <a:cubicBezTo>
                  <a:pt x="11143" y="5236"/>
                  <a:pt x="11485" y="5267"/>
                  <a:pt x="11822" y="5330"/>
                </a:cubicBezTo>
                <a:lnTo>
                  <a:pt x="12785" y="184"/>
                </a:lnTo>
                <a:cubicBezTo>
                  <a:pt x="12130" y="61"/>
                  <a:pt x="11466" y="-1"/>
                  <a:pt x="10799" y="0"/>
                </a:cubicBezTo>
                <a:cubicBezTo>
                  <a:pt x="10133" y="0"/>
                  <a:pt x="9469" y="61"/>
                  <a:pt x="8814" y="184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2905" name="Line 9"/>
          <p:cNvSpPr>
            <a:spLocks noChangeShapeType="1"/>
          </p:cNvSpPr>
          <p:nvPr/>
        </p:nvSpPr>
        <p:spPr bwMode="auto">
          <a:xfrm flipV="1">
            <a:off x="6553200" y="5257800"/>
            <a:ext cx="3048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92906" name="Line 10"/>
          <p:cNvSpPr>
            <a:spLocks noChangeShapeType="1"/>
          </p:cNvSpPr>
          <p:nvPr/>
        </p:nvSpPr>
        <p:spPr bwMode="auto">
          <a:xfrm flipH="1" flipV="1">
            <a:off x="7239000" y="5257800"/>
            <a:ext cx="3048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92907" name="Text Box 11"/>
          <p:cNvSpPr txBox="1">
            <a:spLocks noChangeArrowheads="1"/>
          </p:cNvSpPr>
          <p:nvPr/>
        </p:nvSpPr>
        <p:spPr bwMode="auto">
          <a:xfrm>
            <a:off x="6096000" y="5334000"/>
            <a:ext cx="1246188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en-US" altLang="ja-JP" sz="2000" b="1">
                <a:latin typeface="Comic Sans MS" pitchFamily="66" charset="0"/>
                <a:ea typeface="ＭＳ Ｐゴシック" pitchFamily="50" charset="-128"/>
              </a:rPr>
              <a:t>width</a:t>
            </a:r>
          </a:p>
        </p:txBody>
      </p:sp>
      <p:sp>
        <p:nvSpPr>
          <p:cNvPr id="592908" name="AutoShape 12"/>
          <p:cNvSpPr>
            <a:spLocks noChangeArrowheads="1"/>
          </p:cNvSpPr>
          <p:nvPr/>
        </p:nvSpPr>
        <p:spPr bwMode="auto">
          <a:xfrm>
            <a:off x="6705600" y="1600200"/>
            <a:ext cx="1600200" cy="609600"/>
          </a:xfrm>
          <a:prstGeom prst="cube">
            <a:avLst>
              <a:gd name="adj" fmla="val 64583"/>
            </a:avLst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5791200" y="3276600"/>
            <a:ext cx="3505200" cy="2667000"/>
            <a:chOff x="3648" y="1104"/>
            <a:chExt cx="2208" cy="1680"/>
          </a:xfrm>
        </p:grpSpPr>
        <p:sp>
          <p:nvSpPr>
            <p:cNvPr id="592910" name="Line 14"/>
            <p:cNvSpPr>
              <a:spLocks noChangeShapeType="1"/>
            </p:cNvSpPr>
            <p:nvPr/>
          </p:nvSpPr>
          <p:spPr bwMode="auto">
            <a:xfrm>
              <a:off x="4800" y="1824"/>
              <a:ext cx="336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3648" y="1104"/>
              <a:ext cx="2208" cy="1680"/>
              <a:chOff x="3648" y="1392"/>
              <a:chExt cx="2208" cy="1680"/>
            </a:xfrm>
          </p:grpSpPr>
          <p:grpSp>
            <p:nvGrpSpPr>
              <p:cNvPr id="4" name="Group 16"/>
              <p:cNvGrpSpPr>
                <a:grpSpLocks/>
              </p:cNvGrpSpPr>
              <p:nvPr/>
            </p:nvGrpSpPr>
            <p:grpSpPr bwMode="auto">
              <a:xfrm>
                <a:off x="3648" y="1392"/>
                <a:ext cx="2208" cy="1680"/>
                <a:chOff x="3648" y="1392"/>
                <a:chExt cx="2208" cy="1680"/>
              </a:xfrm>
            </p:grpSpPr>
            <p:sp>
              <p:nvSpPr>
                <p:cNvPr id="592913" name="AutoShape 17"/>
                <p:cNvSpPr>
                  <a:spLocks noChangeArrowheads="1"/>
                </p:cNvSpPr>
                <p:nvPr/>
              </p:nvSpPr>
              <p:spPr bwMode="auto">
                <a:xfrm>
                  <a:off x="3648" y="1536"/>
                  <a:ext cx="1584" cy="1536"/>
                </a:xfrm>
                <a:custGeom>
                  <a:avLst/>
                  <a:gdLst>
                    <a:gd name="G0" fmla="+- 5460 0 0"/>
                    <a:gd name="G1" fmla="+- -10073044 0 0"/>
                    <a:gd name="G2" fmla="+- 0 0 -10073044"/>
                    <a:gd name="T0" fmla="*/ 0 256 1"/>
                    <a:gd name="T1" fmla="*/ 180 256 1"/>
                    <a:gd name="G3" fmla="+- -10073044 T0 T1"/>
                    <a:gd name="T2" fmla="*/ 0 256 1"/>
                    <a:gd name="T3" fmla="*/ 90 256 1"/>
                    <a:gd name="G4" fmla="+- -10073044 T2 T3"/>
                    <a:gd name="G5" fmla="*/ G4 2 1"/>
                    <a:gd name="T4" fmla="*/ 90 256 1"/>
                    <a:gd name="T5" fmla="*/ 0 256 1"/>
                    <a:gd name="G6" fmla="+- -10073044 T4 T5"/>
                    <a:gd name="G7" fmla="*/ G6 2 1"/>
                    <a:gd name="G8" fmla="abs -10073044"/>
                    <a:gd name="T6" fmla="*/ 0 256 1"/>
                    <a:gd name="T7" fmla="*/ 90 256 1"/>
                    <a:gd name="G9" fmla="+- G8 T6 T7"/>
                    <a:gd name="G10" fmla="?: G9 G7 G5"/>
                    <a:gd name="T8" fmla="*/ 0 256 1"/>
                    <a:gd name="T9" fmla="*/ 360 256 1"/>
                    <a:gd name="G11" fmla="+- G10 T8 T9"/>
                    <a:gd name="G12" fmla="?: G10 G11 G10"/>
                    <a:gd name="T10" fmla="*/ 0 256 1"/>
                    <a:gd name="T11" fmla="*/ 360 256 1"/>
                    <a:gd name="G13" fmla="+- G12 T10 T11"/>
                    <a:gd name="G14" fmla="?: G12 G13 G12"/>
                    <a:gd name="G15" fmla="+- 0 0 G14"/>
                    <a:gd name="G16" fmla="+- 10800 0 0"/>
                    <a:gd name="G17" fmla="+- 10800 0 5460"/>
                    <a:gd name="G18" fmla="*/ 5460 1 2"/>
                    <a:gd name="G19" fmla="+- G18 5400 0"/>
                    <a:gd name="G20" fmla="cos G19 -10073044"/>
                    <a:gd name="G21" fmla="sin G19 -10073044"/>
                    <a:gd name="G22" fmla="+- G20 10800 0"/>
                    <a:gd name="G23" fmla="+- G21 10800 0"/>
                    <a:gd name="G24" fmla="+- 10800 0 G20"/>
                    <a:gd name="G25" fmla="+- 5460 10800 0"/>
                    <a:gd name="G26" fmla="?: G9 G17 G25"/>
                    <a:gd name="G27" fmla="?: G9 0 21600"/>
                    <a:gd name="G28" fmla="cos 10800 -10073044"/>
                    <a:gd name="G29" fmla="sin 10800 -10073044"/>
                    <a:gd name="G30" fmla="sin 5460 -10073044"/>
                    <a:gd name="G31" fmla="+- G28 10800 0"/>
                    <a:gd name="G32" fmla="+- G29 10800 0"/>
                    <a:gd name="G33" fmla="+- G30 10800 0"/>
                    <a:gd name="G34" fmla="?: G4 0 G31"/>
                    <a:gd name="G35" fmla="?: -10073044 G34 0"/>
                    <a:gd name="G36" fmla="?: G6 G35 G31"/>
                    <a:gd name="G37" fmla="+- 21600 0 G36"/>
                    <a:gd name="G38" fmla="?: G4 0 G33"/>
                    <a:gd name="G39" fmla="?: -10073044 G38 G32"/>
                    <a:gd name="G40" fmla="?: G6 G39 0"/>
                    <a:gd name="G41" fmla="?: G4 G32 21600"/>
                    <a:gd name="G42" fmla="?: G6 G41 G33"/>
                    <a:gd name="T12" fmla="*/ 10800 w 21600"/>
                    <a:gd name="T13" fmla="*/ 0 h 21600"/>
                    <a:gd name="T14" fmla="*/ 3511 w 21600"/>
                    <a:gd name="T15" fmla="*/ 7198 h 21600"/>
                    <a:gd name="T16" fmla="*/ 10800 w 21600"/>
                    <a:gd name="T17" fmla="*/ 5340 h 21600"/>
                    <a:gd name="T18" fmla="*/ 18089 w 21600"/>
                    <a:gd name="T19" fmla="*/ 7198 h 21600"/>
                    <a:gd name="T20" fmla="*/ G36 w 21600"/>
                    <a:gd name="T21" fmla="*/ G40 h 21600"/>
                    <a:gd name="T22" fmla="*/ G37 w 21600"/>
                    <a:gd name="T23" fmla="*/ G42 h 21600"/>
                  </a:gdLst>
                  <a:ahLst/>
                  <a:cxnLst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T20" t="T21" r="T22" b="T23"/>
                  <a:pathLst>
                    <a:path w="21600" h="21600">
                      <a:moveTo>
                        <a:pt x="5905" y="8381"/>
                      </a:moveTo>
                      <a:cubicBezTo>
                        <a:pt x="6825" y="6518"/>
                        <a:pt x="8722" y="5339"/>
                        <a:pt x="10800" y="5340"/>
                      </a:cubicBezTo>
                      <a:cubicBezTo>
                        <a:pt x="12877" y="5340"/>
                        <a:pt x="14774" y="6518"/>
                        <a:pt x="15694" y="8381"/>
                      </a:cubicBezTo>
                      <a:lnTo>
                        <a:pt x="20482" y="6015"/>
                      </a:lnTo>
                      <a:cubicBezTo>
                        <a:pt x="18661" y="2331"/>
                        <a:pt x="14908" y="-1"/>
                        <a:pt x="10799" y="0"/>
                      </a:cubicBezTo>
                      <a:cubicBezTo>
                        <a:pt x="6691" y="0"/>
                        <a:pt x="2938" y="2331"/>
                        <a:pt x="1117" y="6015"/>
                      </a:cubicBezTo>
                      <a:close/>
                    </a:path>
                  </a:pathLst>
                </a:custGeom>
                <a:solidFill>
                  <a:srgbClr val="37CF3B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59291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5136" y="2112"/>
                  <a:ext cx="720" cy="250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</a:pPr>
                  <a:r>
                    <a:rPr kumimoji="1" lang="en-US" altLang="ja-JP" sz="2000" b="1">
                      <a:latin typeface="Comic Sans MS" pitchFamily="66" charset="0"/>
                      <a:ea typeface="ＭＳ Ｐゴシック" pitchFamily="50" charset="-128"/>
                    </a:rPr>
                    <a:t>offset</a:t>
                  </a:r>
                </a:p>
              </p:txBody>
            </p:sp>
            <p:sp>
              <p:nvSpPr>
                <p:cNvPr id="592915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4608" y="1824"/>
                  <a:ext cx="192" cy="2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lg" len="lg"/>
                </a:ln>
                <a:effectLst/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592916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4848" y="1584"/>
                  <a:ext cx="144" cy="19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lg" len="lg"/>
                </a:ln>
                <a:effectLst/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592917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944" y="1392"/>
                  <a:ext cx="785" cy="250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</a:pPr>
                  <a:r>
                    <a:rPr kumimoji="1" lang="en-US" altLang="ja-JP" sz="2000" b="1">
                      <a:latin typeface="Comic Sans MS" pitchFamily="66" charset="0"/>
                      <a:ea typeface="ＭＳ Ｐゴシック" pitchFamily="50" charset="-128"/>
                    </a:rPr>
                    <a:t>width</a:t>
                  </a:r>
                </a:p>
              </p:txBody>
            </p:sp>
          </p:grpSp>
          <p:sp>
            <p:nvSpPr>
              <p:cNvPr id="592918" name="AutoShape 22"/>
              <p:cNvSpPr>
                <a:spLocks noChangeArrowheads="1"/>
              </p:cNvSpPr>
              <p:nvPr/>
            </p:nvSpPr>
            <p:spPr bwMode="auto">
              <a:xfrm>
                <a:off x="3744" y="1632"/>
                <a:ext cx="1392" cy="1392"/>
              </a:xfrm>
              <a:custGeom>
                <a:avLst/>
                <a:gdLst>
                  <a:gd name="G0" fmla="+- 9454 0 0"/>
                  <a:gd name="G1" fmla="+- -10065815 0 0"/>
                  <a:gd name="G2" fmla="+- 0 0 -10065815"/>
                  <a:gd name="T0" fmla="*/ 0 256 1"/>
                  <a:gd name="T1" fmla="*/ 180 256 1"/>
                  <a:gd name="G3" fmla="+- -10065815 T0 T1"/>
                  <a:gd name="T2" fmla="*/ 0 256 1"/>
                  <a:gd name="T3" fmla="*/ 90 256 1"/>
                  <a:gd name="G4" fmla="+- -10065815 T2 T3"/>
                  <a:gd name="G5" fmla="*/ G4 2 1"/>
                  <a:gd name="T4" fmla="*/ 90 256 1"/>
                  <a:gd name="T5" fmla="*/ 0 256 1"/>
                  <a:gd name="G6" fmla="+- -10065815 T4 T5"/>
                  <a:gd name="G7" fmla="*/ G6 2 1"/>
                  <a:gd name="G8" fmla="abs -10065815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9454"/>
                  <a:gd name="G18" fmla="*/ 9454 1 2"/>
                  <a:gd name="G19" fmla="+- G18 5400 0"/>
                  <a:gd name="G20" fmla="cos G19 -10065815"/>
                  <a:gd name="G21" fmla="sin G19 -10065815"/>
                  <a:gd name="G22" fmla="+- G20 10800 0"/>
                  <a:gd name="G23" fmla="+- G21 10800 0"/>
                  <a:gd name="G24" fmla="+- 10800 0 G20"/>
                  <a:gd name="G25" fmla="+- 9454 10800 0"/>
                  <a:gd name="G26" fmla="?: G9 G17 G25"/>
                  <a:gd name="G27" fmla="?: G9 0 21600"/>
                  <a:gd name="G28" fmla="cos 10800 -10065815"/>
                  <a:gd name="G29" fmla="sin 10800 -10065815"/>
                  <a:gd name="G30" fmla="sin 9454 -10065815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-10065815 G34 0"/>
                  <a:gd name="G36" fmla="?: G6 G35 G31"/>
                  <a:gd name="G37" fmla="+- 21600 0 G36"/>
                  <a:gd name="G38" fmla="?: G4 0 G33"/>
                  <a:gd name="G39" fmla="?: -10065815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1729 w 21600"/>
                  <a:gd name="T15" fmla="*/ 6295 h 21600"/>
                  <a:gd name="T16" fmla="*/ 10800 w 21600"/>
                  <a:gd name="T17" fmla="*/ 1346 h 21600"/>
                  <a:gd name="T18" fmla="*/ 19871 w 21600"/>
                  <a:gd name="T19" fmla="*/ 6295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2332" y="6595"/>
                    </a:moveTo>
                    <a:cubicBezTo>
                      <a:pt x="3929" y="3379"/>
                      <a:pt x="7209" y="1345"/>
                      <a:pt x="10800" y="1346"/>
                    </a:cubicBezTo>
                    <a:cubicBezTo>
                      <a:pt x="14390" y="1346"/>
                      <a:pt x="17670" y="3379"/>
                      <a:pt x="19267" y="6595"/>
                    </a:cubicBezTo>
                    <a:lnTo>
                      <a:pt x="20473" y="5996"/>
                    </a:lnTo>
                    <a:cubicBezTo>
                      <a:pt x="18648" y="2323"/>
                      <a:pt x="14901" y="-1"/>
                      <a:pt x="10799" y="0"/>
                    </a:cubicBezTo>
                    <a:cubicBezTo>
                      <a:pt x="6698" y="0"/>
                      <a:pt x="2951" y="2323"/>
                      <a:pt x="1126" y="5996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sp>
        <p:nvSpPr>
          <p:cNvPr id="592919" name="AutoShape 23"/>
          <p:cNvSpPr>
            <a:spLocks noChangeArrowheads="1"/>
          </p:cNvSpPr>
          <p:nvPr/>
        </p:nvSpPr>
        <p:spPr bwMode="auto">
          <a:xfrm>
            <a:off x="6705600" y="990600"/>
            <a:ext cx="1600200" cy="1981200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2920" name="Line 24"/>
          <p:cNvSpPr>
            <a:spLocks noChangeShapeType="1"/>
          </p:cNvSpPr>
          <p:nvPr/>
        </p:nvSpPr>
        <p:spPr bwMode="auto">
          <a:xfrm flipH="1" flipV="1">
            <a:off x="8458200" y="18288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92921" name="Line 25"/>
          <p:cNvSpPr>
            <a:spLocks noChangeShapeType="1"/>
          </p:cNvSpPr>
          <p:nvPr/>
        </p:nvSpPr>
        <p:spPr bwMode="auto">
          <a:xfrm flipH="1">
            <a:off x="8458200" y="12192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592922" name="Text Box 26"/>
          <p:cNvSpPr txBox="1">
            <a:spLocks noChangeArrowheads="1"/>
          </p:cNvSpPr>
          <p:nvPr/>
        </p:nvSpPr>
        <p:spPr bwMode="auto">
          <a:xfrm>
            <a:off x="8305800" y="1508125"/>
            <a:ext cx="1246188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kumimoji="1" lang="en-US" altLang="ja-JP" sz="2000" b="1" dirty="0">
                <a:latin typeface="Comic Sans MS" pitchFamily="66" charset="0"/>
                <a:ea typeface="ＭＳ Ｐゴシック" pitchFamily="50" charset="-128"/>
              </a:rPr>
              <a:t>width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50" charset="-128"/>
              </a:rPr>
              <a:t>G4PVReplica : example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G4double tube_dPhi = 2.* M_PI </a:t>
            </a:r>
            <a:r>
              <a:rPr lang="en-US" altLang="ja-JP" sz="1600" b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* rad</a:t>
            </a: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;</a:t>
            </a:r>
          </a:p>
          <a:p>
            <a:pPr>
              <a:lnSpc>
                <a:spcPct val="12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G4VSolid* tube =</a:t>
            </a:r>
          </a:p>
          <a:p>
            <a:pPr>
              <a:lnSpc>
                <a:spcPct val="12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 new G4Tubs("tube",20*cm,50*cm,30*cm,</a:t>
            </a:r>
            <a:r>
              <a:rPr lang="en-US" altLang="ja-JP" sz="1600" b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0.,tube_dPhi</a:t>
            </a: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);</a:t>
            </a:r>
          </a:p>
          <a:p>
            <a:pPr>
              <a:lnSpc>
                <a:spcPct val="12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G4LogicalVolume * tube_log =</a:t>
            </a:r>
          </a:p>
          <a:p>
            <a:pPr>
              <a:lnSpc>
                <a:spcPct val="12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 new G4LogicalVolume(tube, Air, "tubeL", 0, 0, 0);</a:t>
            </a:r>
          </a:p>
          <a:p>
            <a:pPr>
              <a:lnSpc>
                <a:spcPct val="12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G4VPhysicalVolume* tube_phys =</a:t>
            </a:r>
          </a:p>
          <a:p>
            <a:pPr>
              <a:lnSpc>
                <a:spcPct val="12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 new G4PVPlacement(0,G4ThreeVector(-200.*cm,0.,0.),</a:t>
            </a:r>
          </a:p>
          <a:p>
            <a:pPr>
              <a:lnSpc>
                <a:spcPct val="12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          "tubeP", tube_log, world_phys, false, 0);</a:t>
            </a:r>
          </a:p>
          <a:p>
            <a:pPr>
              <a:lnSpc>
                <a:spcPct val="12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G4double </a:t>
            </a:r>
            <a:r>
              <a:rPr lang="en-US" altLang="ja-JP" sz="1600" b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divided_tube_dPhi</a:t>
            </a: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= tube_dPhi</a:t>
            </a:r>
            <a:r>
              <a:rPr lang="en-US" altLang="ja-JP" sz="1600" b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/6.</a:t>
            </a: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;</a:t>
            </a:r>
          </a:p>
          <a:p>
            <a:pPr>
              <a:lnSpc>
                <a:spcPct val="12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G4VSolid* div_tube =</a:t>
            </a:r>
          </a:p>
          <a:p>
            <a:pPr>
              <a:lnSpc>
                <a:spcPct val="12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 new G4Tubs("div_tube", 20*cm, 50*cm, 30*cm,</a:t>
            </a:r>
          </a:p>
          <a:p>
            <a:pPr>
              <a:lnSpc>
                <a:spcPct val="12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      </a:t>
            </a:r>
            <a:r>
              <a:rPr lang="en-US" altLang="ja-JP" sz="1600" b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-divided_tube_dPhi/2., divided_tube_dPhi</a:t>
            </a: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);</a:t>
            </a:r>
          </a:p>
          <a:p>
            <a:pPr>
              <a:lnSpc>
                <a:spcPct val="12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G4LogicalVolume* div_tube_log =</a:t>
            </a:r>
          </a:p>
          <a:p>
            <a:pPr>
              <a:lnSpc>
                <a:spcPct val="12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 new G4LogicalVolume(div_tube,Pb,"div_tubeL",0,0,0);</a:t>
            </a:r>
          </a:p>
          <a:p>
            <a:pPr>
              <a:lnSpc>
                <a:spcPct val="120000"/>
              </a:lnSpc>
              <a:buFont typeface="Webdings" pitchFamily="18" charset="2"/>
              <a:buNone/>
            </a:pPr>
            <a:r>
              <a:rPr lang="en-US" altLang="ja-JP" sz="1600" b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G4VPhysicalVolume</a:t>
            </a: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* div_tube_phys =</a:t>
            </a:r>
          </a:p>
          <a:p>
            <a:pPr>
              <a:lnSpc>
                <a:spcPct val="12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 new </a:t>
            </a:r>
            <a:r>
              <a:rPr lang="en-US" altLang="ja-JP" sz="1600" b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G4PVReplica</a:t>
            </a: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("div_tube_phys", div_tube_log,</a:t>
            </a:r>
          </a:p>
          <a:p>
            <a:pPr>
              <a:lnSpc>
                <a:spcPct val="120000"/>
              </a:lnSpc>
              <a:buFont typeface="Webdings" pitchFamily="18" charset="2"/>
              <a:buNone/>
            </a:pP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   tube_log, </a:t>
            </a:r>
            <a:r>
              <a:rPr lang="en-US" altLang="ja-JP" sz="1600" b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kPhi, 6, divided_tube_dPhi</a:t>
            </a:r>
            <a:r>
              <a:rPr lang="en-US" altLang="ja-JP" sz="1600" b="1">
                <a:latin typeface="Courier New" pitchFamily="49" charset="0"/>
                <a:ea typeface="ＭＳ Ｐゴシック" pitchFamily="50" charset="-128"/>
              </a:rPr>
              <a:t>);</a:t>
            </a:r>
          </a:p>
        </p:txBody>
      </p:sp>
      <p:sp>
        <p:nvSpPr>
          <p:cNvPr id="1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1FB0-F648-47A2-B45B-FE2328100338}" type="slidenum">
              <a:rPr lang="ja-JP" altLang="en-US"/>
              <a:pPr/>
              <a:t>7</a:t>
            </a:fld>
            <a:endParaRPr lang="en-US" altLang="ja-JP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086600" y="1905000"/>
            <a:ext cx="1828800" cy="1828800"/>
            <a:chOff x="4464" y="1248"/>
            <a:chExt cx="1152" cy="1152"/>
          </a:xfrm>
        </p:grpSpPr>
        <p:sp>
          <p:nvSpPr>
            <p:cNvPr id="594949" name="Oval 5"/>
            <p:cNvSpPr>
              <a:spLocks noChangeArrowheads="1"/>
            </p:cNvSpPr>
            <p:nvPr/>
          </p:nvSpPr>
          <p:spPr bwMode="auto">
            <a:xfrm>
              <a:off x="4464" y="1248"/>
              <a:ext cx="1152" cy="115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94950" name="Oval 6"/>
            <p:cNvSpPr>
              <a:spLocks noChangeArrowheads="1"/>
            </p:cNvSpPr>
            <p:nvPr/>
          </p:nvSpPr>
          <p:spPr bwMode="auto">
            <a:xfrm>
              <a:off x="4848" y="1632"/>
              <a:ext cx="384" cy="3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94951" name="AutoShape 7"/>
          <p:cNvSpPr>
            <a:spLocks noChangeArrowheads="1"/>
          </p:cNvSpPr>
          <p:nvPr/>
        </p:nvSpPr>
        <p:spPr bwMode="auto">
          <a:xfrm rot="5400000">
            <a:off x="7086600" y="1905000"/>
            <a:ext cx="1828800" cy="1828800"/>
          </a:xfrm>
          <a:custGeom>
            <a:avLst/>
            <a:gdLst>
              <a:gd name="G0" fmla="+- 3596 0 0"/>
              <a:gd name="G1" fmla="+- -7981025 0 0"/>
              <a:gd name="G2" fmla="+- 0 0 -7981025"/>
              <a:gd name="T0" fmla="*/ 0 256 1"/>
              <a:gd name="T1" fmla="*/ 180 256 1"/>
              <a:gd name="G3" fmla="+- -7981025 T0 T1"/>
              <a:gd name="T2" fmla="*/ 0 256 1"/>
              <a:gd name="T3" fmla="*/ 90 256 1"/>
              <a:gd name="G4" fmla="+- -7981025 T2 T3"/>
              <a:gd name="G5" fmla="*/ G4 2 1"/>
              <a:gd name="T4" fmla="*/ 90 256 1"/>
              <a:gd name="T5" fmla="*/ 0 256 1"/>
              <a:gd name="G6" fmla="+- -7981025 T4 T5"/>
              <a:gd name="G7" fmla="*/ G6 2 1"/>
              <a:gd name="G8" fmla="abs -7981025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3596"/>
              <a:gd name="G18" fmla="*/ 3596 1 2"/>
              <a:gd name="G19" fmla="+- G18 5400 0"/>
              <a:gd name="G20" fmla="cos G19 -7981025"/>
              <a:gd name="G21" fmla="sin G19 -7981025"/>
              <a:gd name="G22" fmla="+- G20 10800 0"/>
              <a:gd name="G23" fmla="+- G21 10800 0"/>
              <a:gd name="G24" fmla="+- 10800 0 G20"/>
              <a:gd name="G25" fmla="+- 3596 10800 0"/>
              <a:gd name="G26" fmla="?: G9 G17 G25"/>
              <a:gd name="G27" fmla="?: G9 0 21600"/>
              <a:gd name="G28" fmla="cos 10800 -7981025"/>
              <a:gd name="G29" fmla="sin 10800 -7981025"/>
              <a:gd name="G30" fmla="sin 3596 -7981025"/>
              <a:gd name="G31" fmla="+- G28 10800 0"/>
              <a:gd name="G32" fmla="+- G29 10800 0"/>
              <a:gd name="G33" fmla="+- G30 10800 0"/>
              <a:gd name="G34" fmla="?: G4 0 G31"/>
              <a:gd name="G35" fmla="?: -7981025 G34 0"/>
              <a:gd name="G36" fmla="?: G6 G35 G31"/>
              <a:gd name="G37" fmla="+- 21600 0 G36"/>
              <a:gd name="G38" fmla="?: G4 0 G33"/>
              <a:gd name="G39" fmla="?: -7981025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7009 w 21600"/>
              <a:gd name="T15" fmla="*/ 4681 h 21600"/>
              <a:gd name="T16" fmla="*/ 10800 w 21600"/>
              <a:gd name="T17" fmla="*/ 7204 h 21600"/>
              <a:gd name="T18" fmla="*/ 14591 w 21600"/>
              <a:gd name="T19" fmla="*/ 4681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8906" y="7743"/>
                </a:moveTo>
                <a:cubicBezTo>
                  <a:pt x="9474" y="7390"/>
                  <a:pt x="10130" y="7203"/>
                  <a:pt x="10800" y="7204"/>
                </a:cubicBezTo>
                <a:cubicBezTo>
                  <a:pt x="11469" y="7204"/>
                  <a:pt x="12125" y="7390"/>
                  <a:pt x="12693" y="7743"/>
                </a:cubicBezTo>
                <a:lnTo>
                  <a:pt x="16488" y="1619"/>
                </a:lnTo>
                <a:cubicBezTo>
                  <a:pt x="14779" y="560"/>
                  <a:pt x="12809" y="-1"/>
                  <a:pt x="10799" y="0"/>
                </a:cubicBezTo>
                <a:cubicBezTo>
                  <a:pt x="8790" y="0"/>
                  <a:pt x="6820" y="560"/>
                  <a:pt x="5111" y="1619"/>
                </a:cubicBezTo>
                <a:close/>
              </a:path>
            </a:pathLst>
          </a:custGeom>
          <a:solidFill>
            <a:srgbClr val="00FFFF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952" name="AutoShape 8"/>
          <p:cNvSpPr>
            <a:spLocks noChangeArrowheads="1"/>
          </p:cNvSpPr>
          <p:nvPr/>
        </p:nvSpPr>
        <p:spPr bwMode="auto">
          <a:xfrm rot="1751389">
            <a:off x="7086600" y="1905000"/>
            <a:ext cx="1828800" cy="1828800"/>
          </a:xfrm>
          <a:custGeom>
            <a:avLst/>
            <a:gdLst>
              <a:gd name="G0" fmla="+- 3596 0 0"/>
              <a:gd name="G1" fmla="+- -7981025 0 0"/>
              <a:gd name="G2" fmla="+- 0 0 -7981025"/>
              <a:gd name="T0" fmla="*/ 0 256 1"/>
              <a:gd name="T1" fmla="*/ 180 256 1"/>
              <a:gd name="G3" fmla="+- -7981025 T0 T1"/>
              <a:gd name="T2" fmla="*/ 0 256 1"/>
              <a:gd name="T3" fmla="*/ 90 256 1"/>
              <a:gd name="G4" fmla="+- -7981025 T2 T3"/>
              <a:gd name="G5" fmla="*/ G4 2 1"/>
              <a:gd name="T4" fmla="*/ 90 256 1"/>
              <a:gd name="T5" fmla="*/ 0 256 1"/>
              <a:gd name="G6" fmla="+- -7981025 T4 T5"/>
              <a:gd name="G7" fmla="*/ G6 2 1"/>
              <a:gd name="G8" fmla="abs -7981025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3596"/>
              <a:gd name="G18" fmla="*/ 3596 1 2"/>
              <a:gd name="G19" fmla="+- G18 5400 0"/>
              <a:gd name="G20" fmla="cos G19 -7981025"/>
              <a:gd name="G21" fmla="sin G19 -7981025"/>
              <a:gd name="G22" fmla="+- G20 10800 0"/>
              <a:gd name="G23" fmla="+- G21 10800 0"/>
              <a:gd name="G24" fmla="+- 10800 0 G20"/>
              <a:gd name="G25" fmla="+- 3596 10800 0"/>
              <a:gd name="G26" fmla="?: G9 G17 G25"/>
              <a:gd name="G27" fmla="?: G9 0 21600"/>
              <a:gd name="G28" fmla="cos 10800 -7981025"/>
              <a:gd name="G29" fmla="sin 10800 -7981025"/>
              <a:gd name="G30" fmla="sin 3596 -7981025"/>
              <a:gd name="G31" fmla="+- G28 10800 0"/>
              <a:gd name="G32" fmla="+- G29 10800 0"/>
              <a:gd name="G33" fmla="+- G30 10800 0"/>
              <a:gd name="G34" fmla="?: G4 0 G31"/>
              <a:gd name="G35" fmla="?: -7981025 G34 0"/>
              <a:gd name="G36" fmla="?: G6 G35 G31"/>
              <a:gd name="G37" fmla="+- 21600 0 G36"/>
              <a:gd name="G38" fmla="?: G4 0 G33"/>
              <a:gd name="G39" fmla="?: -7981025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7009 w 21600"/>
              <a:gd name="T15" fmla="*/ 4681 h 21600"/>
              <a:gd name="T16" fmla="*/ 10800 w 21600"/>
              <a:gd name="T17" fmla="*/ 7204 h 21600"/>
              <a:gd name="T18" fmla="*/ 14591 w 21600"/>
              <a:gd name="T19" fmla="*/ 4681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8906" y="7743"/>
                </a:moveTo>
                <a:cubicBezTo>
                  <a:pt x="9474" y="7390"/>
                  <a:pt x="10130" y="7203"/>
                  <a:pt x="10800" y="7204"/>
                </a:cubicBezTo>
                <a:cubicBezTo>
                  <a:pt x="11469" y="7204"/>
                  <a:pt x="12125" y="7390"/>
                  <a:pt x="12693" y="7743"/>
                </a:cubicBezTo>
                <a:lnTo>
                  <a:pt x="16488" y="1619"/>
                </a:lnTo>
                <a:cubicBezTo>
                  <a:pt x="14779" y="560"/>
                  <a:pt x="12809" y="-1"/>
                  <a:pt x="10799" y="0"/>
                </a:cubicBezTo>
                <a:cubicBezTo>
                  <a:pt x="8790" y="0"/>
                  <a:pt x="6820" y="560"/>
                  <a:pt x="5111" y="1619"/>
                </a:cubicBezTo>
                <a:close/>
              </a:path>
            </a:pathLst>
          </a:custGeom>
          <a:solidFill>
            <a:srgbClr val="00FFFF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953" name="AutoShape 9"/>
          <p:cNvSpPr>
            <a:spLocks noChangeArrowheads="1"/>
          </p:cNvSpPr>
          <p:nvPr/>
        </p:nvSpPr>
        <p:spPr bwMode="auto">
          <a:xfrm rot="-2020038">
            <a:off x="7086600" y="1905000"/>
            <a:ext cx="1828800" cy="1828800"/>
          </a:xfrm>
          <a:custGeom>
            <a:avLst/>
            <a:gdLst>
              <a:gd name="G0" fmla="+- 3596 0 0"/>
              <a:gd name="G1" fmla="+- -7981025 0 0"/>
              <a:gd name="G2" fmla="+- 0 0 -7981025"/>
              <a:gd name="T0" fmla="*/ 0 256 1"/>
              <a:gd name="T1" fmla="*/ 180 256 1"/>
              <a:gd name="G3" fmla="+- -7981025 T0 T1"/>
              <a:gd name="T2" fmla="*/ 0 256 1"/>
              <a:gd name="T3" fmla="*/ 90 256 1"/>
              <a:gd name="G4" fmla="+- -7981025 T2 T3"/>
              <a:gd name="G5" fmla="*/ G4 2 1"/>
              <a:gd name="T4" fmla="*/ 90 256 1"/>
              <a:gd name="T5" fmla="*/ 0 256 1"/>
              <a:gd name="G6" fmla="+- -7981025 T4 T5"/>
              <a:gd name="G7" fmla="*/ G6 2 1"/>
              <a:gd name="G8" fmla="abs -7981025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3596"/>
              <a:gd name="G18" fmla="*/ 3596 1 2"/>
              <a:gd name="G19" fmla="+- G18 5400 0"/>
              <a:gd name="G20" fmla="cos G19 -7981025"/>
              <a:gd name="G21" fmla="sin G19 -7981025"/>
              <a:gd name="G22" fmla="+- G20 10800 0"/>
              <a:gd name="G23" fmla="+- G21 10800 0"/>
              <a:gd name="G24" fmla="+- 10800 0 G20"/>
              <a:gd name="G25" fmla="+- 3596 10800 0"/>
              <a:gd name="G26" fmla="?: G9 G17 G25"/>
              <a:gd name="G27" fmla="?: G9 0 21600"/>
              <a:gd name="G28" fmla="cos 10800 -7981025"/>
              <a:gd name="G29" fmla="sin 10800 -7981025"/>
              <a:gd name="G30" fmla="sin 3596 -7981025"/>
              <a:gd name="G31" fmla="+- G28 10800 0"/>
              <a:gd name="G32" fmla="+- G29 10800 0"/>
              <a:gd name="G33" fmla="+- G30 10800 0"/>
              <a:gd name="G34" fmla="?: G4 0 G31"/>
              <a:gd name="G35" fmla="?: -7981025 G34 0"/>
              <a:gd name="G36" fmla="?: G6 G35 G31"/>
              <a:gd name="G37" fmla="+- 21600 0 G36"/>
              <a:gd name="G38" fmla="?: G4 0 G33"/>
              <a:gd name="G39" fmla="?: -7981025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7009 w 21600"/>
              <a:gd name="T15" fmla="*/ 4681 h 21600"/>
              <a:gd name="T16" fmla="*/ 10800 w 21600"/>
              <a:gd name="T17" fmla="*/ 7204 h 21600"/>
              <a:gd name="T18" fmla="*/ 14591 w 21600"/>
              <a:gd name="T19" fmla="*/ 4681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8906" y="7743"/>
                </a:moveTo>
                <a:cubicBezTo>
                  <a:pt x="9474" y="7390"/>
                  <a:pt x="10130" y="7203"/>
                  <a:pt x="10800" y="7204"/>
                </a:cubicBezTo>
                <a:cubicBezTo>
                  <a:pt x="11469" y="7204"/>
                  <a:pt x="12125" y="7390"/>
                  <a:pt x="12693" y="7743"/>
                </a:cubicBezTo>
                <a:lnTo>
                  <a:pt x="16488" y="1619"/>
                </a:lnTo>
                <a:cubicBezTo>
                  <a:pt x="14779" y="560"/>
                  <a:pt x="12809" y="-1"/>
                  <a:pt x="10799" y="0"/>
                </a:cubicBezTo>
                <a:cubicBezTo>
                  <a:pt x="8790" y="0"/>
                  <a:pt x="6820" y="560"/>
                  <a:pt x="5111" y="1619"/>
                </a:cubicBezTo>
                <a:close/>
              </a:path>
            </a:pathLst>
          </a:custGeom>
          <a:solidFill>
            <a:srgbClr val="00FFFF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954" name="AutoShape 10"/>
          <p:cNvSpPr>
            <a:spLocks noChangeArrowheads="1"/>
          </p:cNvSpPr>
          <p:nvPr/>
        </p:nvSpPr>
        <p:spPr bwMode="auto">
          <a:xfrm rot="-5400000">
            <a:off x="7086600" y="1905000"/>
            <a:ext cx="1828800" cy="1828800"/>
          </a:xfrm>
          <a:custGeom>
            <a:avLst/>
            <a:gdLst>
              <a:gd name="G0" fmla="+- 3596 0 0"/>
              <a:gd name="G1" fmla="+- -7981025 0 0"/>
              <a:gd name="G2" fmla="+- 0 0 -7981025"/>
              <a:gd name="T0" fmla="*/ 0 256 1"/>
              <a:gd name="T1" fmla="*/ 180 256 1"/>
              <a:gd name="G3" fmla="+- -7981025 T0 T1"/>
              <a:gd name="T2" fmla="*/ 0 256 1"/>
              <a:gd name="T3" fmla="*/ 90 256 1"/>
              <a:gd name="G4" fmla="+- -7981025 T2 T3"/>
              <a:gd name="G5" fmla="*/ G4 2 1"/>
              <a:gd name="T4" fmla="*/ 90 256 1"/>
              <a:gd name="T5" fmla="*/ 0 256 1"/>
              <a:gd name="G6" fmla="+- -7981025 T4 T5"/>
              <a:gd name="G7" fmla="*/ G6 2 1"/>
              <a:gd name="G8" fmla="abs -7981025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3596"/>
              <a:gd name="G18" fmla="*/ 3596 1 2"/>
              <a:gd name="G19" fmla="+- G18 5400 0"/>
              <a:gd name="G20" fmla="cos G19 -7981025"/>
              <a:gd name="G21" fmla="sin G19 -7981025"/>
              <a:gd name="G22" fmla="+- G20 10800 0"/>
              <a:gd name="G23" fmla="+- G21 10800 0"/>
              <a:gd name="G24" fmla="+- 10800 0 G20"/>
              <a:gd name="G25" fmla="+- 3596 10800 0"/>
              <a:gd name="G26" fmla="?: G9 G17 G25"/>
              <a:gd name="G27" fmla="?: G9 0 21600"/>
              <a:gd name="G28" fmla="cos 10800 -7981025"/>
              <a:gd name="G29" fmla="sin 10800 -7981025"/>
              <a:gd name="G30" fmla="sin 3596 -7981025"/>
              <a:gd name="G31" fmla="+- G28 10800 0"/>
              <a:gd name="G32" fmla="+- G29 10800 0"/>
              <a:gd name="G33" fmla="+- G30 10800 0"/>
              <a:gd name="G34" fmla="?: G4 0 G31"/>
              <a:gd name="G35" fmla="?: -7981025 G34 0"/>
              <a:gd name="G36" fmla="?: G6 G35 G31"/>
              <a:gd name="G37" fmla="+- 21600 0 G36"/>
              <a:gd name="G38" fmla="?: G4 0 G33"/>
              <a:gd name="G39" fmla="?: -7981025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7009 w 21600"/>
              <a:gd name="T15" fmla="*/ 4681 h 21600"/>
              <a:gd name="T16" fmla="*/ 10800 w 21600"/>
              <a:gd name="T17" fmla="*/ 7204 h 21600"/>
              <a:gd name="T18" fmla="*/ 14591 w 21600"/>
              <a:gd name="T19" fmla="*/ 4681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8906" y="7743"/>
                </a:moveTo>
                <a:cubicBezTo>
                  <a:pt x="9474" y="7390"/>
                  <a:pt x="10130" y="7203"/>
                  <a:pt x="10800" y="7204"/>
                </a:cubicBezTo>
                <a:cubicBezTo>
                  <a:pt x="11469" y="7204"/>
                  <a:pt x="12125" y="7390"/>
                  <a:pt x="12693" y="7743"/>
                </a:cubicBezTo>
                <a:lnTo>
                  <a:pt x="16488" y="1619"/>
                </a:lnTo>
                <a:cubicBezTo>
                  <a:pt x="14779" y="560"/>
                  <a:pt x="12809" y="-1"/>
                  <a:pt x="10799" y="0"/>
                </a:cubicBezTo>
                <a:cubicBezTo>
                  <a:pt x="8790" y="0"/>
                  <a:pt x="6820" y="560"/>
                  <a:pt x="5111" y="1619"/>
                </a:cubicBezTo>
                <a:close/>
              </a:path>
            </a:pathLst>
          </a:custGeom>
          <a:solidFill>
            <a:srgbClr val="00FFFF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955" name="AutoShape 11"/>
          <p:cNvSpPr>
            <a:spLocks noChangeArrowheads="1"/>
          </p:cNvSpPr>
          <p:nvPr/>
        </p:nvSpPr>
        <p:spPr bwMode="auto">
          <a:xfrm rot="-9048611">
            <a:off x="7086600" y="1905000"/>
            <a:ext cx="1828800" cy="1828800"/>
          </a:xfrm>
          <a:custGeom>
            <a:avLst/>
            <a:gdLst>
              <a:gd name="G0" fmla="+- 3596 0 0"/>
              <a:gd name="G1" fmla="+- -7981025 0 0"/>
              <a:gd name="G2" fmla="+- 0 0 -7981025"/>
              <a:gd name="T0" fmla="*/ 0 256 1"/>
              <a:gd name="T1" fmla="*/ 180 256 1"/>
              <a:gd name="G3" fmla="+- -7981025 T0 T1"/>
              <a:gd name="T2" fmla="*/ 0 256 1"/>
              <a:gd name="T3" fmla="*/ 90 256 1"/>
              <a:gd name="G4" fmla="+- -7981025 T2 T3"/>
              <a:gd name="G5" fmla="*/ G4 2 1"/>
              <a:gd name="T4" fmla="*/ 90 256 1"/>
              <a:gd name="T5" fmla="*/ 0 256 1"/>
              <a:gd name="G6" fmla="+- -7981025 T4 T5"/>
              <a:gd name="G7" fmla="*/ G6 2 1"/>
              <a:gd name="G8" fmla="abs -7981025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3596"/>
              <a:gd name="G18" fmla="*/ 3596 1 2"/>
              <a:gd name="G19" fmla="+- G18 5400 0"/>
              <a:gd name="G20" fmla="cos G19 -7981025"/>
              <a:gd name="G21" fmla="sin G19 -7981025"/>
              <a:gd name="G22" fmla="+- G20 10800 0"/>
              <a:gd name="G23" fmla="+- G21 10800 0"/>
              <a:gd name="G24" fmla="+- 10800 0 G20"/>
              <a:gd name="G25" fmla="+- 3596 10800 0"/>
              <a:gd name="G26" fmla="?: G9 G17 G25"/>
              <a:gd name="G27" fmla="?: G9 0 21600"/>
              <a:gd name="G28" fmla="cos 10800 -7981025"/>
              <a:gd name="G29" fmla="sin 10800 -7981025"/>
              <a:gd name="G30" fmla="sin 3596 -7981025"/>
              <a:gd name="G31" fmla="+- G28 10800 0"/>
              <a:gd name="G32" fmla="+- G29 10800 0"/>
              <a:gd name="G33" fmla="+- G30 10800 0"/>
              <a:gd name="G34" fmla="?: G4 0 G31"/>
              <a:gd name="G35" fmla="?: -7981025 G34 0"/>
              <a:gd name="G36" fmla="?: G6 G35 G31"/>
              <a:gd name="G37" fmla="+- 21600 0 G36"/>
              <a:gd name="G38" fmla="?: G4 0 G33"/>
              <a:gd name="G39" fmla="?: -7981025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7009 w 21600"/>
              <a:gd name="T15" fmla="*/ 4681 h 21600"/>
              <a:gd name="T16" fmla="*/ 10800 w 21600"/>
              <a:gd name="T17" fmla="*/ 7204 h 21600"/>
              <a:gd name="T18" fmla="*/ 14591 w 21600"/>
              <a:gd name="T19" fmla="*/ 4681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8906" y="7743"/>
                </a:moveTo>
                <a:cubicBezTo>
                  <a:pt x="9474" y="7390"/>
                  <a:pt x="10130" y="7203"/>
                  <a:pt x="10800" y="7204"/>
                </a:cubicBezTo>
                <a:cubicBezTo>
                  <a:pt x="11469" y="7204"/>
                  <a:pt x="12125" y="7390"/>
                  <a:pt x="12693" y="7743"/>
                </a:cubicBezTo>
                <a:lnTo>
                  <a:pt x="16488" y="1619"/>
                </a:lnTo>
                <a:cubicBezTo>
                  <a:pt x="14779" y="560"/>
                  <a:pt x="12809" y="-1"/>
                  <a:pt x="10799" y="0"/>
                </a:cubicBezTo>
                <a:cubicBezTo>
                  <a:pt x="8790" y="0"/>
                  <a:pt x="6820" y="560"/>
                  <a:pt x="5111" y="1619"/>
                </a:cubicBezTo>
                <a:close/>
              </a:path>
            </a:pathLst>
          </a:custGeom>
          <a:solidFill>
            <a:srgbClr val="00FFFF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956" name="AutoShape 12"/>
          <p:cNvSpPr>
            <a:spLocks noChangeArrowheads="1"/>
          </p:cNvSpPr>
          <p:nvPr/>
        </p:nvSpPr>
        <p:spPr bwMode="auto">
          <a:xfrm rot="-12820038">
            <a:off x="7086600" y="1905000"/>
            <a:ext cx="1828800" cy="1828800"/>
          </a:xfrm>
          <a:custGeom>
            <a:avLst/>
            <a:gdLst>
              <a:gd name="G0" fmla="+- 3596 0 0"/>
              <a:gd name="G1" fmla="+- -7981025 0 0"/>
              <a:gd name="G2" fmla="+- 0 0 -7981025"/>
              <a:gd name="T0" fmla="*/ 0 256 1"/>
              <a:gd name="T1" fmla="*/ 180 256 1"/>
              <a:gd name="G3" fmla="+- -7981025 T0 T1"/>
              <a:gd name="T2" fmla="*/ 0 256 1"/>
              <a:gd name="T3" fmla="*/ 90 256 1"/>
              <a:gd name="G4" fmla="+- -7981025 T2 T3"/>
              <a:gd name="G5" fmla="*/ G4 2 1"/>
              <a:gd name="T4" fmla="*/ 90 256 1"/>
              <a:gd name="T5" fmla="*/ 0 256 1"/>
              <a:gd name="G6" fmla="+- -7981025 T4 T5"/>
              <a:gd name="G7" fmla="*/ G6 2 1"/>
              <a:gd name="G8" fmla="abs -7981025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3596"/>
              <a:gd name="G18" fmla="*/ 3596 1 2"/>
              <a:gd name="G19" fmla="+- G18 5400 0"/>
              <a:gd name="G20" fmla="cos G19 -7981025"/>
              <a:gd name="G21" fmla="sin G19 -7981025"/>
              <a:gd name="G22" fmla="+- G20 10800 0"/>
              <a:gd name="G23" fmla="+- G21 10800 0"/>
              <a:gd name="G24" fmla="+- 10800 0 G20"/>
              <a:gd name="G25" fmla="+- 3596 10800 0"/>
              <a:gd name="G26" fmla="?: G9 G17 G25"/>
              <a:gd name="G27" fmla="?: G9 0 21600"/>
              <a:gd name="G28" fmla="cos 10800 -7981025"/>
              <a:gd name="G29" fmla="sin 10800 -7981025"/>
              <a:gd name="G30" fmla="sin 3596 -7981025"/>
              <a:gd name="G31" fmla="+- G28 10800 0"/>
              <a:gd name="G32" fmla="+- G29 10800 0"/>
              <a:gd name="G33" fmla="+- G30 10800 0"/>
              <a:gd name="G34" fmla="?: G4 0 G31"/>
              <a:gd name="G35" fmla="?: -7981025 G34 0"/>
              <a:gd name="G36" fmla="?: G6 G35 G31"/>
              <a:gd name="G37" fmla="+- 21600 0 G36"/>
              <a:gd name="G38" fmla="?: G4 0 G33"/>
              <a:gd name="G39" fmla="?: -7981025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7009 w 21600"/>
              <a:gd name="T15" fmla="*/ 4681 h 21600"/>
              <a:gd name="T16" fmla="*/ 10800 w 21600"/>
              <a:gd name="T17" fmla="*/ 7204 h 21600"/>
              <a:gd name="T18" fmla="*/ 14591 w 21600"/>
              <a:gd name="T19" fmla="*/ 4681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8906" y="7743"/>
                </a:moveTo>
                <a:cubicBezTo>
                  <a:pt x="9474" y="7390"/>
                  <a:pt x="10130" y="7203"/>
                  <a:pt x="10800" y="7204"/>
                </a:cubicBezTo>
                <a:cubicBezTo>
                  <a:pt x="11469" y="7204"/>
                  <a:pt x="12125" y="7390"/>
                  <a:pt x="12693" y="7743"/>
                </a:cubicBezTo>
                <a:lnTo>
                  <a:pt x="16488" y="1619"/>
                </a:lnTo>
                <a:cubicBezTo>
                  <a:pt x="14779" y="560"/>
                  <a:pt x="12809" y="-1"/>
                  <a:pt x="10799" y="0"/>
                </a:cubicBezTo>
                <a:cubicBezTo>
                  <a:pt x="8790" y="0"/>
                  <a:pt x="6820" y="560"/>
                  <a:pt x="5111" y="1619"/>
                </a:cubicBezTo>
                <a:close/>
              </a:path>
            </a:pathLst>
          </a:custGeom>
          <a:solidFill>
            <a:srgbClr val="00FFFF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4957" name="AutoShape 13"/>
          <p:cNvSpPr>
            <a:spLocks noChangeArrowheads="1"/>
          </p:cNvSpPr>
          <p:nvPr/>
        </p:nvSpPr>
        <p:spPr bwMode="auto">
          <a:xfrm rot="5400000">
            <a:off x="7086600" y="3657600"/>
            <a:ext cx="1828800" cy="1828800"/>
          </a:xfrm>
          <a:custGeom>
            <a:avLst/>
            <a:gdLst>
              <a:gd name="G0" fmla="+- 3596 0 0"/>
              <a:gd name="G1" fmla="+- -7981025 0 0"/>
              <a:gd name="G2" fmla="+- 0 0 -7981025"/>
              <a:gd name="T0" fmla="*/ 0 256 1"/>
              <a:gd name="T1" fmla="*/ 180 256 1"/>
              <a:gd name="G3" fmla="+- -7981025 T0 T1"/>
              <a:gd name="T2" fmla="*/ 0 256 1"/>
              <a:gd name="T3" fmla="*/ 90 256 1"/>
              <a:gd name="G4" fmla="+- -7981025 T2 T3"/>
              <a:gd name="G5" fmla="*/ G4 2 1"/>
              <a:gd name="T4" fmla="*/ 90 256 1"/>
              <a:gd name="T5" fmla="*/ 0 256 1"/>
              <a:gd name="G6" fmla="+- -7981025 T4 T5"/>
              <a:gd name="G7" fmla="*/ G6 2 1"/>
              <a:gd name="G8" fmla="abs -7981025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3596"/>
              <a:gd name="G18" fmla="*/ 3596 1 2"/>
              <a:gd name="G19" fmla="+- G18 5400 0"/>
              <a:gd name="G20" fmla="cos G19 -7981025"/>
              <a:gd name="G21" fmla="sin G19 -7981025"/>
              <a:gd name="G22" fmla="+- G20 10800 0"/>
              <a:gd name="G23" fmla="+- G21 10800 0"/>
              <a:gd name="G24" fmla="+- 10800 0 G20"/>
              <a:gd name="G25" fmla="+- 3596 10800 0"/>
              <a:gd name="G26" fmla="?: G9 G17 G25"/>
              <a:gd name="G27" fmla="?: G9 0 21600"/>
              <a:gd name="G28" fmla="cos 10800 -7981025"/>
              <a:gd name="G29" fmla="sin 10800 -7981025"/>
              <a:gd name="G30" fmla="sin 3596 -7981025"/>
              <a:gd name="G31" fmla="+- G28 10800 0"/>
              <a:gd name="G32" fmla="+- G29 10800 0"/>
              <a:gd name="G33" fmla="+- G30 10800 0"/>
              <a:gd name="G34" fmla="?: G4 0 G31"/>
              <a:gd name="G35" fmla="?: -7981025 G34 0"/>
              <a:gd name="G36" fmla="?: G6 G35 G31"/>
              <a:gd name="G37" fmla="+- 21600 0 G36"/>
              <a:gd name="G38" fmla="?: G4 0 G33"/>
              <a:gd name="G39" fmla="?: -7981025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7009 w 21600"/>
              <a:gd name="T15" fmla="*/ 4681 h 21600"/>
              <a:gd name="T16" fmla="*/ 10800 w 21600"/>
              <a:gd name="T17" fmla="*/ 7204 h 21600"/>
              <a:gd name="T18" fmla="*/ 14591 w 21600"/>
              <a:gd name="T19" fmla="*/ 4681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8906" y="7743"/>
                </a:moveTo>
                <a:cubicBezTo>
                  <a:pt x="9474" y="7390"/>
                  <a:pt x="10130" y="7203"/>
                  <a:pt x="10800" y="7204"/>
                </a:cubicBezTo>
                <a:cubicBezTo>
                  <a:pt x="11469" y="7204"/>
                  <a:pt x="12125" y="7390"/>
                  <a:pt x="12693" y="7743"/>
                </a:cubicBezTo>
                <a:lnTo>
                  <a:pt x="16488" y="1619"/>
                </a:lnTo>
                <a:cubicBezTo>
                  <a:pt x="14779" y="560"/>
                  <a:pt x="12809" y="-1"/>
                  <a:pt x="10799" y="0"/>
                </a:cubicBezTo>
                <a:cubicBezTo>
                  <a:pt x="8790" y="0"/>
                  <a:pt x="6820" y="560"/>
                  <a:pt x="5111" y="1619"/>
                </a:cubicBezTo>
                <a:close/>
              </a:path>
            </a:pathLst>
          </a:custGeom>
          <a:solidFill>
            <a:srgbClr val="00FFFF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94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5949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94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94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94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94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94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594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500"/>
                            </p:stCondLst>
                            <p:childTnLst>
                              <p:par>
                                <p:cTn id="8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500"/>
                            </p:stCondLst>
                            <p:childTnLst>
                              <p:par>
                                <p:cTn id="90" presetID="9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594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947" grpId="0" build="p"/>
      <p:bldP spid="594951" grpId="0" animBg="1"/>
      <p:bldP spid="594951" grpId="1" animBg="1"/>
      <p:bldP spid="594951" grpId="2" animBg="1"/>
      <p:bldP spid="594952" grpId="0" animBg="1"/>
      <p:bldP spid="594952" grpId="1" animBg="1"/>
      <p:bldP spid="594953" grpId="0" animBg="1"/>
      <p:bldP spid="594953" grpId="1" animBg="1"/>
      <p:bldP spid="594954" grpId="0" animBg="1"/>
      <p:bldP spid="594954" grpId="1" animBg="1"/>
      <p:bldP spid="594955" grpId="0" animBg="1"/>
      <p:bldP spid="594955" grpId="1" animBg="1"/>
      <p:bldP spid="594956" grpId="0" animBg="1"/>
      <p:bldP spid="594956" grpId="1" animBg="1"/>
      <p:bldP spid="594957" grpId="0" animBg="1"/>
      <p:bldP spid="59495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50" charset="-128"/>
              </a:rPr>
              <a:t>Parameterized volume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50" charset="-128"/>
              </a:rPr>
              <a:t>G4PVParameterised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071546"/>
            <a:ext cx="8715436" cy="535785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30000"/>
              </a:lnSpc>
              <a:buClr>
                <a:srgbClr val="FFFF00"/>
              </a:buClr>
              <a:buFont typeface="Webdings" pitchFamily="18" charset="2"/>
              <a:buNone/>
            </a:pPr>
            <a:r>
              <a:rPr lang="en-US" altLang="ja-JP" sz="2000" b="1" dirty="0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G4PVParameterised</a:t>
            </a:r>
            <a:r>
              <a:rPr lang="en-US" altLang="ja-JP" sz="2000" b="1" dirty="0">
                <a:latin typeface="Courier New" pitchFamily="49" charset="0"/>
                <a:ea typeface="ＭＳ Ｐゴシック" pitchFamily="50" charset="-128"/>
              </a:rPr>
              <a:t>(const G4String&amp; </a:t>
            </a:r>
            <a:r>
              <a:rPr lang="en-US" altLang="ja-JP" sz="2000" b="1" dirty="0" err="1">
                <a:latin typeface="Courier New" pitchFamily="49" charset="0"/>
                <a:ea typeface="ＭＳ Ｐゴシック" pitchFamily="50" charset="-128"/>
              </a:rPr>
              <a:t>pName</a:t>
            </a:r>
            <a:r>
              <a:rPr lang="en-US" altLang="ja-JP" sz="2000" b="1" dirty="0">
                <a:latin typeface="Courier New" pitchFamily="49" charset="0"/>
                <a:ea typeface="ＭＳ Ｐゴシック" pitchFamily="50" charset="-128"/>
              </a:rPr>
              <a:t>,</a:t>
            </a:r>
          </a:p>
          <a:p>
            <a:pPr>
              <a:lnSpc>
                <a:spcPct val="130000"/>
              </a:lnSpc>
              <a:buClr>
                <a:srgbClr val="FFFF00"/>
              </a:buClr>
              <a:buFont typeface="Webdings" pitchFamily="18" charset="2"/>
              <a:buNone/>
            </a:pPr>
            <a:r>
              <a:rPr lang="en-US" altLang="ja-JP" sz="2000" b="1" dirty="0">
                <a:latin typeface="Courier New" pitchFamily="49" charset="0"/>
                <a:ea typeface="ＭＳ Ｐゴシック" pitchFamily="50" charset="-128"/>
              </a:rPr>
              <a:t>                  G4LogicalVolume* </a:t>
            </a:r>
            <a:r>
              <a:rPr lang="en-US" altLang="ja-JP" sz="2000" b="1" dirty="0" err="1">
                <a:latin typeface="Courier New" pitchFamily="49" charset="0"/>
                <a:ea typeface="ＭＳ Ｐゴシック" pitchFamily="50" charset="-128"/>
              </a:rPr>
              <a:t>pLogical</a:t>
            </a:r>
            <a:r>
              <a:rPr lang="en-US" altLang="ja-JP" sz="2000" b="1" dirty="0">
                <a:latin typeface="Courier New" pitchFamily="49" charset="0"/>
                <a:ea typeface="ＭＳ Ｐゴシック" pitchFamily="50" charset="-128"/>
              </a:rPr>
              <a:t>,</a:t>
            </a:r>
          </a:p>
          <a:p>
            <a:pPr>
              <a:lnSpc>
                <a:spcPct val="130000"/>
              </a:lnSpc>
              <a:buClr>
                <a:srgbClr val="FFFF00"/>
              </a:buClr>
              <a:buFont typeface="Webdings" pitchFamily="18" charset="2"/>
              <a:buNone/>
            </a:pPr>
            <a:r>
              <a:rPr lang="en-US" altLang="ja-JP" sz="2000" b="1" dirty="0">
                <a:latin typeface="Courier New" pitchFamily="49" charset="0"/>
                <a:ea typeface="ＭＳ Ｐゴシック" pitchFamily="50" charset="-128"/>
              </a:rPr>
              <a:t>                  G4LogicalVolume* </a:t>
            </a:r>
            <a:r>
              <a:rPr lang="en-US" altLang="ja-JP" sz="2000" b="1" dirty="0" err="1">
                <a:latin typeface="Courier New" pitchFamily="49" charset="0"/>
                <a:ea typeface="ＭＳ Ｐゴシック" pitchFamily="50" charset="-128"/>
              </a:rPr>
              <a:t>pMother</a:t>
            </a:r>
            <a:r>
              <a:rPr lang="en-US" altLang="ja-JP" sz="2000" b="1" dirty="0">
                <a:latin typeface="Courier New" pitchFamily="49" charset="0"/>
                <a:ea typeface="ＭＳ Ｐゴシック" pitchFamily="50" charset="-128"/>
              </a:rPr>
              <a:t>,</a:t>
            </a:r>
          </a:p>
          <a:p>
            <a:pPr>
              <a:lnSpc>
                <a:spcPct val="130000"/>
              </a:lnSpc>
              <a:buClr>
                <a:srgbClr val="FFFF00"/>
              </a:buClr>
              <a:buFont typeface="Webdings" pitchFamily="18" charset="2"/>
              <a:buNone/>
            </a:pPr>
            <a:r>
              <a:rPr lang="en-US" altLang="ja-JP" sz="2000" b="1" dirty="0">
                <a:latin typeface="Courier New" pitchFamily="49" charset="0"/>
                <a:ea typeface="ＭＳ Ｐゴシック" pitchFamily="50" charset="-128"/>
              </a:rPr>
              <a:t>                  </a:t>
            </a:r>
            <a:r>
              <a:rPr lang="en-US" altLang="ja-JP" sz="2000" b="1" dirty="0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const </a:t>
            </a:r>
            <a:r>
              <a:rPr lang="en-US" altLang="ja-JP" sz="2000" b="1" dirty="0" err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EAxis</a:t>
            </a:r>
            <a:r>
              <a:rPr lang="en-US" altLang="ja-JP" sz="2000" b="1" dirty="0">
                <a:latin typeface="Courier New" pitchFamily="49" charset="0"/>
                <a:ea typeface="ＭＳ Ｐゴシック" pitchFamily="50" charset="-128"/>
              </a:rPr>
              <a:t> </a:t>
            </a:r>
            <a:r>
              <a:rPr lang="en-US" altLang="ja-JP" sz="2000" b="1" dirty="0" err="1">
                <a:latin typeface="Courier New" pitchFamily="49" charset="0"/>
                <a:ea typeface="ＭＳ Ｐゴシック" pitchFamily="50" charset="-128"/>
              </a:rPr>
              <a:t>pAxis</a:t>
            </a:r>
            <a:r>
              <a:rPr lang="en-US" altLang="ja-JP" sz="2000" b="1" dirty="0">
                <a:latin typeface="Courier New" pitchFamily="49" charset="0"/>
                <a:ea typeface="ＭＳ Ｐゴシック" pitchFamily="50" charset="-128"/>
              </a:rPr>
              <a:t>,</a:t>
            </a:r>
          </a:p>
          <a:p>
            <a:pPr>
              <a:lnSpc>
                <a:spcPct val="130000"/>
              </a:lnSpc>
              <a:buClr>
                <a:srgbClr val="FFFF00"/>
              </a:buClr>
              <a:buFont typeface="Webdings" pitchFamily="18" charset="2"/>
              <a:buNone/>
            </a:pPr>
            <a:r>
              <a:rPr lang="en-US" altLang="ja-JP" sz="2000" b="1" dirty="0">
                <a:latin typeface="Courier New" pitchFamily="49" charset="0"/>
                <a:ea typeface="ＭＳ Ｐゴシック" pitchFamily="50" charset="-128"/>
              </a:rPr>
              <a:t>                  const G4int </a:t>
            </a:r>
            <a:r>
              <a:rPr lang="en-US" altLang="ja-JP" sz="2000" b="1" dirty="0" err="1">
                <a:latin typeface="Courier New" pitchFamily="49" charset="0"/>
                <a:ea typeface="ＭＳ Ｐゴシック" pitchFamily="50" charset="-128"/>
              </a:rPr>
              <a:t>nReplicas</a:t>
            </a:r>
            <a:r>
              <a:rPr lang="en-US" altLang="ja-JP" sz="2000" b="1" dirty="0">
                <a:latin typeface="Courier New" pitchFamily="49" charset="0"/>
                <a:ea typeface="ＭＳ Ｐゴシック" pitchFamily="50" charset="-128"/>
              </a:rPr>
              <a:t>,</a:t>
            </a:r>
          </a:p>
          <a:p>
            <a:pPr>
              <a:lnSpc>
                <a:spcPct val="130000"/>
              </a:lnSpc>
              <a:buClr>
                <a:srgbClr val="FFFF00"/>
              </a:buClr>
              <a:buFont typeface="Webdings" pitchFamily="18" charset="2"/>
              <a:buNone/>
            </a:pPr>
            <a:r>
              <a:rPr lang="en-US" altLang="ja-JP" sz="2000" b="1" dirty="0">
                <a:latin typeface="Courier New" pitchFamily="49" charset="0"/>
                <a:ea typeface="ＭＳ Ｐゴシック" pitchFamily="50" charset="-128"/>
              </a:rPr>
              <a:t>                  </a:t>
            </a:r>
            <a:r>
              <a:rPr lang="en-US" altLang="ja-JP" sz="2000" b="1" dirty="0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G4VPVParameterisation</a:t>
            </a:r>
            <a:r>
              <a:rPr lang="en-US" altLang="ja-JP" sz="2000" b="1" dirty="0">
                <a:latin typeface="Courier New" pitchFamily="49" charset="0"/>
                <a:ea typeface="ＭＳ Ｐゴシック" pitchFamily="50" charset="-128"/>
              </a:rPr>
              <a:t> *</a:t>
            </a:r>
            <a:r>
              <a:rPr lang="en-US" altLang="ja-JP" sz="2000" b="1" dirty="0" err="1">
                <a:latin typeface="Courier New" pitchFamily="49" charset="0"/>
                <a:ea typeface="ＭＳ Ｐゴシック" pitchFamily="50" charset="-128"/>
              </a:rPr>
              <a:t>pParam</a:t>
            </a:r>
            <a:endParaRPr lang="en-US" altLang="ja-JP" sz="2000" b="1" dirty="0">
              <a:latin typeface="Courier New" pitchFamily="49" charset="0"/>
              <a:ea typeface="ＭＳ Ｐゴシック" pitchFamily="50" charset="-128"/>
            </a:endParaRPr>
          </a:p>
          <a:p>
            <a:pPr>
              <a:lnSpc>
                <a:spcPct val="110000"/>
              </a:lnSpc>
              <a:buFont typeface="Webdings" pitchFamily="18" charset="2"/>
              <a:buNone/>
            </a:pPr>
            <a:r>
              <a:rPr lang="en-US" altLang="ja-JP" sz="2000" b="1" dirty="0">
                <a:latin typeface="Courier New" pitchFamily="49" charset="0"/>
                <a:ea typeface="ＭＳ Ｐゴシック" pitchFamily="50" charset="-128"/>
              </a:rPr>
              <a:t>                  G4bool </a:t>
            </a:r>
            <a:r>
              <a:rPr lang="en-US" altLang="ja-JP" sz="2000" b="1" dirty="0" err="1">
                <a:latin typeface="Courier New" pitchFamily="49" charset="0"/>
                <a:ea typeface="ＭＳ Ｐゴシック" pitchFamily="50" charset="-128"/>
              </a:rPr>
              <a:t>pSurfChk</a:t>
            </a:r>
            <a:r>
              <a:rPr lang="en-US" altLang="ja-JP" sz="2000" b="1" dirty="0">
                <a:latin typeface="Courier New" pitchFamily="49" charset="0"/>
                <a:ea typeface="ＭＳ Ｐゴシック" pitchFamily="50" charset="-128"/>
              </a:rPr>
              <a:t>=false</a:t>
            </a:r>
            <a:r>
              <a:rPr lang="en-US" altLang="ja-JP" sz="2000" b="1" dirty="0" smtClean="0">
                <a:latin typeface="Courier New" pitchFamily="49" charset="0"/>
                <a:ea typeface="ＭＳ Ｐゴシック" pitchFamily="50" charset="-128"/>
              </a:rPr>
              <a:t>);</a:t>
            </a:r>
          </a:p>
          <a:p>
            <a:pPr>
              <a:lnSpc>
                <a:spcPct val="110000"/>
              </a:lnSpc>
            </a:pPr>
            <a:endParaRPr lang="en-US" altLang="ja-JP" sz="2000" b="1" dirty="0">
              <a:latin typeface="Courier New" pitchFamily="49" charset="0"/>
              <a:ea typeface="ＭＳ Ｐゴシック" pitchFamily="50" charset="-128"/>
            </a:endParaRPr>
          </a:p>
          <a:p>
            <a:pPr>
              <a:lnSpc>
                <a:spcPct val="110000"/>
              </a:lnSpc>
            </a:pPr>
            <a:r>
              <a:rPr lang="en-US" altLang="ja-JP" sz="2000" dirty="0" smtClean="0">
                <a:ea typeface="ＭＳ Ｐゴシック" pitchFamily="50" charset="-128"/>
              </a:rPr>
              <a:t>Replicates </a:t>
            </a:r>
            <a:r>
              <a:rPr lang="en-US" altLang="ja-JP" sz="2000" dirty="0">
                <a:ea typeface="ＭＳ Ｐゴシック" pitchFamily="50" charset="-128"/>
              </a:rPr>
              <a:t>the volume </a:t>
            </a:r>
            <a:r>
              <a:rPr lang="en-US" altLang="ja-JP" sz="2000" b="1" dirty="0" err="1" smtClean="0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nReplicas</a:t>
            </a:r>
            <a:r>
              <a:rPr lang="ja-JP" altLang="en-US" sz="2000" b="1" dirty="0" smtClean="0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 </a:t>
            </a:r>
            <a:r>
              <a:rPr lang="en-US" altLang="ja-JP" sz="2000" dirty="0" smtClean="0">
                <a:ea typeface="ＭＳ Ｐゴシック" pitchFamily="50" charset="-128"/>
              </a:rPr>
              <a:t>times </a:t>
            </a:r>
            <a:r>
              <a:rPr lang="en-US" altLang="ja-JP" sz="2000" dirty="0">
                <a:ea typeface="ＭＳ Ｐゴシック" pitchFamily="50" charset="-128"/>
              </a:rPr>
              <a:t>using the parameterization </a:t>
            </a:r>
            <a:r>
              <a:rPr lang="en-US" altLang="ja-JP" sz="2000" b="1" dirty="0" err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pParam</a:t>
            </a:r>
            <a:r>
              <a:rPr lang="en-US" altLang="ja-JP" sz="2000" dirty="0">
                <a:ea typeface="ＭＳ Ｐゴシック" pitchFamily="50" charset="-128"/>
              </a:rPr>
              <a:t>, within the mother volume </a:t>
            </a:r>
            <a:r>
              <a:rPr lang="en-US" altLang="ja-JP" sz="2000" b="1" dirty="0" err="1" smtClean="0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pMother</a:t>
            </a:r>
            <a:endParaRPr lang="en-US" altLang="ja-JP" sz="2000" b="1" dirty="0" smtClean="0">
              <a:solidFill>
                <a:srgbClr val="FFFF00"/>
              </a:solidFill>
              <a:latin typeface="Courier New" pitchFamily="49" charset="0"/>
              <a:ea typeface="ＭＳ Ｐゴシック" pitchFamily="50" charset="-128"/>
            </a:endParaRPr>
          </a:p>
          <a:p>
            <a:pPr>
              <a:lnSpc>
                <a:spcPct val="110000"/>
              </a:lnSpc>
            </a:pPr>
            <a:endParaRPr lang="en-US" altLang="ja-JP" sz="2000" b="1" dirty="0">
              <a:solidFill>
                <a:srgbClr val="FFFF00"/>
              </a:solidFill>
              <a:ea typeface="ＭＳ Ｐゴシック" pitchFamily="50" charset="-128"/>
            </a:endParaRPr>
          </a:p>
          <a:p>
            <a:pPr>
              <a:lnSpc>
                <a:spcPct val="130000"/>
              </a:lnSpc>
              <a:buClr>
                <a:srgbClr val="FFFF00"/>
              </a:buClr>
            </a:pPr>
            <a:r>
              <a:rPr lang="en-US" altLang="ja-JP" sz="2000" b="1" dirty="0" err="1">
                <a:solidFill>
                  <a:srgbClr val="FFFF00"/>
                </a:solidFill>
                <a:latin typeface="Courier New" pitchFamily="49" charset="0"/>
                <a:ea typeface="ＭＳ Ｐゴシック" pitchFamily="50" charset="-128"/>
              </a:rPr>
              <a:t>pAxis</a:t>
            </a:r>
            <a:r>
              <a:rPr lang="en-US" altLang="ja-JP" sz="2000" dirty="0">
                <a:ea typeface="ＭＳ Ｐゴシック" pitchFamily="50" charset="-128"/>
              </a:rPr>
              <a:t> is a </a:t>
            </a:r>
            <a:r>
              <a:rPr lang="en-US" altLang="ja-JP" sz="2000" dirty="0">
                <a:solidFill>
                  <a:srgbClr val="FFFF00"/>
                </a:solidFill>
                <a:ea typeface="ＭＳ Ｐゴシック" pitchFamily="50" charset="-128"/>
              </a:rPr>
              <a:t>suggestion</a:t>
            </a:r>
            <a:r>
              <a:rPr lang="en-US" altLang="ja-JP" sz="2000" dirty="0">
                <a:ea typeface="ＭＳ Ｐゴシック" pitchFamily="50" charset="-128"/>
              </a:rPr>
              <a:t> to the navigator along which Cartesian axis replication of parameterized volumes dominates.</a:t>
            </a:r>
          </a:p>
          <a:p>
            <a:pPr lvl="1">
              <a:lnSpc>
                <a:spcPct val="130000"/>
              </a:lnSpc>
              <a:buClr>
                <a:srgbClr val="FFFF00"/>
              </a:buClr>
            </a:pPr>
            <a:r>
              <a:rPr lang="en-US" altLang="ja-JP" sz="2000" dirty="0" err="1">
                <a:solidFill>
                  <a:srgbClr val="FFFF00"/>
                </a:solidFill>
                <a:ea typeface="ＭＳ Ｐゴシック" pitchFamily="50" charset="-128"/>
              </a:rPr>
              <a:t>kXAxis</a:t>
            </a:r>
            <a:r>
              <a:rPr lang="en-US" altLang="ja-JP" sz="2000" dirty="0">
                <a:solidFill>
                  <a:srgbClr val="FFFF00"/>
                </a:solidFill>
                <a:ea typeface="ＭＳ Ｐゴシック" pitchFamily="50" charset="-128"/>
              </a:rPr>
              <a:t>, </a:t>
            </a:r>
            <a:r>
              <a:rPr lang="en-US" altLang="ja-JP" sz="2000" dirty="0" err="1">
                <a:solidFill>
                  <a:srgbClr val="FFFF00"/>
                </a:solidFill>
                <a:ea typeface="ＭＳ Ｐゴシック" pitchFamily="50" charset="-128"/>
              </a:rPr>
              <a:t>kYAxis</a:t>
            </a:r>
            <a:r>
              <a:rPr lang="en-US" altLang="ja-JP" sz="2000" dirty="0">
                <a:solidFill>
                  <a:srgbClr val="FFFF00"/>
                </a:solidFill>
                <a:ea typeface="ＭＳ Ｐゴシック" pitchFamily="50" charset="-128"/>
              </a:rPr>
              <a:t>, </a:t>
            </a:r>
            <a:r>
              <a:rPr lang="en-US" altLang="ja-JP" sz="2000" dirty="0" err="1">
                <a:solidFill>
                  <a:srgbClr val="FFFF00"/>
                </a:solidFill>
                <a:ea typeface="ＭＳ Ｐゴシック" pitchFamily="50" charset="-128"/>
              </a:rPr>
              <a:t>kZAxis</a:t>
            </a:r>
            <a:r>
              <a:rPr lang="en-US" altLang="ja-JP" sz="2000" dirty="0">
                <a:ea typeface="ＭＳ Ｐゴシック" pitchFamily="50" charset="-128"/>
              </a:rPr>
              <a:t> : one-dimensional optimization</a:t>
            </a:r>
          </a:p>
          <a:p>
            <a:pPr lvl="1">
              <a:lnSpc>
                <a:spcPct val="130000"/>
              </a:lnSpc>
              <a:buClr>
                <a:srgbClr val="FFFF00"/>
              </a:buClr>
            </a:pPr>
            <a:r>
              <a:rPr lang="en-US" altLang="ja-JP" sz="2000" dirty="0" err="1">
                <a:solidFill>
                  <a:srgbClr val="FFFF00"/>
                </a:solidFill>
                <a:ea typeface="ＭＳ Ｐゴシック" pitchFamily="50" charset="-128"/>
              </a:rPr>
              <a:t>kUndefined</a:t>
            </a:r>
            <a:r>
              <a:rPr lang="en-US" altLang="ja-JP" sz="2000" dirty="0">
                <a:ea typeface="ＭＳ Ｐゴシック" pitchFamily="50" charset="-128"/>
              </a:rPr>
              <a:t> : three-dimensional optimization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B107-7A81-4187-BC69-F1330D6B2D94}" type="slidenum">
              <a:rPr lang="ja-JP" altLang="en-US"/>
              <a:pPr/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eav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ple">
      <a:majorFont>
        <a:latin typeface="Calibri"/>
        <a:ea typeface="ヒラギノ丸ゴ Pro W4"/>
        <a:cs typeface=""/>
      </a:majorFont>
      <a:minorFont>
        <a:latin typeface="Calibri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steave2</Template>
  <TotalTime>152</TotalTime>
  <Words>2717</Words>
  <Application>Microsoft Office PowerPoint</Application>
  <PresentationFormat>画面に合わせる (4:3)</PresentationFormat>
  <Paragraphs>452</Paragraphs>
  <Slides>33</Slides>
  <Notes>30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33</vt:i4>
      </vt:variant>
    </vt:vector>
  </HeadingPairs>
  <TitlesOfParts>
    <vt:vector size="35" baseType="lpstr">
      <vt:lpstr>steave2</vt:lpstr>
      <vt:lpstr>Photo Editor Photo</vt:lpstr>
      <vt:lpstr>Geometry II</vt:lpstr>
      <vt:lpstr>Contents</vt:lpstr>
      <vt:lpstr>Replicated volume</vt:lpstr>
      <vt:lpstr>Replicated volumes</vt:lpstr>
      <vt:lpstr>G4PVReplica</vt:lpstr>
      <vt:lpstr>Replica - axis, width, offset</vt:lpstr>
      <vt:lpstr>G4PVReplica : example</vt:lpstr>
      <vt:lpstr>Parameterized volume</vt:lpstr>
      <vt:lpstr>G4PVParameterised</vt:lpstr>
      <vt:lpstr>Parameterized Physical Volumes</vt:lpstr>
      <vt:lpstr>G4PVParameterized : example</vt:lpstr>
      <vt:lpstr>G4VPVParameterisation : example </vt:lpstr>
      <vt:lpstr>G4VPVParameterisation : example</vt:lpstr>
      <vt:lpstr>G4VPVParameterisation : example</vt:lpstr>
      <vt:lpstr>Nested parameterization</vt:lpstr>
      <vt:lpstr>advanced ways of placement</vt:lpstr>
      <vt:lpstr>G4PVDivision</vt:lpstr>
      <vt:lpstr>G4PVDivision - 1</vt:lpstr>
      <vt:lpstr>G4PVDivision - 2</vt:lpstr>
      <vt:lpstr>G4PVDivision - 3</vt:lpstr>
      <vt:lpstr>G4PVDivision</vt:lpstr>
      <vt:lpstr>Grouping volumes</vt:lpstr>
      <vt:lpstr>Reflecting solids</vt:lpstr>
      <vt:lpstr>Region</vt:lpstr>
      <vt:lpstr>Region</vt:lpstr>
      <vt:lpstr>Root logical volume</vt:lpstr>
      <vt:lpstr>G4Region</vt:lpstr>
      <vt:lpstr>Defining a magnetic field</vt:lpstr>
      <vt:lpstr>Magnetic field (1)</vt:lpstr>
      <vt:lpstr>Magnetic field (2)</vt:lpstr>
      <vt:lpstr>Global and local fields</vt:lpstr>
      <vt:lpstr>Field integration</vt:lpstr>
      <vt:lpstr>Tracking in field</vt:lpstr>
    </vt:vector>
  </TitlesOfParts>
  <Company>KEK/CRC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Koichi Murakami</dc:creator>
  <cp:lastModifiedBy>Koichi Murakami </cp:lastModifiedBy>
  <cp:revision>116</cp:revision>
  <dcterms:created xsi:type="dcterms:W3CDTF">2007-10-04T06:43:14Z</dcterms:created>
  <dcterms:modified xsi:type="dcterms:W3CDTF">2007-10-18T04:21:06Z</dcterms:modified>
</cp:coreProperties>
</file>