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Default Extension="vml" ContentType="application/vnd.openxmlformats-officedocument.vmlDrawing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2"/>
  </p:notesMasterIdLst>
  <p:sldIdLst>
    <p:sldId id="256" r:id="rId2"/>
    <p:sldId id="367" r:id="rId3"/>
    <p:sldId id="404" r:id="rId4"/>
    <p:sldId id="368" r:id="rId5"/>
    <p:sldId id="265" r:id="rId6"/>
    <p:sldId id="334" r:id="rId7"/>
    <p:sldId id="335" r:id="rId8"/>
    <p:sldId id="337" r:id="rId9"/>
    <p:sldId id="336" r:id="rId10"/>
    <p:sldId id="370" r:id="rId11"/>
    <p:sldId id="338" r:id="rId12"/>
    <p:sldId id="343" r:id="rId13"/>
    <p:sldId id="371" r:id="rId14"/>
    <p:sldId id="342" r:id="rId15"/>
    <p:sldId id="346" r:id="rId16"/>
    <p:sldId id="350" r:id="rId17"/>
    <p:sldId id="373" r:id="rId18"/>
    <p:sldId id="347" r:id="rId19"/>
    <p:sldId id="397" r:id="rId20"/>
    <p:sldId id="396" r:id="rId21"/>
    <p:sldId id="400" r:id="rId22"/>
    <p:sldId id="403" r:id="rId23"/>
    <p:sldId id="389" r:id="rId24"/>
    <p:sldId id="276" r:id="rId25"/>
    <p:sldId id="390" r:id="rId26"/>
    <p:sldId id="405" r:id="rId27"/>
    <p:sldId id="407" r:id="rId28"/>
    <p:sldId id="406" r:id="rId29"/>
    <p:sldId id="408" r:id="rId30"/>
    <p:sldId id="409" r:id="rId31"/>
    <p:sldId id="410" r:id="rId32"/>
    <p:sldId id="281" r:id="rId33"/>
    <p:sldId id="285" r:id="rId34"/>
    <p:sldId id="286" r:id="rId35"/>
    <p:sldId id="292" r:id="rId36"/>
    <p:sldId id="374" r:id="rId37"/>
    <p:sldId id="411" r:id="rId38"/>
    <p:sldId id="420" r:id="rId39"/>
    <p:sldId id="412" r:id="rId40"/>
    <p:sldId id="413" r:id="rId41"/>
    <p:sldId id="421" r:id="rId42"/>
    <p:sldId id="414" r:id="rId43"/>
    <p:sldId id="416" r:id="rId44"/>
    <p:sldId id="417" r:id="rId45"/>
    <p:sldId id="418" r:id="rId46"/>
    <p:sldId id="415" r:id="rId47"/>
    <p:sldId id="424" r:id="rId48"/>
    <p:sldId id="422" r:id="rId49"/>
    <p:sldId id="423" r:id="rId50"/>
    <p:sldId id="369" r:id="rId51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35F735"/>
    <a:srgbClr val="CCFF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2541" autoAdjust="0"/>
    <p:restoredTop sz="94660"/>
  </p:normalViewPr>
  <p:slideViewPr>
    <p:cSldViewPr snapToGrid="0">
      <p:cViewPr varScale="1">
        <p:scale>
          <a:sx n="130" d="100"/>
          <a:sy n="130" d="100"/>
        </p:scale>
        <p:origin x="-90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97408C-3662-4E9F-B9DD-53B146C746C8}" type="datetimeFigureOut">
              <a:rPr kumimoji="1" lang="ja-JP" altLang="en-US" smtClean="0"/>
              <a:pPr/>
              <a:t>2007/10/14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351196-7708-44CD-BEAF-810C07AA885B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C8D2276-9376-44E1-A740-F4C0B3AB5215}" type="slidenum">
              <a:rPr lang="ja-JP" altLang="en-US"/>
              <a:pPr/>
              <a:t>5</a:t>
            </a:fld>
            <a:endParaRPr lang="en-US" altLang="ja-JP"/>
          </a:p>
        </p:txBody>
      </p:sp>
      <p:sp>
        <p:nvSpPr>
          <p:cNvPr id="326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6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A5A82B6-3637-4425-91C2-ABDDE09CB455}" type="slidenum">
              <a:rPr lang="ja-JP" altLang="en-US"/>
              <a:pPr/>
              <a:t>15</a:t>
            </a:fld>
            <a:endParaRPr lang="en-US" altLang="ja-JP"/>
          </a:p>
        </p:txBody>
      </p:sp>
      <p:sp>
        <p:nvSpPr>
          <p:cNvPr id="392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2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178C71B-25E9-49B7-A28C-7659DD030EBA}" type="slidenum">
              <a:rPr lang="ja-JP" altLang="en-US"/>
              <a:pPr/>
              <a:t>16</a:t>
            </a:fld>
            <a:endParaRPr lang="en-US" altLang="ja-JP"/>
          </a:p>
        </p:txBody>
      </p:sp>
      <p:sp>
        <p:nvSpPr>
          <p:cNvPr id="347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7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B645078-5D93-46EB-B96C-1BAF5A0BBF25}" type="slidenum">
              <a:rPr lang="ja-JP" altLang="en-US"/>
              <a:pPr/>
              <a:t>18</a:t>
            </a:fld>
            <a:endParaRPr lang="en-US" altLang="ja-JP"/>
          </a:p>
        </p:txBody>
      </p:sp>
      <p:sp>
        <p:nvSpPr>
          <p:cNvPr id="350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0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947C1D-33F3-4DD6-BA5D-B00536F2C764}" type="slidenum">
              <a:rPr lang="ja-JP" altLang="en-US"/>
              <a:pPr/>
              <a:t>24</a:t>
            </a:fld>
            <a:endParaRPr lang="en-US" altLang="ja-JP"/>
          </a:p>
        </p:txBody>
      </p:sp>
      <p:sp>
        <p:nvSpPr>
          <p:cNvPr id="377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7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46CA320-1ACE-4A35-A1F9-C1C2BC084E87}" type="slidenum">
              <a:rPr lang="ja-JP" altLang="en-US"/>
              <a:pPr/>
              <a:t>32</a:t>
            </a:fld>
            <a:endParaRPr lang="en-US" altLang="ja-JP"/>
          </a:p>
        </p:txBody>
      </p:sp>
      <p:sp>
        <p:nvSpPr>
          <p:cNvPr id="388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8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DA7C239-E285-4C22-80D8-31A2C92D4C47}" type="slidenum">
              <a:rPr lang="ja-JP" altLang="en-US"/>
              <a:pPr/>
              <a:t>33</a:t>
            </a:fld>
            <a:endParaRPr lang="en-US" altLang="ja-JP"/>
          </a:p>
        </p:txBody>
      </p:sp>
      <p:sp>
        <p:nvSpPr>
          <p:cNvPr id="418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8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456F4A3-F8AF-42E9-BEA3-1072C02E4F51}" type="slidenum">
              <a:rPr lang="ja-JP" altLang="en-US"/>
              <a:pPr/>
              <a:t>34</a:t>
            </a:fld>
            <a:endParaRPr lang="en-US" altLang="ja-JP"/>
          </a:p>
        </p:txBody>
      </p:sp>
      <p:sp>
        <p:nvSpPr>
          <p:cNvPr id="422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2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AF54EDB-49D4-49BB-B021-DCFB1DE4B95F}" type="slidenum">
              <a:rPr lang="ja-JP" altLang="en-US"/>
              <a:pPr/>
              <a:t>35</a:t>
            </a:fld>
            <a:endParaRPr lang="en-US" altLang="ja-JP"/>
          </a:p>
        </p:txBody>
      </p:sp>
      <p:sp>
        <p:nvSpPr>
          <p:cNvPr id="379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9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ChangeArrowheads="1" noTextEdit="1"/>
          </p:cNvSpPr>
          <p:nvPr>
            <p:ph type="sldImg"/>
          </p:nvPr>
        </p:nvSpPr>
        <p:spPr bwMode="auto">
          <a:xfrm>
            <a:off x="-10274300" y="227013"/>
            <a:ext cx="20550188" cy="1541303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71513" y="3236913"/>
            <a:ext cx="7808912" cy="30448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71513" y="3236913"/>
            <a:ext cx="7808912" cy="30448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095339-E720-4131-BFC0-329C71712012}" type="slidenum">
              <a:rPr lang="ja-JP" altLang="en-US"/>
              <a:pPr/>
              <a:t>6</a:t>
            </a:fld>
            <a:endParaRPr lang="en-US" altLang="ja-JP"/>
          </a:p>
        </p:txBody>
      </p:sp>
      <p:sp>
        <p:nvSpPr>
          <p:cNvPr id="329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9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71513" y="3236913"/>
            <a:ext cx="7808912" cy="30448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ChangeArrowheads="1" noTextEdit="1"/>
          </p:cNvSpPr>
          <p:nvPr>
            <p:ph type="sldImg"/>
          </p:nvPr>
        </p:nvSpPr>
        <p:spPr bwMode="auto">
          <a:xfrm>
            <a:off x="-10274300" y="227013"/>
            <a:ext cx="20550188" cy="1541303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71513" y="3236913"/>
            <a:ext cx="7808912" cy="30448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43C2DC5-7D16-4055-9D61-A2FBA10B0B08}" type="slidenum">
              <a:rPr lang="ja-JP" altLang="en-US"/>
              <a:pPr/>
              <a:t>43</a:t>
            </a:fld>
            <a:endParaRPr lang="en-US" altLang="ja-JP"/>
          </a:p>
        </p:txBody>
      </p:sp>
      <p:sp>
        <p:nvSpPr>
          <p:cNvPr id="64512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73D345D-7F2C-4678-AC83-EC4ACE955C36}" type="slidenum">
              <a:rPr lang="ja-JP" altLang="en-US"/>
              <a:pPr/>
              <a:t>44</a:t>
            </a:fld>
            <a:endParaRPr lang="en-US" altLang="ja-JP"/>
          </a:p>
        </p:txBody>
      </p:sp>
      <p:sp>
        <p:nvSpPr>
          <p:cNvPr id="64717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2329A7A-DCB3-4E9D-90D1-37B3FF3BDFF3}" type="slidenum">
              <a:rPr lang="ja-JP" altLang="en-US"/>
              <a:pPr/>
              <a:t>45</a:t>
            </a:fld>
            <a:endParaRPr lang="en-US" altLang="ja-JP"/>
          </a:p>
        </p:txBody>
      </p:sp>
      <p:sp>
        <p:nvSpPr>
          <p:cNvPr id="64921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71513" y="3236913"/>
            <a:ext cx="7808912" cy="30448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B3C744A-C4B5-46D5-8F9F-0F85B94D8376}" type="slidenum">
              <a:rPr lang="ja-JP" altLang="en-US"/>
              <a:pPr/>
              <a:t>50</a:t>
            </a:fld>
            <a:endParaRPr lang="en-US" altLang="ja-JP"/>
          </a:p>
        </p:txBody>
      </p:sp>
      <p:sp>
        <p:nvSpPr>
          <p:cNvPr id="321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1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8101102-BBF2-4755-A576-2A5261E9BEEB}" type="slidenum">
              <a:rPr lang="ja-JP" altLang="en-US"/>
              <a:pPr/>
              <a:t>7</a:t>
            </a:fld>
            <a:endParaRPr lang="en-US" altLang="ja-JP"/>
          </a:p>
        </p:txBody>
      </p:sp>
      <p:sp>
        <p:nvSpPr>
          <p:cNvPr id="330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0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2C2CF6E-C9BA-40D4-B668-667BAABD0605}" type="slidenum">
              <a:rPr lang="ja-JP" altLang="en-US"/>
              <a:pPr/>
              <a:t>8</a:t>
            </a:fld>
            <a:endParaRPr lang="en-US" altLang="ja-JP"/>
          </a:p>
        </p:txBody>
      </p:sp>
      <p:sp>
        <p:nvSpPr>
          <p:cNvPr id="333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3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06F0D3B-A5CF-416D-AC9A-580DFDD7FC20}" type="slidenum">
              <a:rPr lang="ja-JP" altLang="en-US"/>
              <a:pPr/>
              <a:t>9</a:t>
            </a:fld>
            <a:endParaRPr lang="en-US" altLang="ja-JP"/>
          </a:p>
        </p:txBody>
      </p:sp>
      <p:sp>
        <p:nvSpPr>
          <p:cNvPr id="626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6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7AEA596-0C7F-472A-876C-19279993B875}" type="slidenum">
              <a:rPr lang="ja-JP" altLang="en-US"/>
              <a:pPr/>
              <a:t>11</a:t>
            </a:fld>
            <a:endParaRPr lang="en-US" altLang="ja-JP"/>
          </a:p>
        </p:txBody>
      </p:sp>
      <p:sp>
        <p:nvSpPr>
          <p:cNvPr id="334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4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71D963F-9865-48D3-9013-1231FB2AFF49}" type="slidenum">
              <a:rPr lang="ja-JP" altLang="en-US"/>
              <a:pPr/>
              <a:t>12</a:t>
            </a:fld>
            <a:endParaRPr lang="en-US" altLang="ja-JP"/>
          </a:p>
        </p:txBody>
      </p:sp>
      <p:sp>
        <p:nvSpPr>
          <p:cNvPr id="338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8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27FE9F0-71C2-4A3E-95E7-A3937BD71B8B}" type="slidenum">
              <a:rPr lang="ja-JP" altLang="en-US"/>
              <a:pPr/>
              <a:t>13</a:t>
            </a:fld>
            <a:endParaRPr lang="en-US" altLang="ja-JP"/>
          </a:p>
        </p:txBody>
      </p:sp>
      <p:sp>
        <p:nvSpPr>
          <p:cNvPr id="343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3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3142709-18D2-470B-BBD5-26ADB9E2F0D7}" type="slidenum">
              <a:rPr lang="ja-JP" altLang="en-US"/>
              <a:pPr/>
              <a:t>14</a:t>
            </a:fld>
            <a:endParaRPr lang="en-US" altLang="ja-JP"/>
          </a:p>
        </p:txBody>
      </p:sp>
      <p:sp>
        <p:nvSpPr>
          <p:cNvPr id="630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0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1928802"/>
            <a:ext cx="7772400" cy="1470025"/>
          </a:xfrm>
        </p:spPr>
        <p:txBody>
          <a:bodyPr>
            <a:normAutofit/>
          </a:bodyPr>
          <a:lstStyle>
            <a:lvl1pPr>
              <a:defRPr sz="3600">
                <a:latin typeface="+mj-lt"/>
              </a:defRPr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bg1">
                    <a:lumMod val="95000"/>
                  </a:schemeClr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>
          <a:xfrm>
            <a:off x="-32" y="6492899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>
          <a:xfrm>
            <a:off x="3124200" y="6492899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>
          <a:xfrm>
            <a:off x="6867556" y="6492899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latin typeface="+mn-lt"/>
              </a:defRPr>
            </a:lvl1pPr>
          </a:lstStyle>
          <a:p>
            <a:fld id="{67251460-1A66-497B-9619-48B833F9A30D}" type="slidenum">
              <a:rPr lang="ja-JP" altLang="en-US" smtClean="0"/>
              <a:pPr/>
              <a:t>&lt;#&gt;</a:t>
            </a:fld>
            <a:endParaRPr lang="ja-JP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7251460-1A66-497B-9619-48B833F9A30D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7251460-1A66-497B-9619-48B833F9A30D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タイトル、テキスト、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252867A6-73B3-492D-A7CC-DB1AD805EDD0}" type="slidenum">
              <a:rPr lang="fr-FR"/>
              <a:pPr/>
              <a:t>&lt;#&gt;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  <a:lvl2pPr marL="538163" indent="-273050">
              <a:buSzPct val="80000"/>
              <a:defRPr>
                <a:latin typeface="+mn-lt"/>
              </a:defRPr>
            </a:lvl2pPr>
            <a:lvl3pPr marL="984250" indent="-265113">
              <a:tabLst/>
              <a:defRPr>
                <a:latin typeface="+mn-lt"/>
              </a:defRPr>
            </a:lvl3pPr>
            <a:lvl4pPr marL="1438275" indent="-182563">
              <a:defRPr>
                <a:latin typeface="+mn-lt"/>
              </a:defRPr>
            </a:lvl4pPr>
            <a:lvl5pPr marL="1884363" indent="-180975">
              <a:defRPr>
                <a:latin typeface="+mn-lt"/>
              </a:defRPr>
            </a:lvl5pPr>
          </a:lstStyle>
          <a:p>
            <a:pPr lvl="0"/>
            <a:r>
              <a:rPr kumimoji="1" lang="ja-JP" altLang="en-US" dirty="0" smtClean="0"/>
              <a:t>マスタ テキストの書式設定</a:t>
            </a:r>
          </a:p>
          <a:p>
            <a:pPr lvl="1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2 </a:t>
            </a:r>
            <a:r>
              <a:rPr kumimoji="1" lang="ja-JP" altLang="en-US" dirty="0" smtClean="0"/>
              <a:t>レベル</a:t>
            </a:r>
          </a:p>
          <a:p>
            <a:pPr lvl="2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3 </a:t>
            </a:r>
            <a:r>
              <a:rPr kumimoji="1" lang="ja-JP" altLang="en-US" dirty="0" smtClean="0"/>
              <a:t>レベル</a:t>
            </a:r>
          </a:p>
          <a:p>
            <a:pPr lvl="3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4 </a:t>
            </a:r>
            <a:r>
              <a:rPr kumimoji="1" lang="ja-JP" altLang="en-US" dirty="0" smtClean="0"/>
              <a:t>レベル</a:t>
            </a:r>
          </a:p>
          <a:p>
            <a:pPr lvl="4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5 </a:t>
            </a:r>
            <a:r>
              <a:rPr kumimoji="1" lang="ja-JP" altLang="en-US" dirty="0" smtClean="0"/>
              <a:t>レベル</a:t>
            </a:r>
            <a:endParaRPr kumimoji="1" lang="ja-JP" altLang="en-US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>
          <a:xfrm>
            <a:off x="-32" y="6492899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>
          <a:xfrm>
            <a:off x="3124200" y="6492899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>
          <a:xfrm>
            <a:off x="6867556" y="6492899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pPr algn="r"/>
            <a:fld id="{67251460-1A66-497B-9619-48B833F9A30D}" type="slidenum">
              <a:rPr lang="ja-JP" altLang="en-US" smtClean="0"/>
              <a:pPr algn="r"/>
              <a:t>&lt;#&gt;</a:t>
            </a:fld>
            <a:endParaRPr lang="ja-JP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+mj-lt"/>
              </a:defRPr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 dirty="0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>
          <a:xfrm>
            <a:off x="6858016" y="6492899"/>
            <a:ext cx="2133600" cy="365125"/>
          </a:xfrm>
          <a:prstGeom prst="rect">
            <a:avLst/>
          </a:prstGeom>
        </p:spPr>
        <p:txBody>
          <a:bodyPr/>
          <a:lstStyle/>
          <a:p>
            <a:fld id="{67251460-1A66-497B-9619-48B833F9A30D}" type="slidenum">
              <a:rPr lang="ja-JP" altLang="en-US" smtClean="0"/>
              <a:pPr/>
              <a:t>&lt;#&gt;</a:t>
            </a:fld>
            <a:endParaRPr lang="ja-JP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latin typeface="+mn-lt"/>
              </a:defRPr>
            </a:lvl1pPr>
            <a:lvl2pPr>
              <a:defRPr sz="2400">
                <a:latin typeface="+mn-lt"/>
              </a:defRPr>
            </a:lvl2pPr>
            <a:lvl3pPr>
              <a:defRPr sz="2000">
                <a:latin typeface="+mn-lt"/>
              </a:defRPr>
            </a:lvl3pPr>
            <a:lvl4pPr>
              <a:defRPr sz="1800">
                <a:latin typeface="+mn-lt"/>
              </a:defRPr>
            </a:lvl4pPr>
            <a:lvl5pPr>
              <a:defRPr sz="1800">
                <a:latin typeface="+mn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 dirty="0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latin typeface="+mn-lt"/>
              </a:defRPr>
            </a:lvl1pPr>
            <a:lvl2pPr>
              <a:defRPr sz="2400">
                <a:latin typeface="+mn-lt"/>
              </a:defRPr>
            </a:lvl2pPr>
            <a:lvl3pPr>
              <a:defRPr sz="2000">
                <a:latin typeface="+mn-lt"/>
              </a:defRPr>
            </a:lvl3pPr>
            <a:lvl4pPr>
              <a:defRPr sz="1800">
                <a:latin typeface="+mn-lt"/>
              </a:defRPr>
            </a:lvl4pPr>
            <a:lvl5pPr>
              <a:defRPr sz="1800">
                <a:latin typeface="+mn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 dirty="0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8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867556" y="6492899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>
                    <a:lumMod val="95000"/>
                  </a:schemeClr>
                </a:solidFill>
                <a:latin typeface="+mn-lt"/>
              </a:defRPr>
            </a:lvl1pPr>
          </a:lstStyle>
          <a:p>
            <a:fld id="{67251460-1A66-497B-9619-48B833F9A30D}" type="slidenum">
              <a:rPr lang="ja-JP" altLang="en-US" smtClean="0"/>
              <a:pPr/>
              <a:t>&lt;#&gt;</a:t>
            </a:fld>
            <a:endParaRPr lang="ja-JP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 dirty="0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 dirty="0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10" name="スライド番号プレースホルダ 5"/>
          <p:cNvSpPr>
            <a:spLocks noGrp="1"/>
          </p:cNvSpPr>
          <p:nvPr>
            <p:ph type="sldNum" sz="quarter" idx="12"/>
          </p:nvPr>
        </p:nvSpPr>
        <p:spPr>
          <a:xfrm>
            <a:off x="6867556" y="6492899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>
                    <a:lumMod val="95000"/>
                  </a:schemeClr>
                </a:solidFill>
                <a:latin typeface="+mn-lt"/>
              </a:defRPr>
            </a:lvl1pPr>
          </a:lstStyle>
          <a:p>
            <a:fld id="{67251460-1A66-497B-9619-48B833F9A30D}" type="slidenum">
              <a:rPr lang="ja-JP" altLang="en-US" smtClean="0"/>
              <a:pPr/>
              <a:t>&lt;#&gt;</a:t>
            </a:fld>
            <a:endParaRPr lang="ja-JP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 dirty="0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867556" y="6492899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>
                    <a:lumMod val="95000"/>
                  </a:schemeClr>
                </a:solidFill>
                <a:latin typeface="+mn-lt"/>
              </a:defRPr>
            </a:lvl1pPr>
          </a:lstStyle>
          <a:p>
            <a:fld id="{67251460-1A66-497B-9619-48B833F9A30D}" type="slidenum">
              <a:rPr lang="ja-JP" altLang="en-US" smtClean="0"/>
              <a:pPr/>
              <a:t>&lt;#&gt;</a:t>
            </a:fld>
            <a:endParaRPr lang="ja-JP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867556" y="6492899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>
                    <a:lumMod val="95000"/>
                  </a:schemeClr>
                </a:solidFill>
                <a:latin typeface="+mn-lt"/>
              </a:defRPr>
            </a:lvl1pPr>
          </a:lstStyle>
          <a:p>
            <a:fld id="{67251460-1A66-497B-9619-48B833F9A30D}" type="slidenum">
              <a:rPr lang="ja-JP" altLang="en-US" smtClean="0"/>
              <a:pPr/>
              <a:t>&lt;#&gt;</a:t>
            </a:fld>
            <a:endParaRPr lang="ja-JP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8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867556" y="6492899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>
                    <a:lumMod val="95000"/>
                  </a:schemeClr>
                </a:solidFill>
                <a:latin typeface="+mn-lt"/>
              </a:defRPr>
            </a:lvl1pPr>
          </a:lstStyle>
          <a:p>
            <a:fld id="{67251460-1A66-497B-9619-48B833F9A30D}" type="slidenum">
              <a:rPr lang="ja-JP" altLang="en-US" smtClean="0"/>
              <a:pPr/>
              <a:t>&lt;#&gt;</a:t>
            </a:fld>
            <a:endParaRPr lang="ja-JP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1" lang="ja-JP" altLang="en-US" smtClean="0"/>
              <a:t>アイコンをクリックして図を追加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8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867556" y="6492899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>
                    <a:lumMod val="95000"/>
                  </a:schemeClr>
                </a:solidFill>
                <a:latin typeface="+mn-lt"/>
              </a:defRPr>
            </a:lvl1pPr>
          </a:lstStyle>
          <a:p>
            <a:fld id="{67251460-1A66-497B-9619-48B833F9A30D}" type="slidenum">
              <a:rPr lang="ja-JP" altLang="en-US" smtClean="0"/>
              <a:pPr/>
              <a:t>&lt;#&gt;</a:t>
            </a:fld>
            <a:endParaRPr lang="ja-JP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000">
              <a:schemeClr val="tx1">
                <a:lumMod val="75000"/>
                <a:lumOff val="25000"/>
              </a:schemeClr>
            </a:gs>
            <a:gs pos="100000">
              <a:schemeClr val="tx1">
                <a:lumMod val="95000"/>
                <a:lumOff val="5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271490" y="203200"/>
            <a:ext cx="8229600" cy="6540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dirty="0" smtClean="0"/>
              <a:t>マスタ タイトルの書式設定</a:t>
            </a:r>
            <a:endParaRPr kumimoji="1" lang="ja-JP" altLang="en-US" dirty="0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285720" y="1357298"/>
            <a:ext cx="8715436" cy="50720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dirty="0" smtClean="0"/>
              <a:t>マスタ テキストの書式設定</a:t>
            </a:r>
          </a:p>
          <a:p>
            <a:pPr lvl="1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2 </a:t>
            </a:r>
            <a:r>
              <a:rPr kumimoji="1" lang="ja-JP" altLang="en-US" dirty="0" smtClean="0"/>
              <a:t>レベル</a:t>
            </a:r>
          </a:p>
          <a:p>
            <a:pPr lvl="2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3 </a:t>
            </a:r>
            <a:r>
              <a:rPr kumimoji="1" lang="ja-JP" altLang="en-US" dirty="0" smtClean="0"/>
              <a:t>レベル</a:t>
            </a:r>
          </a:p>
          <a:p>
            <a:pPr lvl="3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4 </a:t>
            </a:r>
            <a:r>
              <a:rPr kumimoji="1" lang="ja-JP" altLang="en-US" dirty="0" smtClean="0"/>
              <a:t>レベル</a:t>
            </a:r>
          </a:p>
          <a:p>
            <a:pPr lvl="4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5 </a:t>
            </a:r>
            <a:r>
              <a:rPr kumimoji="1" lang="ja-JP" altLang="en-US" dirty="0" smtClean="0"/>
              <a:t>レベル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82165" y="6540365"/>
            <a:ext cx="102143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00" dirty="0" smtClean="0">
                <a:solidFill>
                  <a:schemeClr val="bg1">
                    <a:lumMod val="95000"/>
                  </a:schemeClr>
                </a:solidFill>
              </a:rPr>
              <a:t>17-19</a:t>
            </a:r>
            <a:r>
              <a:rPr kumimoji="1" lang="en-US" altLang="ja-JP" sz="1000" baseline="0" dirty="0" smtClean="0">
                <a:solidFill>
                  <a:schemeClr val="bg1">
                    <a:lumMod val="95000"/>
                  </a:schemeClr>
                </a:solidFill>
              </a:rPr>
              <a:t> Oct, 2007</a:t>
            </a:r>
            <a:endParaRPr kumimoji="1" lang="ja-JP" altLang="en-US" sz="10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690990" y="6540365"/>
            <a:ext cx="176202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00" dirty="0" smtClean="0">
                <a:solidFill>
                  <a:schemeClr val="bg1">
                    <a:lumMod val="95000"/>
                  </a:schemeClr>
                </a:solidFill>
              </a:rPr>
              <a:t>Geant4 Tutorial</a:t>
            </a:r>
            <a:r>
              <a:rPr kumimoji="1" lang="en-US" altLang="ja-JP" sz="1000" baseline="0" dirty="0" smtClean="0">
                <a:solidFill>
                  <a:schemeClr val="bg1">
                    <a:lumMod val="95000"/>
                  </a:schemeClr>
                </a:solidFill>
              </a:rPr>
              <a:t> @ Japan 2007</a:t>
            </a:r>
            <a:endParaRPr kumimoji="1" lang="ja-JP" altLang="en-US" sz="10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2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867556" y="6492899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>
                    <a:lumMod val="95000"/>
                  </a:schemeClr>
                </a:solidFill>
                <a:latin typeface="+mn-lt"/>
              </a:defRPr>
            </a:lvl1pPr>
          </a:lstStyle>
          <a:p>
            <a:fld id="{67251460-1A66-497B-9619-48B833F9A30D}" type="slidenum">
              <a:rPr lang="ja-JP" altLang="en-US" smtClean="0"/>
              <a:pPr/>
              <a:t>&lt;#&gt;</a:t>
            </a:fld>
            <a:endParaRPr lang="ja-JP" altLang="en-US" dirty="0"/>
          </a:p>
        </p:txBody>
      </p:sp>
      <p:pic>
        <p:nvPicPr>
          <p:cNvPr id="2050" name="Picture 2" descr="C:\Documents and Settings\kmura\デスクトップ\geanttiny.gif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7858148" y="71414"/>
            <a:ext cx="1171583" cy="2857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9" name="テキスト ボックス 8"/>
          <p:cNvSpPr txBox="1"/>
          <p:nvPr userDrawn="1"/>
        </p:nvSpPr>
        <p:spPr>
          <a:xfrm>
            <a:off x="82165" y="6540365"/>
            <a:ext cx="102143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00" dirty="0" smtClean="0">
                <a:solidFill>
                  <a:schemeClr val="bg1">
                    <a:lumMod val="95000"/>
                  </a:schemeClr>
                </a:solidFill>
              </a:rPr>
              <a:t>17-19</a:t>
            </a:r>
            <a:r>
              <a:rPr kumimoji="1" lang="en-US" altLang="ja-JP" sz="1000" baseline="0" dirty="0" smtClean="0">
                <a:solidFill>
                  <a:schemeClr val="bg1">
                    <a:lumMod val="95000"/>
                  </a:schemeClr>
                </a:solidFill>
              </a:rPr>
              <a:t> Oct, 2007</a:t>
            </a:r>
            <a:endParaRPr kumimoji="1" lang="ja-JP" altLang="en-US" sz="10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0" name="テキスト ボックス 9"/>
          <p:cNvSpPr txBox="1"/>
          <p:nvPr userDrawn="1"/>
        </p:nvSpPr>
        <p:spPr>
          <a:xfrm>
            <a:off x="3690990" y="6540365"/>
            <a:ext cx="176202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00" dirty="0" smtClean="0">
                <a:solidFill>
                  <a:schemeClr val="bg1">
                    <a:lumMod val="95000"/>
                  </a:schemeClr>
                </a:solidFill>
              </a:rPr>
              <a:t>Geant4 Tutorial</a:t>
            </a:r>
            <a:r>
              <a:rPr kumimoji="1" lang="en-US" altLang="ja-JP" sz="1000" baseline="0" dirty="0" smtClean="0">
                <a:solidFill>
                  <a:schemeClr val="bg1">
                    <a:lumMod val="95000"/>
                  </a:schemeClr>
                </a:solidFill>
              </a:rPr>
              <a:t> @ Japan 2007</a:t>
            </a:r>
            <a:endParaRPr kumimoji="1" lang="ja-JP" altLang="en-US" sz="1000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11" name="Picture 2" descr="C:\Documents and Settings\kmura\デスクトップ\geanttiny.gif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7858148" y="71414"/>
            <a:ext cx="1171583" cy="2857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kumimoji="1" sz="3600" kern="1200">
          <a:solidFill>
            <a:schemeClr val="bg1">
              <a:lumMod val="95000"/>
            </a:schemeClr>
          </a:solidFill>
          <a:effectLst>
            <a:reflection blurRad="6350" stA="50000" endA="300" endPos="50000" dist="29997" dir="5400000" sy="-100000" algn="bl" rotWithShape="0"/>
          </a:effectLst>
          <a:latin typeface="+mj-lt"/>
          <a:ea typeface="ヒラギノ丸ゴ Pro W4" pitchFamily="34" charset="-128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None/>
        <a:defRPr kumimoji="1" sz="3200" kern="1200">
          <a:solidFill>
            <a:schemeClr val="bg1">
              <a:lumMod val="95000"/>
            </a:schemeClr>
          </a:solidFill>
          <a:latin typeface="+mj-lt"/>
          <a:ea typeface="ヒラギノ丸ゴ Pro W4" pitchFamily="34" charset="-128"/>
          <a:cs typeface="Tahoma" pitchFamily="34" charset="0"/>
        </a:defRPr>
      </a:lvl1pPr>
      <a:lvl2pPr marL="719138" indent="-454025" algn="l" defTabSz="914400" rtl="0" eaLnBrk="1" latinLnBrk="0" hangingPunct="1">
        <a:spcBef>
          <a:spcPct val="20000"/>
        </a:spcBef>
        <a:buFont typeface="Wingdings" pitchFamily="2" charset="2"/>
        <a:buChar char="l"/>
        <a:defRPr kumimoji="1" sz="2800" kern="1200">
          <a:solidFill>
            <a:schemeClr val="bg1">
              <a:lumMod val="95000"/>
            </a:schemeClr>
          </a:solidFill>
          <a:latin typeface="+mj-lt"/>
          <a:ea typeface="ヒラギノ丸ゴ Pro W4" pitchFamily="34" charset="-128"/>
          <a:cs typeface="Tahoma" pitchFamily="34" charset="0"/>
        </a:defRPr>
      </a:lvl2pPr>
      <a:lvl3pPr marL="1143000" indent="-423863" algn="l" defTabSz="914400" rtl="0" eaLnBrk="1" latinLnBrk="0" hangingPunct="1">
        <a:spcBef>
          <a:spcPct val="20000"/>
        </a:spcBef>
        <a:buFont typeface="Wingdings" pitchFamily="2" charset="2"/>
        <a:buChar char="ü"/>
        <a:defRPr kumimoji="1" sz="2400" kern="1200">
          <a:solidFill>
            <a:schemeClr val="bg1">
              <a:lumMod val="95000"/>
            </a:schemeClr>
          </a:solidFill>
          <a:latin typeface="+mj-lt"/>
          <a:ea typeface="ヒラギノ丸ゴ Pro W4" pitchFamily="34" charset="-128"/>
          <a:cs typeface="Tahoma" pitchFamily="34" charset="0"/>
        </a:defRPr>
      </a:lvl3pPr>
      <a:lvl4pPr marL="1600200" indent="-344488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bg1">
              <a:lumMod val="95000"/>
            </a:schemeClr>
          </a:solidFill>
          <a:latin typeface="+mj-lt"/>
          <a:ea typeface="ヒラギノ丸ゴ Pro W4" pitchFamily="34" charset="-128"/>
          <a:cs typeface="Tahoma" pitchFamily="34" charset="0"/>
        </a:defRPr>
      </a:lvl4pPr>
      <a:lvl5pPr marL="2057400" indent="-354013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bg1">
              <a:lumMod val="95000"/>
            </a:schemeClr>
          </a:solidFill>
          <a:latin typeface="+mj-lt"/>
          <a:ea typeface="ヒラギノ丸ゴ Pro W4" pitchFamily="34" charset="-128"/>
          <a:cs typeface="Tahom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13" Type="http://schemas.openxmlformats.org/officeDocument/2006/relationships/image" Target="../media/image48.jpeg"/><Relationship Id="rId18" Type="http://schemas.openxmlformats.org/officeDocument/2006/relationships/image" Target="../media/image53.jpeg"/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12" Type="http://schemas.openxmlformats.org/officeDocument/2006/relationships/image" Target="../media/image47.png"/><Relationship Id="rId17" Type="http://schemas.openxmlformats.org/officeDocument/2006/relationships/image" Target="../media/image52.jpe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11" Type="http://schemas.openxmlformats.org/officeDocument/2006/relationships/image" Target="../media/image46.jpeg"/><Relationship Id="rId5" Type="http://schemas.openxmlformats.org/officeDocument/2006/relationships/image" Target="../media/image40.jpeg"/><Relationship Id="rId15" Type="http://schemas.openxmlformats.org/officeDocument/2006/relationships/image" Target="../media/image50.png"/><Relationship Id="rId10" Type="http://schemas.openxmlformats.org/officeDocument/2006/relationships/image" Target="../media/image45.jpeg"/><Relationship Id="rId19" Type="http://schemas.openxmlformats.org/officeDocument/2006/relationships/image" Target="../media/image54.jpeg"/><Relationship Id="rId4" Type="http://schemas.openxmlformats.org/officeDocument/2006/relationships/image" Target="../media/image39.jpeg"/><Relationship Id="rId9" Type="http://schemas.openxmlformats.org/officeDocument/2006/relationships/image" Target="../media/image44.jpeg"/><Relationship Id="rId14" Type="http://schemas.openxmlformats.org/officeDocument/2006/relationships/image" Target="../media/image4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notesSlide" Target="../notesSlides/notesSlide9.xml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8.jpeg"/><Relationship Id="rId5" Type="http://schemas.openxmlformats.org/officeDocument/2006/relationships/image" Target="../media/image57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gif"/><Relationship Id="rId3" Type="http://schemas.openxmlformats.org/officeDocument/2006/relationships/image" Target="../media/image6.jpeg"/><Relationship Id="rId7" Type="http://schemas.openxmlformats.org/officeDocument/2006/relationships/image" Target="../media/image10.gif"/><Relationship Id="rId12" Type="http://schemas.openxmlformats.org/officeDocument/2006/relationships/image" Target="../media/image15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18" Type="http://schemas.openxmlformats.org/officeDocument/2006/relationships/image" Target="../media/image3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17" Type="http://schemas.openxmlformats.org/officeDocument/2006/relationships/image" Target="../media/image30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5" Type="http://schemas.openxmlformats.org/officeDocument/2006/relationships/image" Target="../media/image28.jpe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Relationship Id="rId14" Type="http://schemas.openxmlformats.org/officeDocument/2006/relationships/image" Target="../media/image27.pn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jpeg"/><Relationship Id="rId3" Type="http://schemas.openxmlformats.org/officeDocument/2006/relationships/image" Target="../media/image84.png"/><Relationship Id="rId7" Type="http://schemas.openxmlformats.org/officeDocument/2006/relationships/image" Target="../media/image88.gi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7.jpeg"/><Relationship Id="rId11" Type="http://schemas.openxmlformats.org/officeDocument/2006/relationships/image" Target="../media/image92.png"/><Relationship Id="rId5" Type="http://schemas.openxmlformats.org/officeDocument/2006/relationships/image" Target="../media/image86.jpeg"/><Relationship Id="rId10" Type="http://schemas.openxmlformats.org/officeDocument/2006/relationships/image" Target="../media/image91.png"/><Relationship Id="rId4" Type="http://schemas.openxmlformats.org/officeDocument/2006/relationships/image" Target="../media/image85.png"/><Relationship Id="rId9" Type="http://schemas.openxmlformats.org/officeDocument/2006/relationships/image" Target="../media/image9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ja-JP" dirty="0" smtClean="0"/>
              <a:t>Geant4 Overview and Kernel</a:t>
            </a:r>
            <a:endParaRPr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676664"/>
            <a:ext cx="6400800" cy="1752600"/>
          </a:xfrm>
        </p:spPr>
        <p:txBody>
          <a:bodyPr/>
          <a:lstStyle/>
          <a:p>
            <a:r>
              <a:rPr lang="en-US" altLang="ja-JP" dirty="0" smtClean="0">
                <a:latin typeface="+mj-lt"/>
              </a:rPr>
              <a:t>Geant4 Tutorial @ Japan 2007</a:t>
            </a:r>
            <a:br>
              <a:rPr lang="en-US" altLang="ja-JP" dirty="0" smtClean="0">
                <a:latin typeface="+mj-lt"/>
              </a:rPr>
            </a:br>
            <a:r>
              <a:rPr lang="en-US" altLang="ja-JP" dirty="0" smtClean="0">
                <a:latin typeface="+mj-lt"/>
              </a:rPr>
              <a:t>Geant4 Collaboration</a:t>
            </a:r>
          </a:p>
          <a:p>
            <a:r>
              <a:rPr lang="en-US" altLang="ja-JP" dirty="0" smtClean="0">
                <a:latin typeface="+mj-lt"/>
              </a:rPr>
              <a:t>KEK/CRC</a:t>
            </a:r>
            <a:endParaRPr lang="ja-JP" altLang="en-US" dirty="0">
              <a:latin typeface="+mj-lt"/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51460-1A66-497B-9619-48B833F9A30D}" type="slidenum">
              <a:rPr lang="ja-JP" altLang="en-US" smtClean="0"/>
              <a:pPr/>
              <a:t>1</a:t>
            </a:fld>
            <a:endParaRPr lang="ja-JP" altLang="en-US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3372" y="5072074"/>
            <a:ext cx="791281" cy="500066"/>
          </a:xfrm>
          <a:prstGeom prst="ellipse">
            <a:avLst/>
          </a:prstGeom>
          <a:ln>
            <a:noFill/>
          </a:ln>
          <a:effectLst>
            <a:reflection blurRad="6350" stA="50000" endA="300" endPos="55500" dist="50800" dir="5400000" sy="-100000" algn="bl" rotWithShape="0"/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BaBar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214282" y="1214422"/>
            <a:ext cx="8715436" cy="5072098"/>
          </a:xfrm>
        </p:spPr>
        <p:txBody>
          <a:bodyPr/>
          <a:lstStyle/>
          <a:p>
            <a:r>
              <a:rPr lang="en-US" altLang="ja-JP" dirty="0" smtClean="0"/>
              <a:t>BaBar at SLAC is pioneer in the use of Geant4</a:t>
            </a:r>
          </a:p>
          <a:p>
            <a:pPr lvl="1"/>
            <a:r>
              <a:rPr lang="en-US" altLang="ja-JP" dirty="0" smtClean="0"/>
              <a:t>Started in 2000</a:t>
            </a:r>
          </a:p>
          <a:p>
            <a:pPr lvl="1"/>
            <a:r>
              <a:rPr lang="en-US" altLang="ja-JP" dirty="0" smtClean="0"/>
              <a:t>Simulated 10</a:t>
            </a:r>
            <a:r>
              <a:rPr lang="en-US" altLang="ja-JP" baseline="30000" dirty="0" smtClean="0"/>
              <a:t>10</a:t>
            </a:r>
            <a:r>
              <a:rPr lang="en-US" altLang="ja-JP" dirty="0" smtClean="0"/>
              <a:t> events so far</a:t>
            </a:r>
          </a:p>
          <a:p>
            <a:pPr lvl="1"/>
            <a:r>
              <a:rPr lang="en-US" altLang="ja-JP" dirty="0" smtClean="0"/>
              <a:t>Produced at 20 sites in North America and Europe</a:t>
            </a:r>
          </a:p>
          <a:p>
            <a:pPr lvl="1"/>
            <a:r>
              <a:rPr lang="en-US" altLang="ja-JP" dirty="0" smtClean="0"/>
              <a:t>Current average production rate  6.1 x 10</a:t>
            </a:r>
            <a:r>
              <a:rPr lang="en-US" altLang="ja-JP" baseline="30000" dirty="0" smtClean="0"/>
              <a:t>7</a:t>
            </a:r>
            <a:r>
              <a:rPr lang="en-US" altLang="ja-JP" dirty="0" smtClean="0"/>
              <a:t> events/week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67251460-1A66-497B-9619-48B833F9A30D}" type="slidenum">
              <a:rPr lang="ja-JP" altLang="en-US" smtClean="0"/>
              <a:pPr algn="r"/>
              <a:t>10</a:t>
            </a:fld>
            <a:endParaRPr lang="ja-JP" altLang="en-US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7686" y="3857628"/>
            <a:ext cx="3214710" cy="2611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42976" y="4857760"/>
            <a:ext cx="2643206" cy="1211314"/>
          </a:xfrm>
          <a:prstGeom prst="rect">
            <a:avLst/>
          </a:prstGeom>
          <a:noFill/>
          <a:effectLst>
            <a:softEdge rad="3175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>
                <a:ea typeface="ＭＳ Ｐゴシック" pitchFamily="50" charset="-128"/>
              </a:rPr>
              <a:t>Geant4 for beam transportation</a:t>
            </a:r>
          </a:p>
        </p:txBody>
      </p:sp>
      <p:sp>
        <p:nvSpPr>
          <p:cNvPr id="6" name="スライド番号プレースホルダ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C82876F-5DDB-4B19-8BFF-44C50C362C48}" type="slidenum">
              <a:rPr lang="ja-JP" altLang="en-US"/>
              <a:pPr/>
              <a:t>11</a:t>
            </a:fld>
            <a:endParaRPr lang="en-US" altLang="ja-JP"/>
          </a:p>
        </p:txBody>
      </p:sp>
      <p:pic>
        <p:nvPicPr>
          <p:cNvPr id="281603" name="Picture 3" descr="sna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857232"/>
            <a:ext cx="7540350" cy="58245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A8925-89E8-468E-9383-0A7FF6D15951}" type="slidenum">
              <a:rPr lang="ja-JP" altLang="en-US">
                <a:solidFill>
                  <a:schemeClr val="bg1"/>
                </a:solidFill>
              </a:rPr>
              <a:pPr/>
              <a:t>12</a:t>
            </a:fld>
            <a:endParaRPr lang="en-US" altLang="ja-JP">
              <a:solidFill>
                <a:schemeClr val="bg1"/>
              </a:solidFill>
            </a:endParaRPr>
          </a:p>
        </p:txBody>
      </p:sp>
      <p:sp>
        <p:nvSpPr>
          <p:cNvPr id="29184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>
              <a:solidFill>
                <a:schemeClr val="bg1"/>
              </a:solidFill>
            </a:endParaRPr>
          </a:p>
        </p:txBody>
      </p:sp>
      <p:sp>
        <p:nvSpPr>
          <p:cNvPr id="291843" name="Rectangle 3"/>
          <p:cNvSpPr>
            <a:spLocks noChangeArrowheads="1"/>
          </p:cNvSpPr>
          <p:nvPr/>
        </p:nvSpPr>
        <p:spPr bwMode="auto">
          <a:xfrm>
            <a:off x="0" y="0"/>
            <a:ext cx="3938588" cy="533400"/>
          </a:xfrm>
          <a:prstGeom prst="rect">
            <a:avLst/>
          </a:prstGeom>
          <a:solidFill>
            <a:schemeClr val="bg2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ja-JP" altLang="en-US">
              <a:solidFill>
                <a:schemeClr val="bg1"/>
              </a:solidFill>
            </a:endParaRPr>
          </a:p>
        </p:txBody>
      </p:sp>
      <p:sp>
        <p:nvSpPr>
          <p:cNvPr id="291844" name="Rectangle 4"/>
          <p:cNvSpPr>
            <a:spLocks noChangeArrowheads="1"/>
          </p:cNvSpPr>
          <p:nvPr/>
        </p:nvSpPr>
        <p:spPr bwMode="auto">
          <a:xfrm>
            <a:off x="6259513" y="0"/>
            <a:ext cx="2884487" cy="533400"/>
          </a:xfrm>
          <a:prstGeom prst="rect">
            <a:avLst/>
          </a:prstGeom>
          <a:solidFill>
            <a:srgbClr val="000000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ja-JP" altLang="en-US">
              <a:solidFill>
                <a:schemeClr val="bg1"/>
              </a:solidFill>
            </a:endParaRPr>
          </a:p>
        </p:txBody>
      </p:sp>
      <p:sp>
        <p:nvSpPr>
          <p:cNvPr id="291845" name="Rectangle 5"/>
          <p:cNvSpPr>
            <a:spLocks noChangeArrowheads="1"/>
          </p:cNvSpPr>
          <p:nvPr/>
        </p:nvSpPr>
        <p:spPr bwMode="auto">
          <a:xfrm>
            <a:off x="5908675" y="0"/>
            <a:ext cx="211138" cy="1447800"/>
          </a:xfrm>
          <a:prstGeom prst="rect">
            <a:avLst/>
          </a:prstGeom>
          <a:solidFill>
            <a:srgbClr val="000000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ja-JP" altLang="en-US">
              <a:solidFill>
                <a:schemeClr val="bg1"/>
              </a:solidFill>
            </a:endParaRPr>
          </a:p>
        </p:txBody>
      </p:sp>
      <p:sp>
        <p:nvSpPr>
          <p:cNvPr id="291846" name="Rectangle 6"/>
          <p:cNvSpPr>
            <a:spLocks noChangeArrowheads="1"/>
          </p:cNvSpPr>
          <p:nvPr/>
        </p:nvSpPr>
        <p:spPr bwMode="auto">
          <a:xfrm>
            <a:off x="8937625" y="0"/>
            <a:ext cx="206375" cy="1828800"/>
          </a:xfrm>
          <a:prstGeom prst="rect">
            <a:avLst/>
          </a:prstGeom>
          <a:solidFill>
            <a:srgbClr val="000000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ja-JP" altLang="en-US">
              <a:solidFill>
                <a:schemeClr val="bg1"/>
              </a:solidFill>
            </a:endParaRPr>
          </a:p>
        </p:txBody>
      </p:sp>
      <p:sp>
        <p:nvSpPr>
          <p:cNvPr id="291847" name="Rectangle 7"/>
          <p:cNvSpPr>
            <a:spLocks noChangeArrowheads="1"/>
          </p:cNvSpPr>
          <p:nvPr/>
        </p:nvSpPr>
        <p:spPr bwMode="auto">
          <a:xfrm>
            <a:off x="8799513" y="1371600"/>
            <a:ext cx="276225" cy="304800"/>
          </a:xfrm>
          <a:prstGeom prst="rect">
            <a:avLst/>
          </a:prstGeom>
          <a:solidFill>
            <a:srgbClr val="000000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ja-JP" altLang="en-US">
              <a:solidFill>
                <a:schemeClr val="bg1"/>
              </a:solidFill>
            </a:endParaRP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0" y="0"/>
            <a:ext cx="9005888" cy="6775450"/>
            <a:chOff x="0" y="0"/>
            <a:chExt cx="5673" cy="4268"/>
          </a:xfrm>
        </p:grpSpPr>
        <p:grpSp>
          <p:nvGrpSpPr>
            <p:cNvPr id="3" name="Group 9"/>
            <p:cNvGrpSpPr>
              <a:grpSpLocks/>
            </p:cNvGrpSpPr>
            <p:nvPr/>
          </p:nvGrpSpPr>
          <p:grpSpPr bwMode="auto">
            <a:xfrm>
              <a:off x="0" y="0"/>
              <a:ext cx="5673" cy="4268"/>
              <a:chOff x="0" y="0"/>
              <a:chExt cx="6146" cy="4268"/>
            </a:xfrm>
          </p:grpSpPr>
          <p:pic>
            <p:nvPicPr>
              <p:cNvPr id="291850" name="Picture 10" descr="Herschel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4080" y="864"/>
                <a:ext cx="886" cy="1236"/>
              </a:xfrm>
              <a:prstGeom prst="rect">
                <a:avLst/>
              </a:prstGeom>
              <a:noFill/>
            </p:spPr>
          </p:pic>
          <p:pic>
            <p:nvPicPr>
              <p:cNvPr id="291851" name="Picture 11" descr="GAIA_front2_web,1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2736" y="1920"/>
                <a:ext cx="1584" cy="1267"/>
              </a:xfrm>
              <a:prstGeom prst="rect">
                <a:avLst/>
              </a:prstGeom>
              <a:noFill/>
            </p:spPr>
          </p:pic>
          <p:grpSp>
            <p:nvGrpSpPr>
              <p:cNvPr id="4" name="Group 12"/>
              <p:cNvGrpSpPr>
                <a:grpSpLocks/>
              </p:cNvGrpSpPr>
              <p:nvPr/>
            </p:nvGrpSpPr>
            <p:grpSpPr bwMode="auto">
              <a:xfrm>
                <a:off x="4560" y="3168"/>
                <a:ext cx="1536" cy="1095"/>
                <a:chOff x="4560" y="3072"/>
                <a:chExt cx="1536" cy="1095"/>
              </a:xfrm>
            </p:grpSpPr>
            <p:pic>
              <p:nvPicPr>
                <p:cNvPr id="291853" name="Picture 13" descr="maxi"/>
                <p:cNvPicPr>
                  <a:picLocks noChangeAspect="1" noChangeArrowheads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>
                  <a:off x="4560" y="3072"/>
                  <a:ext cx="1536" cy="1095"/>
                </a:xfrm>
                <a:prstGeom prst="rect">
                  <a:avLst/>
                </a:prstGeom>
                <a:noFill/>
              </p:spPr>
            </p:pic>
            <p:sp>
              <p:nvSpPr>
                <p:cNvPr id="291854" name="Text Box 14"/>
                <p:cNvSpPr txBox="1">
                  <a:spLocks noChangeArrowheads="1"/>
                </p:cNvSpPr>
                <p:nvPr/>
              </p:nvSpPr>
              <p:spPr bwMode="auto">
                <a:xfrm>
                  <a:off x="4560" y="3952"/>
                  <a:ext cx="402" cy="173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GB" altLang="ja-JP" sz="1200">
                      <a:solidFill>
                        <a:schemeClr val="bg1"/>
                      </a:solidFill>
                      <a:latin typeface="Times New Roman" pitchFamily="18" charset="0"/>
                      <a:ea typeface="ＭＳ Ｐゴシック" pitchFamily="50" charset="-128"/>
                    </a:rPr>
                    <a:t>MAXI</a:t>
                  </a:r>
                  <a:endParaRPr lang="en-US" altLang="ja-JP" sz="1200">
                    <a:solidFill>
                      <a:schemeClr val="bg1"/>
                    </a:solidFill>
                    <a:latin typeface="Times New Roman" pitchFamily="18" charset="0"/>
                    <a:ea typeface="ＭＳ Ｐゴシック" pitchFamily="50" charset="-128"/>
                  </a:endParaRPr>
                </a:p>
              </p:txBody>
            </p:sp>
          </p:grpSp>
          <p:grpSp>
            <p:nvGrpSpPr>
              <p:cNvPr id="5" name="Group 15"/>
              <p:cNvGrpSpPr>
                <a:grpSpLocks/>
              </p:cNvGrpSpPr>
              <p:nvPr/>
            </p:nvGrpSpPr>
            <p:grpSpPr bwMode="auto">
              <a:xfrm>
                <a:off x="96" y="3408"/>
                <a:ext cx="1392" cy="860"/>
                <a:chOff x="96" y="3312"/>
                <a:chExt cx="1392" cy="860"/>
              </a:xfrm>
            </p:grpSpPr>
            <p:pic>
              <p:nvPicPr>
                <p:cNvPr id="291856" name="Picture 16" descr="iss197,1"/>
                <p:cNvPicPr>
                  <a:picLocks noChangeAspect="1" noChangeArrowheads="1"/>
                </p:cNvPicPr>
                <p:nvPr/>
              </p:nvPicPr>
              <p:blipFill>
                <a:blip r:embed="rId6"/>
                <a:srcRect/>
                <a:stretch>
                  <a:fillRect/>
                </a:stretch>
              </p:blipFill>
              <p:spPr bwMode="auto">
                <a:xfrm>
                  <a:off x="96" y="3312"/>
                  <a:ext cx="1392" cy="86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91857" name="Text Box 17"/>
                <p:cNvSpPr txBox="1">
                  <a:spLocks noChangeArrowheads="1"/>
                </p:cNvSpPr>
                <p:nvPr/>
              </p:nvSpPr>
              <p:spPr bwMode="auto">
                <a:xfrm>
                  <a:off x="624" y="3984"/>
                  <a:ext cx="814" cy="173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>
                  <a:spAutoFit/>
                </a:bodyPr>
                <a:lstStyle/>
                <a:p>
                  <a:r>
                    <a:rPr lang="en-GB" altLang="ja-JP" sz="1200">
                      <a:solidFill>
                        <a:schemeClr val="bg1"/>
                      </a:solidFill>
                      <a:latin typeface="Times New Roman" pitchFamily="18" charset="0"/>
                      <a:ea typeface="ＭＳ Ｐゴシック" pitchFamily="50" charset="-128"/>
                    </a:rPr>
                    <a:t>ISS Columbus</a:t>
                  </a:r>
                  <a:endParaRPr lang="en-US" altLang="ja-JP" sz="1200">
                    <a:solidFill>
                      <a:schemeClr val="bg1"/>
                    </a:solidFill>
                    <a:latin typeface="Times New Roman" pitchFamily="18" charset="0"/>
                    <a:ea typeface="ＭＳ Ｐゴシック" pitchFamily="50" charset="-128"/>
                  </a:endParaRPr>
                </a:p>
              </p:txBody>
            </p:sp>
          </p:grpSp>
          <p:grpSp>
            <p:nvGrpSpPr>
              <p:cNvPr id="6" name="Group 18"/>
              <p:cNvGrpSpPr>
                <a:grpSpLocks/>
              </p:cNvGrpSpPr>
              <p:nvPr/>
            </p:nvGrpSpPr>
            <p:grpSpPr bwMode="auto">
              <a:xfrm>
                <a:off x="3072" y="3204"/>
                <a:ext cx="1392" cy="1044"/>
                <a:chOff x="3072" y="3108"/>
                <a:chExt cx="1392" cy="1044"/>
              </a:xfrm>
            </p:grpSpPr>
            <p:pic>
              <p:nvPicPr>
                <p:cNvPr id="291859" name="Picture 19" descr="AMS_iss2"/>
                <p:cNvPicPr>
                  <a:picLocks noChangeAspect="1" noChangeArrowheads="1"/>
                </p:cNvPicPr>
                <p:nvPr/>
              </p:nvPicPr>
              <p:blipFill>
                <a:blip r:embed="rId7"/>
                <a:srcRect/>
                <a:stretch>
                  <a:fillRect/>
                </a:stretch>
              </p:blipFill>
              <p:spPr bwMode="auto">
                <a:xfrm>
                  <a:off x="3072" y="3108"/>
                  <a:ext cx="1392" cy="1044"/>
                </a:xfrm>
                <a:prstGeom prst="rect">
                  <a:avLst/>
                </a:prstGeom>
                <a:noFill/>
              </p:spPr>
            </p:pic>
            <p:sp>
              <p:nvSpPr>
                <p:cNvPr id="291860" name="Text Box 20"/>
                <p:cNvSpPr txBox="1">
                  <a:spLocks noChangeArrowheads="1"/>
                </p:cNvSpPr>
                <p:nvPr/>
              </p:nvSpPr>
              <p:spPr bwMode="auto">
                <a:xfrm>
                  <a:off x="3984" y="3936"/>
                  <a:ext cx="384" cy="173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>
                  <a:spAutoFit/>
                </a:bodyPr>
                <a:lstStyle/>
                <a:p>
                  <a:r>
                    <a:rPr lang="en-GB" altLang="ja-JP" sz="1200" dirty="0">
                      <a:solidFill>
                        <a:schemeClr val="bg1"/>
                      </a:solidFill>
                      <a:latin typeface="Times New Roman" pitchFamily="18" charset="0"/>
                      <a:ea typeface="ＭＳ Ｐゴシック" pitchFamily="50" charset="-128"/>
                    </a:rPr>
                    <a:t>AMS</a:t>
                  </a:r>
                  <a:endParaRPr lang="en-US" altLang="ja-JP" sz="1200" dirty="0">
                    <a:solidFill>
                      <a:schemeClr val="bg1"/>
                    </a:solidFill>
                    <a:latin typeface="Times New Roman" pitchFamily="18" charset="0"/>
                    <a:ea typeface="ＭＳ Ｐゴシック" pitchFamily="50" charset="-128"/>
                  </a:endParaRPr>
                </a:p>
              </p:txBody>
            </p:sp>
          </p:grpSp>
          <p:grpSp>
            <p:nvGrpSpPr>
              <p:cNvPr id="7" name="Group 21"/>
              <p:cNvGrpSpPr>
                <a:grpSpLocks/>
              </p:cNvGrpSpPr>
              <p:nvPr/>
            </p:nvGrpSpPr>
            <p:grpSpPr bwMode="auto">
              <a:xfrm>
                <a:off x="1584" y="3206"/>
                <a:ext cx="1392" cy="1039"/>
                <a:chOff x="1584" y="3110"/>
                <a:chExt cx="1392" cy="1039"/>
              </a:xfrm>
            </p:grpSpPr>
            <p:pic>
              <p:nvPicPr>
                <p:cNvPr id="291862" name="Picture 22" descr="EUSO_ISS_image"/>
                <p:cNvPicPr>
                  <a:picLocks noChangeAspect="1" noChangeArrowheads="1"/>
                </p:cNvPicPr>
                <p:nvPr/>
              </p:nvPicPr>
              <p:blipFill>
                <a:blip r:embed="rId8"/>
                <a:srcRect/>
                <a:stretch>
                  <a:fillRect/>
                </a:stretch>
              </p:blipFill>
              <p:spPr bwMode="auto">
                <a:xfrm>
                  <a:off x="1584" y="3110"/>
                  <a:ext cx="1392" cy="1039"/>
                </a:xfrm>
                <a:prstGeom prst="rect">
                  <a:avLst/>
                </a:prstGeom>
                <a:noFill/>
              </p:spPr>
            </p:pic>
            <p:sp>
              <p:nvSpPr>
                <p:cNvPr id="291863" name="Text Box 23"/>
                <p:cNvSpPr txBox="1">
                  <a:spLocks noChangeArrowheads="1"/>
                </p:cNvSpPr>
                <p:nvPr/>
              </p:nvSpPr>
              <p:spPr bwMode="auto">
                <a:xfrm>
                  <a:off x="2544" y="3120"/>
                  <a:ext cx="432" cy="173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>
                  <a:spAutoFit/>
                </a:bodyPr>
                <a:lstStyle/>
                <a:p>
                  <a:r>
                    <a:rPr lang="en-GB" altLang="ja-JP" sz="1200">
                      <a:solidFill>
                        <a:schemeClr val="bg1"/>
                      </a:solidFill>
                      <a:latin typeface="Times New Roman" pitchFamily="18" charset="0"/>
                      <a:ea typeface="ＭＳ Ｐゴシック" pitchFamily="50" charset="-128"/>
                    </a:rPr>
                    <a:t>EUSO</a:t>
                  </a:r>
                  <a:endParaRPr lang="en-US" altLang="ja-JP" sz="1200">
                    <a:solidFill>
                      <a:schemeClr val="bg1"/>
                    </a:solidFill>
                    <a:latin typeface="Times New Roman" pitchFamily="18" charset="0"/>
                    <a:ea typeface="ＭＳ Ｐゴシック" pitchFamily="50" charset="-128"/>
                  </a:endParaRPr>
                </a:p>
              </p:txBody>
            </p:sp>
          </p:grpSp>
          <p:grpSp>
            <p:nvGrpSpPr>
              <p:cNvPr id="8" name="Group 24"/>
              <p:cNvGrpSpPr>
                <a:grpSpLocks/>
              </p:cNvGrpSpPr>
              <p:nvPr/>
            </p:nvGrpSpPr>
            <p:grpSpPr bwMode="auto">
              <a:xfrm>
                <a:off x="0" y="1056"/>
                <a:ext cx="1488" cy="1133"/>
                <a:chOff x="0" y="432"/>
                <a:chExt cx="1296" cy="1037"/>
              </a:xfrm>
            </p:grpSpPr>
            <p:pic>
              <p:nvPicPr>
                <p:cNvPr id="291865" name="Picture 25" descr="BepiColombo1"/>
                <p:cNvPicPr>
                  <a:picLocks noChangeAspect="1" noChangeArrowheads="1"/>
                </p:cNvPicPr>
                <p:nvPr/>
              </p:nvPicPr>
              <p:blipFill>
                <a:blip r:embed="rId9"/>
                <a:srcRect/>
                <a:stretch>
                  <a:fillRect/>
                </a:stretch>
              </p:blipFill>
              <p:spPr bwMode="auto">
                <a:xfrm>
                  <a:off x="0" y="432"/>
                  <a:ext cx="1296" cy="1037"/>
                </a:xfrm>
                <a:prstGeom prst="rect">
                  <a:avLst/>
                </a:prstGeom>
                <a:noFill/>
              </p:spPr>
            </p:pic>
            <p:sp>
              <p:nvSpPr>
                <p:cNvPr id="291866" name="Text Box 26"/>
                <p:cNvSpPr txBox="1">
                  <a:spLocks noChangeArrowheads="1"/>
                </p:cNvSpPr>
                <p:nvPr/>
              </p:nvSpPr>
              <p:spPr bwMode="auto">
                <a:xfrm>
                  <a:off x="96" y="1248"/>
                  <a:ext cx="864" cy="159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>
                  <a:spAutoFit/>
                </a:bodyPr>
                <a:lstStyle/>
                <a:p>
                  <a:r>
                    <a:rPr lang="en-GB" altLang="ja-JP" sz="1200">
                      <a:solidFill>
                        <a:schemeClr val="bg1"/>
                      </a:solidFill>
                      <a:latin typeface="Times New Roman" pitchFamily="18" charset="0"/>
                      <a:ea typeface="ＭＳ Ｐゴシック" pitchFamily="50" charset="-128"/>
                    </a:rPr>
                    <a:t>Bepi Colombo</a:t>
                  </a:r>
                  <a:endParaRPr lang="en-US" altLang="ja-JP" sz="1200">
                    <a:solidFill>
                      <a:schemeClr val="bg1"/>
                    </a:solidFill>
                    <a:latin typeface="Times New Roman" pitchFamily="18" charset="0"/>
                    <a:ea typeface="ＭＳ Ｐゴシック" pitchFamily="50" charset="-128"/>
                  </a:endParaRPr>
                </a:p>
              </p:txBody>
            </p:sp>
          </p:grpSp>
          <p:pic>
            <p:nvPicPr>
              <p:cNvPr id="291867" name="Picture 27" descr="cassini"/>
              <p:cNvPicPr>
                <a:picLocks noChangeAspect="1" noChangeArrowheads="1"/>
              </p:cNvPicPr>
              <p:nvPr/>
            </p:nvPicPr>
            <p:blipFill>
              <a:blip r:embed="rId10"/>
              <a:srcRect/>
              <a:stretch>
                <a:fillRect/>
              </a:stretch>
            </p:blipFill>
            <p:spPr bwMode="auto">
              <a:xfrm>
                <a:off x="4848" y="912"/>
                <a:ext cx="1248" cy="1064"/>
              </a:xfrm>
              <a:prstGeom prst="rect">
                <a:avLst/>
              </a:prstGeom>
              <a:noFill/>
            </p:spPr>
          </p:pic>
          <p:grpSp>
            <p:nvGrpSpPr>
              <p:cNvPr id="9" name="Group 28"/>
              <p:cNvGrpSpPr>
                <a:grpSpLocks/>
              </p:cNvGrpSpPr>
              <p:nvPr/>
            </p:nvGrpSpPr>
            <p:grpSpPr bwMode="auto">
              <a:xfrm>
                <a:off x="5328" y="1960"/>
                <a:ext cx="768" cy="1112"/>
                <a:chOff x="2880" y="1872"/>
                <a:chExt cx="911" cy="1160"/>
              </a:xfrm>
            </p:grpSpPr>
            <p:pic>
              <p:nvPicPr>
                <p:cNvPr id="291869" name="Picture 29" descr="swift_burst"/>
                <p:cNvPicPr>
                  <a:picLocks noChangeAspect="1" noChangeArrowheads="1"/>
                </p:cNvPicPr>
                <p:nvPr/>
              </p:nvPicPr>
              <p:blipFill>
                <a:blip r:embed="rId11"/>
                <a:srcRect/>
                <a:stretch>
                  <a:fillRect/>
                </a:stretch>
              </p:blipFill>
              <p:spPr bwMode="auto">
                <a:xfrm>
                  <a:off x="2880" y="1872"/>
                  <a:ext cx="911" cy="1160"/>
                </a:xfrm>
                <a:prstGeom prst="rect">
                  <a:avLst/>
                </a:prstGeom>
                <a:noFill/>
              </p:spPr>
            </p:pic>
            <p:sp>
              <p:nvSpPr>
                <p:cNvPr id="291870" name="Text Box 30"/>
                <p:cNvSpPr txBox="1">
                  <a:spLocks noChangeArrowheads="1"/>
                </p:cNvSpPr>
                <p:nvPr/>
              </p:nvSpPr>
              <p:spPr bwMode="auto">
                <a:xfrm>
                  <a:off x="2928" y="1889"/>
                  <a:ext cx="523" cy="182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GB" altLang="ja-JP" sz="1200">
                      <a:solidFill>
                        <a:schemeClr val="bg1"/>
                      </a:solidFill>
                      <a:latin typeface="Times New Roman" pitchFamily="18" charset="0"/>
                      <a:ea typeface="ＭＳ Ｐゴシック" pitchFamily="50" charset="-128"/>
                    </a:rPr>
                    <a:t>SWIFT</a:t>
                  </a:r>
                  <a:endParaRPr lang="en-US" altLang="ja-JP" sz="1200">
                    <a:solidFill>
                      <a:schemeClr val="bg1"/>
                    </a:solidFill>
                    <a:latin typeface="Times New Roman" pitchFamily="18" charset="0"/>
                    <a:ea typeface="ＭＳ Ｐゴシック" pitchFamily="50" charset="-128"/>
                  </a:endParaRPr>
                </a:p>
              </p:txBody>
            </p:sp>
          </p:grpSp>
          <p:grpSp>
            <p:nvGrpSpPr>
              <p:cNvPr id="10" name="Group 31"/>
              <p:cNvGrpSpPr>
                <a:grpSpLocks/>
              </p:cNvGrpSpPr>
              <p:nvPr/>
            </p:nvGrpSpPr>
            <p:grpSpPr bwMode="auto">
              <a:xfrm>
                <a:off x="2592" y="96"/>
                <a:ext cx="1776" cy="1392"/>
                <a:chOff x="4831" y="480"/>
                <a:chExt cx="1409" cy="1030"/>
              </a:xfrm>
            </p:grpSpPr>
            <p:pic>
              <p:nvPicPr>
                <p:cNvPr id="291872" name="Picture 32"/>
                <p:cNvPicPr>
                  <a:picLocks noChangeAspect="1" noChangeArrowheads="1"/>
                </p:cNvPicPr>
                <p:nvPr/>
              </p:nvPicPr>
              <p:blipFill>
                <a:blip r:embed="rId12"/>
                <a:srcRect/>
                <a:stretch>
                  <a:fillRect/>
                </a:stretch>
              </p:blipFill>
              <p:spPr bwMode="auto">
                <a:xfrm>
                  <a:off x="4831" y="480"/>
                  <a:ext cx="1409" cy="1030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/>
              </p:spPr>
            </p:pic>
            <p:sp>
              <p:nvSpPr>
                <p:cNvPr id="291873" name="Text Box 33"/>
                <p:cNvSpPr txBox="1">
                  <a:spLocks noChangeArrowheads="1"/>
                </p:cNvSpPr>
                <p:nvPr/>
              </p:nvSpPr>
              <p:spPr bwMode="auto">
                <a:xfrm>
                  <a:off x="5424" y="1356"/>
                  <a:ext cx="283" cy="128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GB" altLang="ja-JP" sz="1200">
                      <a:solidFill>
                        <a:schemeClr val="bg1"/>
                      </a:solidFill>
                      <a:latin typeface="Times New Roman" pitchFamily="18" charset="0"/>
                      <a:ea typeface="ＭＳ Ｐゴシック" pitchFamily="50" charset="-128"/>
                    </a:rPr>
                    <a:t>LISA</a:t>
                  </a:r>
                  <a:endParaRPr lang="en-US" altLang="ja-JP" sz="1200">
                    <a:solidFill>
                      <a:schemeClr val="bg1"/>
                    </a:solidFill>
                    <a:latin typeface="Times New Roman" pitchFamily="18" charset="0"/>
                    <a:ea typeface="ＭＳ Ｐゴシック" pitchFamily="50" charset="-128"/>
                  </a:endParaRPr>
                </a:p>
              </p:txBody>
            </p:sp>
          </p:grpSp>
          <p:grpSp>
            <p:nvGrpSpPr>
              <p:cNvPr id="11" name="Group 34"/>
              <p:cNvGrpSpPr>
                <a:grpSpLocks/>
              </p:cNvGrpSpPr>
              <p:nvPr/>
            </p:nvGrpSpPr>
            <p:grpSpPr bwMode="auto">
              <a:xfrm>
                <a:off x="0" y="0"/>
                <a:ext cx="1536" cy="1062"/>
                <a:chOff x="0" y="2208"/>
                <a:chExt cx="1536" cy="1062"/>
              </a:xfrm>
            </p:grpSpPr>
            <p:pic>
              <p:nvPicPr>
                <p:cNvPr id="291875" name="Picture 35" descr="SMART-2"/>
                <p:cNvPicPr>
                  <a:picLocks noChangeAspect="1" noChangeArrowheads="1"/>
                </p:cNvPicPr>
                <p:nvPr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0" y="2208"/>
                  <a:ext cx="1536" cy="1062"/>
                </a:xfrm>
                <a:prstGeom prst="rect">
                  <a:avLst/>
                </a:prstGeom>
                <a:noFill/>
              </p:spPr>
            </p:pic>
            <p:sp>
              <p:nvSpPr>
                <p:cNvPr id="291876" name="Text Box 36"/>
                <p:cNvSpPr txBox="1">
                  <a:spLocks noChangeArrowheads="1"/>
                </p:cNvSpPr>
                <p:nvPr/>
              </p:nvSpPr>
              <p:spPr bwMode="auto">
                <a:xfrm>
                  <a:off x="912" y="2368"/>
                  <a:ext cx="462" cy="173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GB" altLang="ja-JP" sz="1200">
                      <a:solidFill>
                        <a:schemeClr val="bg1"/>
                      </a:solidFill>
                      <a:latin typeface="Times New Roman" pitchFamily="18" charset="0"/>
                      <a:ea typeface="ＭＳ Ｐゴシック" pitchFamily="50" charset="-128"/>
                    </a:rPr>
                    <a:t>Smart-2</a:t>
                  </a:r>
                  <a:endParaRPr lang="en-US" altLang="ja-JP" sz="1200">
                    <a:solidFill>
                      <a:schemeClr val="bg1"/>
                    </a:solidFill>
                    <a:latin typeface="Times New Roman" pitchFamily="18" charset="0"/>
                    <a:ea typeface="ＭＳ Ｐゴシック" pitchFamily="50" charset="-128"/>
                  </a:endParaRPr>
                </a:p>
              </p:txBody>
            </p:sp>
          </p:grpSp>
          <p:grpSp>
            <p:nvGrpSpPr>
              <p:cNvPr id="12" name="Group 37"/>
              <p:cNvGrpSpPr>
                <a:grpSpLocks/>
              </p:cNvGrpSpPr>
              <p:nvPr/>
            </p:nvGrpSpPr>
            <p:grpSpPr bwMode="auto">
              <a:xfrm>
                <a:off x="1536" y="0"/>
                <a:ext cx="1518" cy="814"/>
                <a:chOff x="0" y="1440"/>
                <a:chExt cx="1518" cy="814"/>
              </a:xfrm>
            </p:grpSpPr>
            <p:pic>
              <p:nvPicPr>
                <p:cNvPr id="291878" name="Picture 38" descr="ace_sc2"/>
                <p:cNvPicPr>
                  <a:picLocks noChangeAspect="1" noChangeArrowheads="1"/>
                </p:cNvPicPr>
                <p:nvPr/>
              </p:nvPicPr>
              <p:blipFill>
                <a:blip r:embed="rId14"/>
                <a:srcRect/>
                <a:stretch>
                  <a:fillRect/>
                </a:stretch>
              </p:blipFill>
              <p:spPr bwMode="auto">
                <a:xfrm>
                  <a:off x="0" y="1440"/>
                  <a:ext cx="1518" cy="814"/>
                </a:xfrm>
                <a:prstGeom prst="rect">
                  <a:avLst/>
                </a:prstGeom>
                <a:noFill/>
              </p:spPr>
            </p:pic>
            <p:sp>
              <p:nvSpPr>
                <p:cNvPr id="291879" name="Text Box 39"/>
                <p:cNvSpPr txBox="1">
                  <a:spLocks noChangeArrowheads="1"/>
                </p:cNvSpPr>
                <p:nvPr/>
              </p:nvSpPr>
              <p:spPr bwMode="auto">
                <a:xfrm>
                  <a:off x="1008" y="2080"/>
                  <a:ext cx="333" cy="173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GB" altLang="ja-JP" sz="1200">
                      <a:solidFill>
                        <a:schemeClr val="bg1"/>
                      </a:solidFill>
                      <a:latin typeface="Times New Roman" pitchFamily="18" charset="0"/>
                      <a:ea typeface="ＭＳ Ｐゴシック" pitchFamily="50" charset="-128"/>
                    </a:rPr>
                    <a:t>ACE</a:t>
                  </a:r>
                  <a:endParaRPr lang="en-US" altLang="ja-JP" sz="1200">
                    <a:solidFill>
                      <a:schemeClr val="bg1"/>
                    </a:solidFill>
                    <a:latin typeface="Times New Roman" pitchFamily="18" charset="0"/>
                    <a:ea typeface="ＭＳ Ｐゴシック" pitchFamily="50" charset="-128"/>
                  </a:endParaRPr>
                </a:p>
              </p:txBody>
            </p:sp>
          </p:grpSp>
          <p:grpSp>
            <p:nvGrpSpPr>
              <p:cNvPr id="13" name="Group 40"/>
              <p:cNvGrpSpPr>
                <a:grpSpLocks/>
              </p:cNvGrpSpPr>
              <p:nvPr/>
            </p:nvGrpSpPr>
            <p:grpSpPr bwMode="auto">
              <a:xfrm>
                <a:off x="4126" y="96"/>
                <a:ext cx="2020" cy="915"/>
                <a:chOff x="4126" y="96"/>
                <a:chExt cx="2020" cy="915"/>
              </a:xfrm>
            </p:grpSpPr>
            <p:pic>
              <p:nvPicPr>
                <p:cNvPr id="291881" name="Picture 41" descr="integral_new"/>
                <p:cNvPicPr>
                  <a:picLocks noChangeAspect="1" noChangeArrowheads="1"/>
                </p:cNvPicPr>
                <p:nvPr/>
              </p:nvPicPr>
              <p:blipFill>
                <a:blip r:embed="rId15"/>
                <a:srcRect/>
                <a:stretch>
                  <a:fillRect/>
                </a:stretch>
              </p:blipFill>
              <p:spPr bwMode="auto">
                <a:xfrm>
                  <a:off x="4126" y="96"/>
                  <a:ext cx="2020" cy="915"/>
                </a:xfrm>
                <a:prstGeom prst="rect">
                  <a:avLst/>
                </a:prstGeom>
                <a:noFill/>
              </p:spPr>
            </p:pic>
            <p:sp>
              <p:nvSpPr>
                <p:cNvPr id="291882" name="Text Box 42"/>
                <p:cNvSpPr txBox="1">
                  <a:spLocks noChangeArrowheads="1"/>
                </p:cNvSpPr>
                <p:nvPr/>
              </p:nvSpPr>
              <p:spPr bwMode="auto">
                <a:xfrm>
                  <a:off x="4176" y="160"/>
                  <a:ext cx="645" cy="173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GB" altLang="ja-JP" sz="1200">
                      <a:solidFill>
                        <a:schemeClr val="bg1"/>
                      </a:solidFill>
                      <a:latin typeface="Times New Roman" pitchFamily="18" charset="0"/>
                      <a:ea typeface="ＭＳ Ｐゴシック" pitchFamily="50" charset="-128"/>
                    </a:rPr>
                    <a:t>INTEGRAL</a:t>
                  </a:r>
                  <a:endParaRPr lang="en-US" altLang="ja-JP" sz="1200">
                    <a:solidFill>
                      <a:schemeClr val="bg1"/>
                    </a:solidFill>
                    <a:latin typeface="Times New Roman" pitchFamily="18" charset="0"/>
                    <a:ea typeface="ＭＳ Ｐゴシック" pitchFamily="50" charset="-128"/>
                  </a:endParaRPr>
                </a:p>
              </p:txBody>
            </p:sp>
          </p:grpSp>
          <p:pic>
            <p:nvPicPr>
              <p:cNvPr id="291883" name="Picture 43" descr="glast"/>
              <p:cNvPicPr>
                <a:picLocks noChangeAspect="1" noChangeArrowheads="1"/>
              </p:cNvPicPr>
              <p:nvPr/>
            </p:nvPicPr>
            <p:blipFill>
              <a:blip r:embed="rId16"/>
              <a:srcRect/>
              <a:stretch>
                <a:fillRect/>
              </a:stretch>
            </p:blipFill>
            <p:spPr bwMode="auto">
              <a:xfrm>
                <a:off x="1488" y="960"/>
                <a:ext cx="1628" cy="1053"/>
              </a:xfrm>
              <a:prstGeom prst="rect">
                <a:avLst/>
              </a:prstGeom>
              <a:noFill/>
            </p:spPr>
          </p:pic>
          <p:grpSp>
            <p:nvGrpSpPr>
              <p:cNvPr id="14" name="Group 44"/>
              <p:cNvGrpSpPr>
                <a:grpSpLocks/>
              </p:cNvGrpSpPr>
              <p:nvPr/>
            </p:nvGrpSpPr>
            <p:grpSpPr bwMode="auto">
              <a:xfrm>
                <a:off x="96" y="2208"/>
                <a:ext cx="1392" cy="1008"/>
                <a:chOff x="96" y="2208"/>
                <a:chExt cx="1392" cy="1008"/>
              </a:xfrm>
            </p:grpSpPr>
            <p:grpSp>
              <p:nvGrpSpPr>
                <p:cNvPr id="15" name="Group 45"/>
                <p:cNvGrpSpPr>
                  <a:grpSpLocks/>
                </p:cNvGrpSpPr>
                <p:nvPr/>
              </p:nvGrpSpPr>
              <p:grpSpPr bwMode="auto">
                <a:xfrm>
                  <a:off x="96" y="2208"/>
                  <a:ext cx="1392" cy="1008"/>
                  <a:chOff x="960" y="480"/>
                  <a:chExt cx="1392" cy="1008"/>
                </a:xfrm>
              </p:grpSpPr>
              <p:pic>
                <p:nvPicPr>
                  <p:cNvPr id="291886" name="Picture 46" descr="astroe1-small"/>
                  <p:cNvPicPr>
                    <a:picLocks noChangeAspect="1" noChangeArrowheads="1"/>
                  </p:cNvPicPr>
                  <p:nvPr/>
                </p:nvPicPr>
                <p:blipFill>
                  <a:blip r:embed="rId17"/>
                  <a:srcRect/>
                  <a:stretch>
                    <a:fillRect/>
                  </a:stretch>
                </p:blipFill>
                <p:spPr bwMode="auto">
                  <a:xfrm>
                    <a:off x="960" y="480"/>
                    <a:ext cx="1384" cy="996"/>
                  </a:xfrm>
                  <a:prstGeom prst="rect">
                    <a:avLst/>
                  </a:prstGeom>
                  <a:noFill/>
                </p:spPr>
              </p:pic>
              <p:sp>
                <p:nvSpPr>
                  <p:cNvPr id="291887" name="Rectangle 47"/>
                  <p:cNvSpPr>
                    <a:spLocks noChangeArrowheads="1"/>
                  </p:cNvSpPr>
                  <p:nvPr/>
                </p:nvSpPr>
                <p:spPr bwMode="auto">
                  <a:xfrm>
                    <a:off x="960" y="480"/>
                    <a:ext cx="1392" cy="1008"/>
                  </a:xfrm>
                  <a:prstGeom prst="rect">
                    <a:avLst/>
                  </a:prstGeom>
                  <a:noFill/>
                  <a:ln w="76200">
                    <a:solidFill>
                      <a:schemeClr val="bg2"/>
                    </a:solidFill>
                    <a:miter lim="800000"/>
                    <a:headEnd type="none" w="sm" len="sm"/>
                    <a:tailEnd type="none" w="sm" len="sm"/>
                  </a:ln>
                  <a:effectLst/>
                </p:spPr>
                <p:txBody>
                  <a:bodyPr wrap="none" anchor="ctr"/>
                  <a:lstStyle/>
                  <a:p>
                    <a:endParaRPr lang="ja-JP" altLang="en-US">
                      <a:solidFill>
                        <a:schemeClr val="bg1"/>
                      </a:solidFill>
                    </a:endParaRPr>
                  </a:p>
                </p:txBody>
              </p:sp>
            </p:grpSp>
            <p:sp>
              <p:nvSpPr>
                <p:cNvPr id="291888" name="Text Box 48"/>
                <p:cNvSpPr txBox="1">
                  <a:spLocks noChangeArrowheads="1"/>
                </p:cNvSpPr>
                <p:nvPr/>
              </p:nvSpPr>
              <p:spPr bwMode="auto">
                <a:xfrm>
                  <a:off x="864" y="2272"/>
                  <a:ext cx="507" cy="173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 altLang="ja-JP" sz="1200">
                      <a:solidFill>
                        <a:schemeClr val="bg1"/>
                      </a:solidFill>
                      <a:latin typeface="Times New Roman" pitchFamily="18" charset="0"/>
                      <a:ea typeface="ＭＳ Ｐゴシック" pitchFamily="50" charset="-128"/>
                    </a:rPr>
                    <a:t>Astro-E2</a:t>
                  </a:r>
                </a:p>
              </p:txBody>
            </p:sp>
          </p:grpSp>
          <p:pic>
            <p:nvPicPr>
              <p:cNvPr id="291889" name="Picture 49" descr="nor_gru_trans_big"/>
              <p:cNvPicPr>
                <a:picLocks noChangeAspect="1" noChangeArrowheads="1"/>
              </p:cNvPicPr>
              <p:nvPr/>
            </p:nvPicPr>
            <p:blipFill>
              <a:blip r:embed="rId18" cstate="print"/>
              <a:srcRect/>
              <a:stretch>
                <a:fillRect/>
              </a:stretch>
            </p:blipFill>
            <p:spPr bwMode="auto">
              <a:xfrm>
                <a:off x="3936" y="2064"/>
                <a:ext cx="1248" cy="1067"/>
              </a:xfrm>
              <a:prstGeom prst="rect">
                <a:avLst/>
              </a:prstGeom>
              <a:noFill/>
            </p:spPr>
          </p:pic>
          <p:sp>
            <p:nvSpPr>
              <p:cNvPr id="291890" name="Text Box 50"/>
              <p:cNvSpPr txBox="1">
                <a:spLocks noChangeArrowheads="1"/>
              </p:cNvSpPr>
              <p:nvPr/>
            </p:nvSpPr>
            <p:spPr bwMode="auto">
              <a:xfrm>
                <a:off x="4080" y="2896"/>
                <a:ext cx="386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GB" altLang="ja-JP" sz="1200">
                    <a:solidFill>
                      <a:schemeClr val="bg1"/>
                    </a:solidFill>
                    <a:latin typeface="Times New Roman" pitchFamily="18" charset="0"/>
                    <a:ea typeface="ＭＳ Ｐゴシック" pitchFamily="50" charset="-128"/>
                  </a:rPr>
                  <a:t>JWST</a:t>
                </a:r>
                <a:endParaRPr lang="en-US" altLang="ja-JP" sz="1200">
                  <a:solidFill>
                    <a:schemeClr val="bg1"/>
                  </a:solidFill>
                  <a:latin typeface="Times New Roman" pitchFamily="18" charset="0"/>
                  <a:ea typeface="ＭＳ Ｐゴシック" pitchFamily="50" charset="-128"/>
                </a:endParaRPr>
              </a:p>
            </p:txBody>
          </p:sp>
          <p:sp>
            <p:nvSpPr>
              <p:cNvPr id="291891" name="Text Box 51"/>
              <p:cNvSpPr txBox="1">
                <a:spLocks noChangeArrowheads="1"/>
              </p:cNvSpPr>
              <p:nvPr/>
            </p:nvSpPr>
            <p:spPr bwMode="auto">
              <a:xfrm>
                <a:off x="2976" y="2896"/>
                <a:ext cx="385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GB" altLang="ja-JP" sz="1200">
                    <a:solidFill>
                      <a:schemeClr val="bg1"/>
                    </a:solidFill>
                    <a:latin typeface="Times New Roman" pitchFamily="18" charset="0"/>
                    <a:ea typeface="ＭＳ Ｐゴシック" pitchFamily="50" charset="-128"/>
                  </a:rPr>
                  <a:t>GAIA</a:t>
                </a:r>
                <a:endParaRPr lang="en-US" altLang="ja-JP" sz="1200">
                  <a:solidFill>
                    <a:schemeClr val="bg1"/>
                  </a:solidFill>
                  <a:latin typeface="Times New Roman" pitchFamily="18" charset="0"/>
                  <a:ea typeface="ＭＳ Ｐゴシック" pitchFamily="50" charset="-128"/>
                </a:endParaRPr>
              </a:p>
            </p:txBody>
          </p:sp>
          <p:sp>
            <p:nvSpPr>
              <p:cNvPr id="291892" name="Text Box 52"/>
              <p:cNvSpPr txBox="1">
                <a:spLocks noChangeArrowheads="1"/>
              </p:cNvSpPr>
              <p:nvPr/>
            </p:nvSpPr>
            <p:spPr bwMode="auto">
              <a:xfrm>
                <a:off x="3552" y="1696"/>
                <a:ext cx="497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GB" altLang="ja-JP" sz="1200">
                    <a:solidFill>
                      <a:schemeClr val="bg1"/>
                    </a:solidFill>
                    <a:latin typeface="Times New Roman" pitchFamily="18" charset="0"/>
                    <a:ea typeface="ＭＳ Ｐゴシック" pitchFamily="50" charset="-128"/>
                  </a:rPr>
                  <a:t>Herschel</a:t>
                </a:r>
                <a:endParaRPr lang="en-US" altLang="ja-JP" sz="1200">
                  <a:solidFill>
                    <a:schemeClr val="bg1"/>
                  </a:solidFill>
                  <a:latin typeface="Times New Roman" pitchFamily="18" charset="0"/>
                  <a:ea typeface="ＭＳ Ｐゴシック" pitchFamily="50" charset="-128"/>
                </a:endParaRPr>
              </a:p>
            </p:txBody>
          </p:sp>
          <p:sp>
            <p:nvSpPr>
              <p:cNvPr id="291893" name="Text Box 53"/>
              <p:cNvSpPr txBox="1">
                <a:spLocks noChangeArrowheads="1"/>
              </p:cNvSpPr>
              <p:nvPr/>
            </p:nvSpPr>
            <p:spPr bwMode="auto">
              <a:xfrm>
                <a:off x="5616" y="880"/>
                <a:ext cx="432" cy="173"/>
              </a:xfrm>
              <a:prstGeom prst="rect">
                <a:avLst/>
              </a:prstGeom>
              <a:solidFill>
                <a:srgbClr val="000000"/>
              </a:solidFill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GB" altLang="ja-JP" sz="1200">
                    <a:solidFill>
                      <a:schemeClr val="bg1"/>
                    </a:solidFill>
                    <a:latin typeface="Times New Roman" pitchFamily="18" charset="0"/>
                    <a:ea typeface="ＭＳ Ｐゴシック" pitchFamily="50" charset="-128"/>
                  </a:rPr>
                  <a:t>Cassini</a:t>
                </a:r>
                <a:endParaRPr lang="en-US" altLang="ja-JP" sz="1200">
                  <a:solidFill>
                    <a:schemeClr val="bg1"/>
                  </a:solidFill>
                  <a:latin typeface="Times New Roman" pitchFamily="18" charset="0"/>
                  <a:ea typeface="ＭＳ Ｐゴシック" pitchFamily="50" charset="-128"/>
                </a:endParaRPr>
              </a:p>
            </p:txBody>
          </p:sp>
        </p:grpSp>
        <p:sp>
          <p:nvSpPr>
            <p:cNvPr id="291894" name="Text Box 54"/>
            <p:cNvSpPr txBox="1">
              <a:spLocks noChangeArrowheads="1"/>
            </p:cNvSpPr>
            <p:nvPr/>
          </p:nvSpPr>
          <p:spPr bwMode="auto">
            <a:xfrm>
              <a:off x="2150" y="1831"/>
              <a:ext cx="425" cy="17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en-GB" altLang="ja-JP" sz="1200">
                  <a:solidFill>
                    <a:schemeClr val="bg1"/>
                  </a:solidFill>
                  <a:latin typeface="Times New Roman" pitchFamily="18" charset="0"/>
                  <a:ea typeface="ＭＳ Ｐゴシック" pitchFamily="50" charset="-128"/>
                </a:rPr>
                <a:t>GLAST</a:t>
              </a:r>
              <a:endParaRPr lang="en-US" altLang="ja-JP" sz="1200">
                <a:solidFill>
                  <a:schemeClr val="bg1"/>
                </a:solidFill>
                <a:latin typeface="Times New Roman" pitchFamily="18" charset="0"/>
                <a:ea typeface="ＭＳ Ｐゴシック" pitchFamily="50" charset="-128"/>
              </a:endParaRPr>
            </a:p>
          </p:txBody>
        </p:sp>
      </p:grpSp>
      <p:grpSp>
        <p:nvGrpSpPr>
          <p:cNvPr id="16" name="Group 55"/>
          <p:cNvGrpSpPr>
            <a:grpSpLocks/>
          </p:cNvGrpSpPr>
          <p:nvPr/>
        </p:nvGrpSpPr>
        <p:grpSpPr bwMode="auto">
          <a:xfrm>
            <a:off x="2320925" y="3352800"/>
            <a:ext cx="1898650" cy="1476375"/>
            <a:chOff x="1584" y="2064"/>
            <a:chExt cx="1200" cy="978"/>
          </a:xfrm>
        </p:grpSpPr>
        <p:pic>
          <p:nvPicPr>
            <p:cNvPr id="291896" name="Picture 56" descr="xmm"/>
            <p:cNvPicPr>
              <a:picLocks noChangeAspect="1" noChangeArrowheads="1"/>
            </p:cNvPicPr>
            <p:nvPr/>
          </p:nvPicPr>
          <p:blipFill>
            <a:blip r:embed="rId19"/>
            <a:srcRect/>
            <a:stretch>
              <a:fillRect/>
            </a:stretch>
          </p:blipFill>
          <p:spPr bwMode="auto">
            <a:xfrm>
              <a:off x="1584" y="2064"/>
              <a:ext cx="1200" cy="978"/>
            </a:xfrm>
            <a:prstGeom prst="rect">
              <a:avLst/>
            </a:prstGeom>
            <a:noFill/>
          </p:spPr>
        </p:pic>
        <p:sp>
          <p:nvSpPr>
            <p:cNvPr id="291897" name="Text Box 57"/>
            <p:cNvSpPr txBox="1">
              <a:spLocks noChangeArrowheads="1"/>
            </p:cNvSpPr>
            <p:nvPr/>
          </p:nvSpPr>
          <p:spPr bwMode="auto">
            <a:xfrm>
              <a:off x="1968" y="2801"/>
              <a:ext cx="694" cy="18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en-GB" altLang="ja-JP" sz="1200">
                  <a:solidFill>
                    <a:schemeClr val="bg1"/>
                  </a:solidFill>
                  <a:latin typeface="Times New Roman" pitchFamily="18" charset="0"/>
                  <a:ea typeface="ＭＳ Ｐゴシック" pitchFamily="50" charset="-128"/>
                </a:rPr>
                <a:t>XMM-Newton</a:t>
              </a:r>
              <a:endParaRPr lang="en-US" altLang="ja-JP" sz="1200">
                <a:solidFill>
                  <a:schemeClr val="bg1"/>
                </a:solidFill>
                <a:latin typeface="Times New Roman" pitchFamily="18" charset="0"/>
                <a:ea typeface="ＭＳ Ｐゴシック" pitchFamily="50" charset="-128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3411" name="Picture 3" descr="station_full_front_sshot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D1A4D"/>
              </a:clrFrom>
              <a:clrTo>
                <a:srgbClr val="0D1A4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57224" y="642918"/>
            <a:ext cx="7577160" cy="5571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スライド番号プレースホル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67251460-1A66-497B-9619-48B833F9A30D}" type="slidenum">
              <a:rPr lang="ja-JP" altLang="en-US" smtClean="0"/>
              <a:pPr algn="r"/>
              <a:t>13</a:t>
            </a:fld>
            <a:endParaRPr lang="ja-JP" alt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スライド番号プレースホルダ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8FE987E-BC89-4346-B6D4-46857245023B}" type="slidenum">
              <a:rPr lang="ja-JP" altLang="en-US"/>
              <a:pPr/>
              <a:t>14</a:t>
            </a:fld>
            <a:endParaRPr lang="en-US" altLang="ja-JP"/>
          </a:p>
        </p:txBody>
      </p:sp>
      <p:sp>
        <p:nvSpPr>
          <p:cNvPr id="629765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142844" y="142852"/>
            <a:ext cx="6584950" cy="1174736"/>
          </a:xfrm>
          <a:noFill/>
          <a:ln/>
        </p:spPr>
        <p:txBody>
          <a:bodyPr lIns="92075" tIns="46038" rIns="92075" bIns="46038">
            <a:normAutofit/>
          </a:bodyPr>
          <a:lstStyle/>
          <a:p>
            <a:pPr algn="l"/>
            <a:r>
              <a:rPr lang="en-GB" altLang="ja-JP" sz="3200" dirty="0" err="1">
                <a:solidFill>
                  <a:schemeClr val="bg1"/>
                </a:solidFill>
                <a:ea typeface="ＭＳ Ｐゴシック" pitchFamily="50" charset="-128"/>
              </a:rPr>
              <a:t>Bepi</a:t>
            </a:r>
            <a:r>
              <a:rPr lang="en-GB" altLang="ja-JP" sz="3200" dirty="0">
                <a:solidFill>
                  <a:schemeClr val="bg1"/>
                </a:solidFill>
                <a:ea typeface="ＭＳ Ｐゴシック" pitchFamily="50" charset="-128"/>
              </a:rPr>
              <a:t> Colombo: X-Ray </a:t>
            </a:r>
            <a:br>
              <a:rPr lang="en-GB" altLang="ja-JP" sz="3200" dirty="0">
                <a:solidFill>
                  <a:schemeClr val="bg1"/>
                </a:solidFill>
                <a:ea typeface="ＭＳ Ｐゴシック" pitchFamily="50" charset="-128"/>
              </a:rPr>
            </a:br>
            <a:r>
              <a:rPr lang="en-GB" altLang="ja-JP" sz="3200" dirty="0">
                <a:solidFill>
                  <a:schemeClr val="bg1"/>
                </a:solidFill>
                <a:ea typeface="ＭＳ Ｐゴシック" pitchFamily="50" charset="-128"/>
              </a:rPr>
              <a:t>Mineralogical Survey of Mercury</a:t>
            </a:r>
          </a:p>
        </p:txBody>
      </p:sp>
      <p:pic>
        <p:nvPicPr>
          <p:cNvPr id="629763" name="Picture 3" descr="INFNLog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2425" y="5929330"/>
            <a:ext cx="796853" cy="58735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629764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03925" y="0"/>
            <a:ext cx="3140075" cy="35814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  <p:pic>
        <p:nvPicPr>
          <p:cNvPr id="629766" name="Picture 6" descr="mercury_mariner1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336675" y="1725613"/>
            <a:ext cx="5064125" cy="5132387"/>
          </a:xfrm>
          <a:prstGeom prst="rect">
            <a:avLst/>
          </a:prstGeom>
          <a:noFill/>
        </p:spPr>
      </p:pic>
      <p:graphicFrame>
        <p:nvGraphicFramePr>
          <p:cNvPr id="629768" name="Object 8"/>
          <p:cNvGraphicFramePr>
            <a:graphicFrameLocks noChangeAspect="1"/>
          </p:cNvGraphicFramePr>
          <p:nvPr/>
        </p:nvGraphicFramePr>
        <p:xfrm>
          <a:off x="4786314" y="3071810"/>
          <a:ext cx="4167983" cy="3454628"/>
        </p:xfrm>
        <a:graphic>
          <a:graphicData uri="http://schemas.openxmlformats.org/presentationml/2006/ole">
            <p:oleObj spid="_x0000_s6146" name="Photo Editor Photo" r:id="rId7" imgW="6380952" imgH="4915586" progId="">
              <p:embed/>
            </p:oleObj>
          </a:graphicData>
        </a:graphic>
      </p:graphicFrame>
      <p:sp>
        <p:nvSpPr>
          <p:cNvPr id="629770" name="Text Box 10"/>
          <p:cNvSpPr txBox="1">
            <a:spLocks noChangeArrowheads="1"/>
          </p:cNvSpPr>
          <p:nvPr/>
        </p:nvSpPr>
        <p:spPr bwMode="auto">
          <a:xfrm>
            <a:off x="6696075" y="85725"/>
            <a:ext cx="21796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 altLang="ja-JP" sz="1000">
                <a:solidFill>
                  <a:srgbClr val="00006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ESAtitle" pitchFamily="2" charset="0"/>
                <a:ea typeface="ＭＳ Ｐゴシック" pitchFamily="50" charset="-128"/>
              </a:rPr>
              <a:t>Space Environments </a:t>
            </a:r>
          </a:p>
          <a:p>
            <a:r>
              <a:rPr lang="en-GB" altLang="ja-JP" sz="1000">
                <a:solidFill>
                  <a:srgbClr val="00006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ESAtitle" pitchFamily="2" charset="0"/>
                <a:ea typeface="ＭＳ Ｐゴシック" pitchFamily="50" charset="-128"/>
              </a:rPr>
              <a:t>and Effects Section</a:t>
            </a:r>
          </a:p>
        </p:txBody>
      </p:sp>
      <p:pic>
        <p:nvPicPr>
          <p:cNvPr id="629771" name="Picture 11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1357298"/>
            <a:ext cx="1704975" cy="14573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>
            <a:softEdge rad="31750"/>
          </a:effectLst>
        </p:spPr>
      </p:pic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642910" y="2071678"/>
            <a:ext cx="6751637" cy="1371600"/>
            <a:chOff x="432" y="1200"/>
            <a:chExt cx="4272" cy="768"/>
          </a:xfrm>
        </p:grpSpPr>
        <p:sp>
          <p:nvSpPr>
            <p:cNvPr id="629773" name="Line 13"/>
            <p:cNvSpPr>
              <a:spLocks noChangeShapeType="1"/>
            </p:cNvSpPr>
            <p:nvPr/>
          </p:nvSpPr>
          <p:spPr bwMode="auto">
            <a:xfrm flipH="1">
              <a:off x="2400" y="1488"/>
              <a:ext cx="2304" cy="384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prstDash val="sysDot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29774" name="Line 14"/>
            <p:cNvSpPr>
              <a:spLocks noChangeShapeType="1"/>
            </p:cNvSpPr>
            <p:nvPr/>
          </p:nvSpPr>
          <p:spPr bwMode="auto">
            <a:xfrm flipH="1">
              <a:off x="2352" y="1536"/>
              <a:ext cx="2352" cy="432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prstDash val="sysDot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29775" name="Line 15"/>
            <p:cNvSpPr>
              <a:spLocks noChangeShapeType="1"/>
            </p:cNvSpPr>
            <p:nvPr/>
          </p:nvSpPr>
          <p:spPr bwMode="auto">
            <a:xfrm flipH="1">
              <a:off x="2352" y="1440"/>
              <a:ext cx="2352" cy="336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prstDash val="sysDot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29776" name="Line 16"/>
            <p:cNvSpPr>
              <a:spLocks noChangeShapeType="1"/>
            </p:cNvSpPr>
            <p:nvPr/>
          </p:nvSpPr>
          <p:spPr bwMode="auto">
            <a:xfrm flipH="1" flipV="1">
              <a:off x="1008" y="1200"/>
              <a:ext cx="1344" cy="576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prstDash val="sysDot"/>
              <a:round/>
              <a:headEnd type="none" w="sm" len="sm"/>
              <a:tailEnd type="triangle" w="med" len="med"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29777" name="Line 17"/>
            <p:cNvSpPr>
              <a:spLocks noChangeShapeType="1"/>
            </p:cNvSpPr>
            <p:nvPr/>
          </p:nvSpPr>
          <p:spPr bwMode="auto">
            <a:xfrm flipH="1" flipV="1">
              <a:off x="720" y="1248"/>
              <a:ext cx="1680" cy="624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prstDash val="sysDot"/>
              <a:round/>
              <a:headEnd type="none" w="sm" len="sm"/>
              <a:tailEnd type="triangle" w="med" len="med"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29778" name="Line 18"/>
            <p:cNvSpPr>
              <a:spLocks noChangeShapeType="1"/>
            </p:cNvSpPr>
            <p:nvPr/>
          </p:nvSpPr>
          <p:spPr bwMode="auto">
            <a:xfrm flipH="1" flipV="1">
              <a:off x="432" y="1344"/>
              <a:ext cx="1920" cy="624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prstDash val="sysDot"/>
              <a:round/>
              <a:headEnd type="none" w="sm" len="sm"/>
              <a:tailEnd type="triangle" w="med" len="med"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363E314-9BC6-4677-B644-7B3DE8EFCA2C}" type="slidenum">
              <a:rPr lang="ja-JP" altLang="en-US"/>
              <a:pPr/>
              <a:t>15</a:t>
            </a:fld>
            <a:endParaRPr lang="en-US" altLang="ja-JP"/>
          </a:p>
        </p:txBody>
      </p:sp>
      <p:pic>
        <p:nvPicPr>
          <p:cNvPr id="391172" name="Picture 4"/>
          <p:cNvPicPr>
            <a:picLocks noChangeAspect="1" noChangeArrowheads="1"/>
          </p:cNvPicPr>
          <p:nvPr/>
        </p:nvPicPr>
        <p:blipFill>
          <a:blip r:embed="rId3"/>
          <a:srcRect b="3373"/>
          <a:stretch>
            <a:fillRect/>
          </a:stretch>
        </p:blipFill>
        <p:spPr bwMode="auto">
          <a:xfrm>
            <a:off x="357158" y="428604"/>
            <a:ext cx="8453992" cy="61436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4191738-57E0-4D6C-8904-2FFCBABFE882}" type="slidenum">
              <a:rPr lang="ja-JP" altLang="en-US"/>
              <a:pPr/>
              <a:t>16</a:t>
            </a:fld>
            <a:endParaRPr lang="en-US" altLang="ja-JP"/>
          </a:p>
        </p:txBody>
      </p:sp>
      <p:pic>
        <p:nvPicPr>
          <p:cNvPr id="2129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35076"/>
            <a:ext cx="8358214" cy="62657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251460-1A66-497B-9619-48B833F9A30D}" type="slidenum">
              <a:rPr lang="ja-JP" altLang="en-US" smtClean="0"/>
              <a:pPr/>
              <a:t>17</a:t>
            </a:fld>
            <a:endParaRPr lang="ja-JP" altLang="en-US" dirty="0"/>
          </a:p>
        </p:txBody>
      </p:sp>
      <p:pic>
        <p:nvPicPr>
          <p:cNvPr id="144386" name="Picture 2" descr="C:\Documents and Settings\kmura\デスクトップ\図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42852"/>
            <a:ext cx="7858180" cy="64957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スライド番号プレースホルダ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84F65F-D4CB-4E33-B41C-9D829C092CB7}" type="slidenum">
              <a:rPr lang="ja-JP" altLang="en-US"/>
              <a:pPr/>
              <a:t>18</a:t>
            </a:fld>
            <a:endParaRPr lang="en-US" altLang="ja-JP"/>
          </a:p>
        </p:txBody>
      </p:sp>
      <p:pic>
        <p:nvPicPr>
          <p:cNvPr id="21401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428604"/>
            <a:ext cx="8072494" cy="60480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834" name="Picture 2" descr="C:\Documents and Settings\kmura\デスクトップ\interaction.png"/>
          <p:cNvPicPr>
            <a:picLocks noChangeAspect="1" noChangeArrowheads="1"/>
          </p:cNvPicPr>
          <p:nvPr/>
        </p:nvPicPr>
        <p:blipFill>
          <a:blip r:embed="rId2"/>
          <a:srcRect l="3416" t="16260" r="569" b="17706"/>
          <a:stretch>
            <a:fillRect/>
          </a:stretch>
        </p:blipFill>
        <p:spPr bwMode="auto">
          <a:xfrm rot="16200000">
            <a:off x="5190163" y="1634975"/>
            <a:ext cx="4685345" cy="3222330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err="1" smtClean="0">
                <a:solidFill>
                  <a:srgbClr val="FFC000"/>
                </a:solidFill>
              </a:rPr>
              <a:t>GE</a:t>
            </a:r>
            <a:r>
              <a:rPr lang="en-US" altLang="ja-JP" dirty="0" err="1" smtClean="0"/>
              <a:t>ometry</a:t>
            </a:r>
            <a:r>
              <a:rPr lang="en-US" altLang="ja-JP" dirty="0" smtClean="0"/>
              <a:t> </a:t>
            </a:r>
            <a:r>
              <a:rPr lang="en-US" altLang="ja-JP" dirty="0" err="1" smtClean="0">
                <a:solidFill>
                  <a:srgbClr val="FFC000"/>
                </a:solidFill>
              </a:rPr>
              <a:t>AN</a:t>
            </a:r>
            <a:r>
              <a:rPr lang="en-US" altLang="ja-JP" dirty="0" err="1" smtClean="0"/>
              <a:t>d</a:t>
            </a:r>
            <a:r>
              <a:rPr lang="en-US" altLang="ja-JP" dirty="0" smtClean="0"/>
              <a:t> </a:t>
            </a:r>
            <a:r>
              <a:rPr lang="en-US" altLang="ja-JP" dirty="0" smtClean="0">
                <a:solidFill>
                  <a:srgbClr val="FFC000"/>
                </a:solidFill>
              </a:rPr>
              <a:t>T</a:t>
            </a:r>
            <a:r>
              <a:rPr lang="en-US" altLang="ja-JP" dirty="0" smtClean="0"/>
              <a:t>racking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227197" y="1324050"/>
            <a:ext cx="7234307" cy="4776827"/>
          </a:xfrm>
        </p:spPr>
        <p:txBody>
          <a:bodyPr>
            <a:normAutofit lnSpcReduction="10000"/>
          </a:bodyPr>
          <a:lstStyle/>
          <a:p>
            <a:r>
              <a:rPr lang="en-US" altLang="ja-JP" dirty="0" smtClean="0"/>
              <a:t>General characteristics of detector simulation programs:</a:t>
            </a:r>
          </a:p>
          <a:p>
            <a:pPr lvl="1"/>
            <a:endParaRPr lang="en-US" altLang="ja-JP" dirty="0" smtClean="0"/>
          </a:p>
          <a:p>
            <a:pPr lvl="1"/>
            <a:r>
              <a:rPr lang="en-US" altLang="ja-JP" dirty="0" smtClean="0"/>
              <a:t>specifying the </a:t>
            </a:r>
            <a:r>
              <a:rPr lang="en-US" altLang="ja-JP" i="1" dirty="0" smtClean="0">
                <a:solidFill>
                  <a:srgbClr val="FFFF00"/>
                </a:solidFill>
              </a:rPr>
              <a:t>geometry</a:t>
            </a:r>
            <a:r>
              <a:rPr lang="en-US" altLang="ja-JP" dirty="0" smtClean="0"/>
              <a:t> of a detector</a:t>
            </a:r>
          </a:p>
          <a:p>
            <a:pPr lvl="1"/>
            <a:endParaRPr lang="en-US" altLang="ja-JP" dirty="0" smtClean="0"/>
          </a:p>
          <a:p>
            <a:pPr lvl="1"/>
            <a:r>
              <a:rPr lang="en-US" altLang="ja-JP" i="1" dirty="0" smtClean="0"/>
              <a:t>transporting </a:t>
            </a:r>
            <a:r>
              <a:rPr lang="en-US" altLang="ja-JP" i="1" dirty="0" smtClean="0">
                <a:solidFill>
                  <a:srgbClr val="FFFF00"/>
                </a:solidFill>
              </a:rPr>
              <a:t>(tracking) </a:t>
            </a:r>
            <a:r>
              <a:rPr lang="en-US" altLang="ja-JP" dirty="0" smtClean="0"/>
              <a:t>particles injected to the detector </a:t>
            </a:r>
          </a:p>
          <a:p>
            <a:pPr lvl="1"/>
            <a:endParaRPr lang="en-US" altLang="ja-JP" dirty="0" smtClean="0"/>
          </a:p>
          <a:p>
            <a:pPr lvl="1"/>
            <a:r>
              <a:rPr lang="en-US" altLang="ja-JP" dirty="0" smtClean="0"/>
              <a:t>simulating the particle interactions in matter based on the </a:t>
            </a:r>
            <a:r>
              <a:rPr lang="en-US" altLang="ja-JP" i="1" dirty="0" smtClean="0">
                <a:solidFill>
                  <a:srgbClr val="FFFF00"/>
                </a:solidFill>
              </a:rPr>
              <a:t>Monte Carlo technique</a:t>
            </a: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67251460-1A66-497B-9619-48B833F9A30D}" type="slidenum">
              <a:rPr lang="ja-JP" altLang="en-US" smtClean="0"/>
              <a:pPr algn="r"/>
              <a:t>19</a:t>
            </a:fld>
            <a:endParaRPr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Contents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949423" y="1970046"/>
            <a:ext cx="3429024" cy="2521472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None/>
            </a:pPr>
            <a:r>
              <a:rPr lang="en-US" altLang="ja-JP" sz="2400" dirty="0" smtClean="0"/>
              <a:t>Introduction</a:t>
            </a:r>
          </a:p>
          <a:p>
            <a:pPr>
              <a:lnSpc>
                <a:spcPct val="150000"/>
              </a:lnSpc>
              <a:buNone/>
            </a:pPr>
            <a:r>
              <a:rPr lang="en-US" altLang="ja-JP" sz="2400" dirty="0" smtClean="0"/>
              <a:t>Kernel structure</a:t>
            </a:r>
          </a:p>
          <a:p>
            <a:pPr>
              <a:lnSpc>
                <a:spcPct val="150000"/>
              </a:lnSpc>
              <a:buNone/>
            </a:pPr>
            <a:r>
              <a:rPr lang="en-US" altLang="ja-JP" sz="2400" dirty="0" smtClean="0"/>
              <a:t>User support</a:t>
            </a:r>
            <a:endParaRPr lang="en-US" altLang="ja-JP" sz="2400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67251460-1A66-497B-9619-48B833F9A30D}" type="slidenum">
              <a:rPr lang="ja-JP" altLang="en-US" smtClean="0"/>
              <a:pPr algn="r"/>
              <a:t>2</a:t>
            </a:fld>
            <a:endParaRPr lang="ja-JP" altLang="en-US" dirty="0"/>
          </a:p>
        </p:txBody>
      </p:sp>
      <p:pic>
        <p:nvPicPr>
          <p:cNvPr id="6" name="Picture 4" descr="G4post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785794"/>
            <a:ext cx="3714776" cy="53635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  <a:reflection blurRad="6350" stA="50000" endA="300" endPos="38500" dist="50800" dir="5400000" sy="-100000" algn="bl" rotWithShape="0"/>
          </a:effectLst>
          <a:scene3d>
            <a:camera prst="perspectiveRelaxed">
              <a:rot lat="20765602" lon="20664859" rev="456566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1207902"/>
            <a:ext cx="785818" cy="7858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MC Simulation – </a:t>
            </a:r>
            <a:r>
              <a:rPr lang="en-US" altLang="ja-JP" i="1" dirty="0" smtClean="0"/>
              <a:t>Exponential law</a:t>
            </a:r>
            <a:endParaRPr kumimoji="1" lang="ja-JP" altLang="en-US" i="1" dirty="0"/>
          </a:p>
        </p:txBody>
      </p:sp>
      <p:sp>
        <p:nvSpPr>
          <p:cNvPr id="6" name="コンテンツ プレースホルダ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ja-JP" i="1" dirty="0" smtClean="0">
                <a:latin typeface="Times New Roman" pitchFamily="18" charset="0"/>
                <a:cs typeface="Times New Roman" pitchFamily="18" charset="0"/>
              </a:rPr>
              <a:t>f(x) </a:t>
            </a:r>
            <a:r>
              <a:rPr lang="en-US" altLang="ja-JP" dirty="0" smtClean="0"/>
              <a:t>: probability of </a:t>
            </a:r>
            <a:r>
              <a:rPr lang="en-US" altLang="ja-JP" dirty="0" smtClean="0">
                <a:solidFill>
                  <a:srgbClr val="FFC000"/>
                </a:solidFill>
              </a:rPr>
              <a:t>not</a:t>
            </a:r>
            <a:r>
              <a:rPr lang="en-US" altLang="ja-JP" dirty="0" smtClean="0"/>
              <a:t> having interaction</a:t>
            </a:r>
            <a:br>
              <a:rPr lang="en-US" altLang="ja-JP" dirty="0" smtClean="0"/>
            </a:br>
            <a:r>
              <a:rPr lang="en-US" altLang="ja-JP" dirty="0" smtClean="0"/>
              <a:t>                                                   after a distance </a:t>
            </a:r>
            <a:r>
              <a:rPr lang="en-US" altLang="ja-JP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altLang="ja-JP" dirty="0" smtClean="0"/>
              <a:t> </a:t>
            </a:r>
          </a:p>
          <a:p>
            <a:r>
              <a:rPr kumimoji="1" lang="en-US" altLang="ja-JP" dirty="0" smtClean="0">
                <a:cs typeface="Times New Roman" pitchFamily="18" charset="0"/>
              </a:rPr>
              <a:t>Microscopically,</a:t>
            </a:r>
            <a:br>
              <a:rPr kumimoji="1" lang="en-US" altLang="ja-JP" dirty="0" smtClean="0">
                <a:cs typeface="Times New Roman" pitchFamily="18" charset="0"/>
              </a:rPr>
            </a:br>
            <a:r>
              <a:rPr kumimoji="1" lang="en-US" altLang="ja-JP" i="1" dirty="0" err="1" smtClean="0">
                <a:latin typeface="Times New Roman" pitchFamily="18" charset="0"/>
                <a:cs typeface="Times New Roman" pitchFamily="18" charset="0"/>
              </a:rPr>
              <a:t>wdx</a:t>
            </a:r>
            <a:r>
              <a:rPr kumimoji="1" lang="en-US" altLang="ja-JP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1" lang="en-US" altLang="ja-JP" dirty="0" smtClean="0"/>
              <a:t>: prob. of having interaction in </a:t>
            </a:r>
            <a:r>
              <a:rPr kumimoji="1" lang="en-US" altLang="ja-JP" dirty="0" smtClean="0">
                <a:latin typeface="Times New Roman" pitchFamily="18" charset="0"/>
                <a:cs typeface="Times New Roman" pitchFamily="18" charset="0"/>
              </a:rPr>
              <a:t>[</a:t>
            </a:r>
            <a:r>
              <a:rPr kumimoji="1" lang="en-US" altLang="ja-JP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kumimoji="1" lang="en-US" altLang="ja-JP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kumimoji="1" lang="en-US" altLang="ja-JP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1" lang="en-US" altLang="ja-JP" i="1" dirty="0" err="1" smtClean="0">
                <a:latin typeface="Times New Roman" pitchFamily="18" charset="0"/>
                <a:cs typeface="Times New Roman" pitchFamily="18" charset="0"/>
              </a:rPr>
              <a:t>x+dx</a:t>
            </a:r>
            <a:r>
              <a:rPr kumimoji="1" lang="en-US" altLang="ja-JP" dirty="0" smtClean="0">
                <a:latin typeface="Times New Roman" pitchFamily="18" charset="0"/>
                <a:cs typeface="Times New Roman" pitchFamily="18" charset="0"/>
              </a:rPr>
              <a:t>]</a:t>
            </a:r>
          </a:p>
          <a:p>
            <a:pPr lvl="1"/>
            <a:r>
              <a:rPr lang="en-US" altLang="ja-JP" i="1" dirty="0" smtClean="0">
                <a:latin typeface="Times New Roman" pitchFamily="18" charset="0"/>
                <a:cs typeface="Times New Roman" pitchFamily="18" charset="0"/>
              </a:rPr>
              <a:t>w= </a:t>
            </a:r>
            <a:r>
              <a:rPr lang="en-US" altLang="ja-JP" i="1" dirty="0" err="1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altLang="ja-JP" i="1" baseline="-25000" dirty="0" err="1" smtClean="0">
                <a:latin typeface="Times New Roman" pitchFamily="18" charset="0"/>
                <a:cs typeface="Times New Roman" pitchFamily="18" charset="0"/>
              </a:rPr>
              <a:t>at</a:t>
            </a:r>
            <a:r>
              <a:rPr lang="en-US" altLang="ja-JP" i="1" dirty="0" err="1" smtClean="0">
                <a:latin typeface="Symbol" pitchFamily="18" charset="2"/>
                <a:cs typeface="Times New Roman" pitchFamily="18" charset="0"/>
              </a:rPr>
              <a:t>s</a:t>
            </a:r>
            <a:r>
              <a:rPr lang="en-US" altLang="ja-JP" i="1" dirty="0" smtClean="0">
                <a:cs typeface="Times New Roman" pitchFamily="18" charset="0"/>
              </a:rPr>
              <a:t>    </a:t>
            </a:r>
            <a:r>
              <a:rPr lang="en-US" altLang="ja-JP" dirty="0" smtClean="0">
                <a:cs typeface="Times New Roman" pitchFamily="18" charset="0"/>
              </a:rPr>
              <a:t>: # atoms/unit x cross section</a:t>
            </a:r>
          </a:p>
          <a:p>
            <a:pPr lvl="1"/>
            <a:r>
              <a:rPr lang="en-US" altLang="ja-JP" dirty="0" smtClean="0">
                <a:latin typeface="Symbol" pitchFamily="18" charset="2"/>
              </a:rPr>
              <a:t>l</a:t>
            </a:r>
            <a:r>
              <a:rPr lang="en-US" altLang="ja-JP" i="1" dirty="0" smtClean="0">
                <a:latin typeface="Times New Roman" pitchFamily="18" charset="0"/>
                <a:cs typeface="Times New Roman" pitchFamily="18" charset="0"/>
              </a:rPr>
              <a:t>=1/w</a:t>
            </a:r>
            <a:r>
              <a:rPr lang="en-US" altLang="ja-JP" dirty="0" smtClean="0"/>
              <a:t>       : </a:t>
            </a:r>
            <a:r>
              <a:rPr lang="en-US" altLang="ja-JP" i="1" dirty="0" smtClean="0">
                <a:solidFill>
                  <a:srgbClr val="FFC000"/>
                </a:solidFill>
              </a:rPr>
              <a:t>interaction length / lifetime</a:t>
            </a:r>
          </a:p>
          <a:p>
            <a:pPr lvl="2"/>
            <a:endParaRPr lang="en-US" altLang="ja-JP" dirty="0" smtClean="0"/>
          </a:p>
          <a:p>
            <a:r>
              <a:rPr kumimoji="1" lang="en-US" altLang="ja-JP" i="1" dirty="0" smtClean="0">
                <a:latin typeface="Times New Roman" pitchFamily="18" charset="0"/>
                <a:cs typeface="Times New Roman" pitchFamily="18" charset="0"/>
              </a:rPr>
              <a:t>f(</a:t>
            </a:r>
            <a:r>
              <a:rPr kumimoji="1" lang="en-US" altLang="ja-JP" i="1" dirty="0" err="1" smtClean="0">
                <a:latin typeface="Times New Roman" pitchFamily="18" charset="0"/>
                <a:cs typeface="Times New Roman" pitchFamily="18" charset="0"/>
              </a:rPr>
              <a:t>x+dx</a:t>
            </a:r>
            <a:r>
              <a:rPr kumimoji="1" lang="en-US" altLang="ja-JP" i="1" dirty="0" smtClean="0">
                <a:latin typeface="Times New Roman" pitchFamily="18" charset="0"/>
                <a:cs typeface="Times New Roman" pitchFamily="18" charset="0"/>
              </a:rPr>
              <a:t>)= f(x) (1-wdx</a:t>
            </a:r>
            <a:r>
              <a:rPr lang="en-US" altLang="ja-JP" i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altLang="ja-JP" i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altLang="ja-JP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f(x)= exp(-x/</a:t>
            </a:r>
            <a:r>
              <a:rPr lang="en-US" altLang="ja-JP" dirty="0" smtClean="0">
                <a:solidFill>
                  <a:srgbClr val="FFFF00"/>
                </a:solidFill>
                <a:latin typeface="Symbol" pitchFamily="18" charset="2"/>
              </a:rPr>
              <a:t>l</a:t>
            </a:r>
            <a:r>
              <a:rPr lang="en-US" altLang="ja-JP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51460-1A66-497B-9619-48B833F9A30D}" type="slidenum">
              <a:rPr lang="ja-JP" altLang="en-US" smtClean="0"/>
              <a:pPr/>
              <a:t>20</a:t>
            </a:fld>
            <a:endParaRPr lang="ja-JP" altLang="en-US" dirty="0"/>
          </a:p>
        </p:txBody>
      </p:sp>
      <p:grpSp>
        <p:nvGrpSpPr>
          <p:cNvPr id="7" name="Group 15"/>
          <p:cNvGrpSpPr>
            <a:grpSpLocks/>
          </p:cNvGrpSpPr>
          <p:nvPr/>
        </p:nvGrpSpPr>
        <p:grpSpPr bwMode="auto">
          <a:xfrm>
            <a:off x="6041394" y="4509150"/>
            <a:ext cx="2736850" cy="1200150"/>
            <a:chOff x="3560" y="845"/>
            <a:chExt cx="1724" cy="756"/>
          </a:xfrm>
        </p:grpSpPr>
        <p:sp>
          <p:nvSpPr>
            <p:cNvPr id="8" name="Line 8"/>
            <p:cNvSpPr>
              <a:spLocks noChangeShapeType="1"/>
            </p:cNvSpPr>
            <p:nvPr/>
          </p:nvSpPr>
          <p:spPr bwMode="auto">
            <a:xfrm>
              <a:off x="3651" y="1253"/>
              <a:ext cx="817" cy="0"/>
            </a:xfrm>
            <a:prstGeom prst="line">
              <a:avLst/>
            </a:prstGeom>
            <a:ln>
              <a:headEnd type="none" w="sm" len="sm"/>
              <a:tailEnd type="triangle" w="sm" len="sm"/>
            </a:ln>
            <a:effectLst>
              <a:glow rad="101600">
                <a:schemeClr val="accent5">
                  <a:satMod val="175000"/>
                  <a:alpha val="40000"/>
                </a:schemeClr>
              </a:glow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  <p:txBody>
            <a:bodyPr/>
            <a:lstStyle/>
            <a:p>
              <a:endParaRPr lang="ja-JP" altLang="en-US"/>
            </a:p>
          </p:txBody>
        </p:sp>
        <p:sp>
          <p:nvSpPr>
            <p:cNvPr id="9" name="Line 9"/>
            <p:cNvSpPr>
              <a:spLocks noChangeShapeType="1"/>
            </p:cNvSpPr>
            <p:nvPr/>
          </p:nvSpPr>
          <p:spPr bwMode="auto">
            <a:xfrm flipV="1">
              <a:off x="4604" y="935"/>
              <a:ext cx="363" cy="318"/>
            </a:xfrm>
            <a:prstGeom prst="line">
              <a:avLst/>
            </a:prstGeom>
            <a:ln>
              <a:headEnd type="none" w="sm" len="sm"/>
              <a:tailEnd type="triangle" w="sm" len="sm"/>
            </a:ln>
            <a:effectLst>
              <a:glow rad="101600">
                <a:schemeClr val="accent5">
                  <a:satMod val="175000"/>
                  <a:alpha val="40000"/>
                </a:schemeClr>
              </a:glow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  <p:txBody>
            <a:bodyPr/>
            <a:lstStyle/>
            <a:p>
              <a:endParaRPr lang="ja-JP" altLang="en-US"/>
            </a:p>
          </p:txBody>
        </p:sp>
        <p:sp>
          <p:nvSpPr>
            <p:cNvPr id="10" name="Line 10"/>
            <p:cNvSpPr>
              <a:spLocks noChangeShapeType="1"/>
            </p:cNvSpPr>
            <p:nvPr/>
          </p:nvSpPr>
          <p:spPr bwMode="auto">
            <a:xfrm>
              <a:off x="4604" y="1253"/>
              <a:ext cx="272" cy="181"/>
            </a:xfrm>
            <a:prstGeom prst="line">
              <a:avLst/>
            </a:prstGeom>
            <a:ln>
              <a:headEnd type="none" w="sm" len="sm"/>
              <a:tailEnd type="triangle" w="sm" len="sm"/>
            </a:ln>
            <a:effectLst>
              <a:glow rad="101600">
                <a:schemeClr val="accent2">
                  <a:satMod val="175000"/>
                  <a:alpha val="40000"/>
                </a:schemeClr>
              </a:glow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/>
            <a:lstStyle/>
            <a:p>
              <a:endParaRPr lang="ja-JP" altLang="en-US"/>
            </a:p>
          </p:txBody>
        </p:sp>
        <p:sp>
          <p:nvSpPr>
            <p:cNvPr id="11" name="Text Box 11"/>
            <p:cNvSpPr txBox="1">
              <a:spLocks noChangeArrowheads="1"/>
            </p:cNvSpPr>
            <p:nvPr/>
          </p:nvSpPr>
          <p:spPr bwMode="auto">
            <a:xfrm>
              <a:off x="3560" y="1026"/>
              <a:ext cx="318" cy="21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i="0" dirty="0">
                  <a:solidFill>
                    <a:srgbClr val="00FFFF"/>
                  </a:solidFill>
                  <a:latin typeface="Symbol" pitchFamily="18" charset="2"/>
                </a:rPr>
                <a:t>g</a:t>
              </a:r>
              <a:endParaRPr lang="fr-FR" altLang="ja-JP" sz="1600" i="0" dirty="0">
                <a:solidFill>
                  <a:srgbClr val="00FFFF"/>
                </a:solidFill>
                <a:latin typeface="Symbol" pitchFamily="18" charset="2"/>
                <a:ea typeface="ＭＳ Ｐゴシック" charset="-128"/>
              </a:endParaRPr>
            </a:p>
          </p:txBody>
        </p:sp>
        <p:sp>
          <p:nvSpPr>
            <p:cNvPr id="12" name="Text Box 12"/>
            <p:cNvSpPr txBox="1">
              <a:spLocks noChangeArrowheads="1"/>
            </p:cNvSpPr>
            <p:nvPr/>
          </p:nvSpPr>
          <p:spPr bwMode="auto">
            <a:xfrm>
              <a:off x="4967" y="845"/>
              <a:ext cx="272" cy="21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i="0" dirty="0">
                  <a:solidFill>
                    <a:srgbClr val="00FFFF"/>
                  </a:solidFill>
                  <a:latin typeface="Symbol" pitchFamily="18" charset="2"/>
                </a:rPr>
                <a:t>g</a:t>
              </a:r>
              <a:endParaRPr lang="fr-FR" altLang="ja-JP" sz="1600" i="0" dirty="0">
                <a:solidFill>
                  <a:srgbClr val="00FFFF"/>
                </a:solidFill>
                <a:latin typeface="Symbol" pitchFamily="18" charset="2"/>
                <a:ea typeface="ＭＳ Ｐゴシック" charset="-128"/>
              </a:endParaRPr>
            </a:p>
          </p:txBody>
        </p:sp>
        <p:sp>
          <p:nvSpPr>
            <p:cNvPr id="13" name="Text Box 13"/>
            <p:cNvSpPr txBox="1">
              <a:spLocks noChangeArrowheads="1"/>
            </p:cNvSpPr>
            <p:nvPr/>
          </p:nvSpPr>
          <p:spPr bwMode="auto">
            <a:xfrm>
              <a:off x="4921" y="1389"/>
              <a:ext cx="363" cy="21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i="0" dirty="0">
                  <a:solidFill>
                    <a:srgbClr val="FF0000"/>
                  </a:solidFill>
                </a:rPr>
                <a:t>e</a:t>
              </a:r>
              <a:r>
                <a:rPr lang="en-US" sz="1600" i="0" baseline="30000" dirty="0">
                  <a:solidFill>
                    <a:srgbClr val="FF0000"/>
                  </a:solidFill>
                </a:rPr>
                <a:t>-</a:t>
              </a:r>
              <a:endParaRPr lang="fr-FR" altLang="ja-JP" sz="1600" i="0" baseline="30000" dirty="0">
                <a:solidFill>
                  <a:srgbClr val="FF0000"/>
                </a:solidFill>
                <a:ea typeface="ＭＳ Ｐゴシック" charset="-128"/>
              </a:endParaRPr>
            </a:p>
          </p:txBody>
        </p:sp>
        <p:sp>
          <p:nvSpPr>
            <p:cNvPr id="14" name="Text Box 14"/>
            <p:cNvSpPr txBox="1">
              <a:spLocks noChangeArrowheads="1"/>
            </p:cNvSpPr>
            <p:nvPr/>
          </p:nvSpPr>
          <p:spPr bwMode="auto">
            <a:xfrm>
              <a:off x="4051" y="975"/>
              <a:ext cx="209" cy="21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ja-JP" sz="1600" i="0" dirty="0" smtClean="0">
                  <a:solidFill>
                    <a:schemeClr val="bg1">
                      <a:lumMod val="95000"/>
                    </a:schemeClr>
                  </a:solidFill>
                  <a:effectLst>
                    <a:glow rad="228600">
                      <a:schemeClr val="accent6">
                        <a:satMod val="175000"/>
                        <a:alpha val="40000"/>
                      </a:schemeClr>
                    </a:glow>
                  </a:effectLst>
                  <a:ea typeface="ＭＳ Ｐゴシック" charset="-128"/>
                </a:rPr>
                <a:t>x</a:t>
              </a:r>
              <a:endParaRPr lang="fr-FR" altLang="ja-JP" sz="1600" i="0" dirty="0">
                <a:solidFill>
                  <a:schemeClr val="bg1">
                    <a:lumMod val="95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ea typeface="ＭＳ Ｐゴシック" charset="-128"/>
              </a:endParaRPr>
            </a:p>
          </p:txBody>
        </p:sp>
      </p:grpSp>
      <p:sp>
        <p:nvSpPr>
          <p:cNvPr id="18" name="テキスト ボックス 17"/>
          <p:cNvSpPr txBox="1"/>
          <p:nvPr/>
        </p:nvSpPr>
        <p:spPr>
          <a:xfrm>
            <a:off x="6137454" y="5479085"/>
            <a:ext cx="16204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>
                <a:solidFill>
                  <a:schemeClr val="bg1">
                    <a:lumMod val="95000"/>
                  </a:schemeClr>
                </a:solidFill>
              </a:rPr>
              <a:t>Compton scattering</a:t>
            </a:r>
            <a:endParaRPr kumimoji="1" lang="ja-JP" altLang="en-US" sz="14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MC Simulation – </a:t>
            </a:r>
            <a:r>
              <a:rPr lang="en-US" altLang="ja-JP" i="1" dirty="0" smtClean="0"/>
              <a:t>How to randomize </a:t>
            </a:r>
            <a:endParaRPr kumimoji="1" lang="ja-JP" altLang="en-US" i="1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Interaction Probability in </a:t>
            </a:r>
            <a:r>
              <a:rPr kumimoji="1" lang="en-US" altLang="ja-JP" dirty="0" smtClean="0">
                <a:latin typeface="Times New Roman" pitchFamily="18" charset="0"/>
                <a:cs typeface="Times New Roman" pitchFamily="18" charset="0"/>
              </a:rPr>
              <a:t>[</a:t>
            </a:r>
            <a:r>
              <a:rPr kumimoji="1" lang="en-US" altLang="ja-JP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kumimoji="1" lang="en-US" altLang="ja-JP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1" lang="en-US" altLang="ja-JP" i="1" dirty="0" err="1" smtClean="0">
                <a:latin typeface="Times New Roman" pitchFamily="18" charset="0"/>
                <a:cs typeface="Times New Roman" pitchFamily="18" charset="0"/>
              </a:rPr>
              <a:t>x+dx</a:t>
            </a:r>
            <a:r>
              <a:rPr kumimoji="1" lang="en-US" altLang="ja-JP" dirty="0" smtClean="0">
                <a:latin typeface="Times New Roman" pitchFamily="18" charset="0"/>
                <a:cs typeface="Times New Roman" pitchFamily="18" charset="0"/>
              </a:rPr>
              <a:t>]:</a:t>
            </a:r>
            <a:br>
              <a:rPr kumimoji="1" lang="en-US" altLang="ja-JP" dirty="0" smtClean="0">
                <a:latin typeface="Times New Roman" pitchFamily="18" charset="0"/>
                <a:cs typeface="Times New Roman" pitchFamily="18" charset="0"/>
              </a:rPr>
            </a:br>
            <a:r>
              <a:rPr kumimoji="1" lang="en-US" altLang="ja-JP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P(x)</a:t>
            </a:r>
            <a:r>
              <a:rPr kumimoji="1" lang="en-US" altLang="ja-JP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dx</a:t>
            </a:r>
            <a:r>
              <a:rPr kumimoji="1" lang="en-US" altLang="ja-JP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=  f(x) </a:t>
            </a:r>
            <a:r>
              <a:rPr kumimoji="1" lang="en-US" altLang="ja-JP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wdx</a:t>
            </a:r>
            <a:endParaRPr lang="en-US" altLang="ja-JP" i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lvl="2"/>
            <a:r>
              <a:rPr kumimoji="1" lang="en-US" altLang="ja-JP" i="1" dirty="0" smtClean="0">
                <a:latin typeface="Times New Roman" pitchFamily="18" charset="0"/>
                <a:cs typeface="Times New Roman" pitchFamily="18" charset="0"/>
              </a:rPr>
              <a:t>P(x) </a:t>
            </a:r>
            <a:r>
              <a:rPr kumimoji="1" lang="en-US" altLang="ja-JP" dirty="0" smtClean="0"/>
              <a:t>: </a:t>
            </a:r>
            <a:r>
              <a:rPr lang="en-US" altLang="ja-JP" i="1" dirty="0" smtClean="0"/>
              <a:t>P</a:t>
            </a:r>
            <a:r>
              <a:rPr kumimoji="1" lang="en-US" altLang="ja-JP" i="1" dirty="0" smtClean="0"/>
              <a:t>robability density function</a:t>
            </a:r>
            <a:endParaRPr kumimoji="1" lang="ja-JP" altLang="en-US" i="1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67251460-1A66-497B-9619-48B833F9A30D}" type="slidenum">
              <a:rPr lang="ja-JP" altLang="en-US" smtClean="0"/>
              <a:pPr algn="r"/>
              <a:t>21</a:t>
            </a:fld>
            <a:endParaRPr lang="ja-JP" altLang="en-US" dirty="0"/>
          </a:p>
        </p:txBody>
      </p:sp>
      <p:graphicFrame>
        <p:nvGraphicFramePr>
          <p:cNvPr id="201729" name="Object 1"/>
          <p:cNvGraphicFramePr>
            <a:graphicFrameLocks noChangeAspect="1"/>
          </p:cNvGraphicFramePr>
          <p:nvPr/>
        </p:nvGraphicFramePr>
        <p:xfrm>
          <a:off x="1271994" y="3074785"/>
          <a:ext cx="6397625" cy="1682750"/>
        </p:xfrm>
        <a:graphic>
          <a:graphicData uri="http://schemas.openxmlformats.org/presentationml/2006/ole">
            <p:oleObj spid="_x0000_s201729" name="Equation" r:id="rId3" imgW="3377880" imgH="888840" progId="Equation.DSMT4">
              <p:embed/>
            </p:oleObj>
          </a:graphicData>
        </a:graphic>
      </p:graphicFrame>
      <p:sp>
        <p:nvSpPr>
          <p:cNvPr id="6" name="テキスト ボックス 5"/>
          <p:cNvSpPr txBox="1"/>
          <p:nvPr/>
        </p:nvSpPr>
        <p:spPr>
          <a:xfrm>
            <a:off x="1404518" y="4988971"/>
            <a:ext cx="6794296" cy="954107"/>
          </a:xfrm>
          <a:prstGeom prst="rect">
            <a:avLst/>
          </a:prstGeom>
          <a:noFill/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altLang="ja-JP" sz="2800" dirty="0" smtClean="0">
                <a:solidFill>
                  <a:srgbClr val="FFC000"/>
                </a:solidFill>
                <a:cs typeface="Times New Roman" pitchFamily="18" charset="0"/>
              </a:rPr>
              <a:t>Interaction Point (</a:t>
            </a:r>
            <a:r>
              <a:rPr lang="en-US" altLang="ja-JP" sz="2800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altLang="ja-JP" sz="2800" dirty="0" smtClean="0">
                <a:solidFill>
                  <a:srgbClr val="FFC000"/>
                </a:solidFill>
                <a:cs typeface="Times New Roman" pitchFamily="18" charset="0"/>
              </a:rPr>
              <a:t>) can be generated by</a:t>
            </a:r>
          </a:p>
          <a:p>
            <a:pPr lvl="1"/>
            <a:r>
              <a:rPr lang="en-US" altLang="ja-JP" sz="2800" i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altLang="ja-JP" sz="2800" i="1" baseline="-25000" dirty="0" err="1" smtClean="0">
                <a:solidFill>
                  <a:srgbClr val="FFC000"/>
                </a:solidFill>
                <a:latin typeface="Symbol" pitchFamily="18" charset="2"/>
                <a:cs typeface="Times New Roman" pitchFamily="18" charset="0"/>
              </a:rPr>
              <a:t>l</a:t>
            </a:r>
            <a:r>
              <a:rPr lang="en-US" altLang="ja-JP" sz="2800" i="1" baseline="-250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800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= x/</a:t>
            </a:r>
            <a:r>
              <a:rPr lang="en-US" altLang="ja-JP" sz="2800" i="1" dirty="0" smtClean="0">
                <a:solidFill>
                  <a:srgbClr val="FFC000"/>
                </a:solidFill>
                <a:latin typeface="Symbol" pitchFamily="18" charset="2"/>
                <a:cs typeface="Times New Roman" pitchFamily="18" charset="0"/>
              </a:rPr>
              <a:t>l </a:t>
            </a:r>
            <a:r>
              <a:rPr lang="en-US" altLang="ja-JP" sz="2800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= - </a:t>
            </a:r>
            <a:r>
              <a:rPr lang="en-US" altLang="ja-JP" sz="2800" i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ln</a:t>
            </a:r>
            <a:r>
              <a:rPr lang="en-US" altLang="ja-JP" sz="2800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(r)</a:t>
            </a:r>
            <a:r>
              <a:rPr lang="en-US" altLang="ja-JP" sz="2800" dirty="0" smtClean="0">
                <a:solidFill>
                  <a:srgbClr val="FFC000"/>
                </a:solidFill>
              </a:rPr>
              <a:t>,  with </a:t>
            </a:r>
            <a:r>
              <a:rPr lang="en-US" altLang="ja-JP" sz="2800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altLang="ja-JP" sz="2800" dirty="0" smtClean="0">
                <a:solidFill>
                  <a:srgbClr val="FFC000"/>
                </a:solidFill>
              </a:rPr>
              <a:t> uniform in </a:t>
            </a:r>
            <a:r>
              <a:rPr lang="en-US" altLang="ja-JP" sz="28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en-US" altLang="ja-JP" sz="2800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altLang="ja-JP" sz="28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ja-JP" sz="2800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ja-JP" sz="28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endParaRPr kumimoji="1" lang="ja-JP" altLang="en-US" sz="2800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P</a:t>
            </a:r>
            <a:r>
              <a:rPr kumimoji="1" lang="en-US" altLang="ja-JP" dirty="0" smtClean="0"/>
              <a:t>ractically, …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285720" y="1228954"/>
            <a:ext cx="8715436" cy="5200442"/>
          </a:xfrm>
        </p:spPr>
        <p:txBody>
          <a:bodyPr>
            <a:normAutofit fontScale="92500" lnSpcReduction="20000"/>
          </a:bodyPr>
          <a:lstStyle/>
          <a:p>
            <a:pPr lvl="1"/>
            <a:r>
              <a:rPr lang="en-US" dirty="0" smtClean="0">
                <a:latin typeface="Symbol" pitchFamily="18" charset="2"/>
              </a:rPr>
              <a:t>l </a:t>
            </a:r>
            <a:r>
              <a:rPr lang="en-US" dirty="0" smtClean="0"/>
              <a:t>and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dirty="0" smtClean="0"/>
              <a:t> are dependent of materials</a:t>
            </a:r>
          </a:p>
          <a:p>
            <a:pPr lvl="1"/>
            <a:r>
              <a:rPr lang="en-US" dirty="0" smtClean="0"/>
              <a:t>One can define the </a:t>
            </a:r>
            <a:r>
              <a:rPr lang="en-US" i="1" dirty="0" smtClean="0">
                <a:solidFill>
                  <a:srgbClr val="FFFF00"/>
                </a:solidFill>
              </a:rPr>
              <a:t>number of interaction length</a:t>
            </a:r>
            <a:r>
              <a:rPr lang="en-US" dirty="0" smtClean="0"/>
              <a:t> :</a:t>
            </a:r>
          </a:p>
          <a:p>
            <a:pPr lvl="1"/>
            <a:endParaRPr lang="en-US" altLang="ja-JP" dirty="0" smtClean="0">
              <a:ea typeface="ＭＳ Ｐゴシック" charset="-128"/>
            </a:endParaRPr>
          </a:p>
          <a:p>
            <a:pPr lvl="1">
              <a:buNone/>
            </a:pPr>
            <a:endParaRPr lang="en-US" altLang="ja-JP" dirty="0" smtClean="0">
              <a:ea typeface="ＭＳ Ｐゴシック" charset="-128"/>
            </a:endParaRPr>
          </a:p>
          <a:p>
            <a:pPr lvl="1">
              <a:buNone/>
            </a:pPr>
            <a:endParaRPr lang="en-US" altLang="ja-JP" dirty="0" smtClean="0">
              <a:ea typeface="ＭＳ Ｐゴシック" charset="-128"/>
            </a:endParaRPr>
          </a:p>
          <a:p>
            <a:pPr lvl="1"/>
            <a:r>
              <a:rPr lang="en-US" altLang="ja-JP" i="1" dirty="0" err="1" smtClean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n</a:t>
            </a:r>
            <a:r>
              <a:rPr lang="en-US" altLang="ja-JP" i="1" baseline="-25000" dirty="0" err="1" smtClean="0">
                <a:latin typeface="Symbol" pitchFamily="18" charset="2"/>
                <a:ea typeface="ＭＳ Ｐゴシック" charset="-128"/>
              </a:rPr>
              <a:t>l</a:t>
            </a:r>
            <a:r>
              <a:rPr lang="en-US" altLang="ja-JP" dirty="0" smtClean="0">
                <a:ea typeface="ＭＳ Ｐゴシック" charset="-128"/>
              </a:rPr>
              <a:t> is independent of materials !</a:t>
            </a:r>
          </a:p>
          <a:p>
            <a:endParaRPr lang="en-US" altLang="ja-JP" dirty="0" smtClean="0">
              <a:ea typeface="ＭＳ Ｐゴシック" charset="-128"/>
            </a:endParaRPr>
          </a:p>
          <a:p>
            <a:r>
              <a:rPr lang="en-US" altLang="ja-JP" dirty="0" smtClean="0">
                <a:ea typeface="ＭＳ Ｐゴシック" charset="-128"/>
              </a:rPr>
              <a:t>In a MC program,</a:t>
            </a:r>
          </a:p>
          <a:p>
            <a:pPr lvl="1"/>
            <a:r>
              <a:rPr lang="en-US" altLang="ja-JP" dirty="0" smtClean="0">
                <a:ea typeface="ＭＳ Ｐゴシック" charset="-128"/>
              </a:rPr>
              <a:t>sample </a:t>
            </a:r>
            <a:r>
              <a:rPr lang="en-US" altLang="ja-JP" i="1" dirty="0" err="1" smtClean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n</a:t>
            </a:r>
            <a:r>
              <a:rPr lang="en-US" altLang="ja-JP" i="1" baseline="-25000" dirty="0" err="1" smtClean="0">
                <a:latin typeface="Symbol" pitchFamily="18" charset="2"/>
                <a:ea typeface="ＭＳ Ｐゴシック" charset="-128"/>
              </a:rPr>
              <a:t>l</a:t>
            </a:r>
            <a:r>
              <a:rPr lang="en-US" altLang="ja-JP" dirty="0" smtClean="0">
                <a:ea typeface="ＭＳ Ｐゴシック" charset="-128"/>
              </a:rPr>
              <a:t> at origin of the track </a:t>
            </a:r>
            <a:r>
              <a:rPr lang="en-US" altLang="ja-JP" dirty="0" smtClean="0">
                <a:ea typeface="ＭＳ Ｐゴシック" charset="-128"/>
                <a:cs typeface="Times New Roman" pitchFamily="18" charset="0"/>
              </a:rPr>
              <a:t>(</a:t>
            </a:r>
            <a:r>
              <a:rPr lang="en-US" altLang="ja-JP" i="1" dirty="0" smtClean="0">
                <a:solidFill>
                  <a:srgbClr val="FFFF00"/>
                </a:solidFill>
                <a:ea typeface="ＭＳ Ｐゴシック" charset="-128"/>
                <a:cs typeface="Times New Roman" pitchFamily="18" charset="0"/>
              </a:rPr>
              <a:t>fate</a:t>
            </a:r>
            <a:r>
              <a:rPr lang="en-US" altLang="ja-JP" dirty="0" smtClean="0">
                <a:ea typeface="ＭＳ Ｐゴシック" charset="-128"/>
                <a:cs typeface="Times New Roman" pitchFamily="18" charset="0"/>
              </a:rPr>
              <a:t>) </a:t>
            </a:r>
            <a:r>
              <a:rPr lang="en-US" altLang="ja-JP" dirty="0" smtClean="0">
                <a:ea typeface="ＭＳ Ｐゴシック" charset="-128"/>
              </a:rPr>
              <a:t>: </a:t>
            </a:r>
            <a:r>
              <a:rPr lang="en-US" altLang="ja-JP" i="1" dirty="0" err="1" smtClean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n</a:t>
            </a:r>
            <a:r>
              <a:rPr lang="en-US" altLang="ja-JP" i="1" baseline="-25000" dirty="0" err="1" smtClean="0">
                <a:latin typeface="Symbol" pitchFamily="18" charset="2"/>
                <a:ea typeface="ＭＳ Ｐゴシック" charset="-128"/>
              </a:rPr>
              <a:t>l</a:t>
            </a:r>
            <a:r>
              <a:rPr lang="en-US" altLang="ja-JP" i="1" dirty="0" smtClean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 = - </a:t>
            </a:r>
            <a:r>
              <a:rPr lang="en-US" altLang="ja-JP" i="1" dirty="0" err="1" smtClean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ln</a:t>
            </a:r>
            <a:r>
              <a:rPr lang="en-US" altLang="ja-JP" i="1" dirty="0" smtClean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(r)</a:t>
            </a:r>
            <a:endParaRPr lang="en-US" altLang="ja-JP" dirty="0" smtClean="0">
              <a:ea typeface="ＭＳ Ｐゴシック" charset="-128"/>
              <a:cs typeface="Times New Roman" pitchFamily="18" charset="0"/>
            </a:endParaRPr>
          </a:p>
          <a:p>
            <a:pPr lvl="1"/>
            <a:r>
              <a:rPr lang="en-US" altLang="ja-JP" dirty="0" smtClean="0">
                <a:ea typeface="ＭＳ Ｐゴシック" charset="-128"/>
              </a:rPr>
              <a:t>update elapsed </a:t>
            </a:r>
            <a:r>
              <a:rPr lang="en-US" altLang="ja-JP" i="1" dirty="0" err="1" smtClean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n</a:t>
            </a:r>
            <a:r>
              <a:rPr lang="en-US" altLang="ja-JP" i="1" baseline="-25000" dirty="0" err="1" smtClean="0">
                <a:latin typeface="Symbol" pitchFamily="18" charset="2"/>
                <a:ea typeface="ＭＳ Ｐゴシック" charset="-128"/>
              </a:rPr>
              <a:t>l</a:t>
            </a:r>
            <a:r>
              <a:rPr lang="en-US" altLang="ja-JP" dirty="0" smtClean="0">
                <a:ea typeface="ＭＳ Ｐゴシック" charset="-128"/>
              </a:rPr>
              <a:t> along the track : </a:t>
            </a:r>
            <a:r>
              <a:rPr lang="en-US" altLang="ja-JP" i="1" dirty="0" err="1" smtClean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n</a:t>
            </a:r>
            <a:r>
              <a:rPr lang="en-US" altLang="ja-JP" i="1" baseline="-25000" dirty="0" err="1" smtClean="0">
                <a:latin typeface="Symbol" pitchFamily="18" charset="2"/>
                <a:ea typeface="ＭＳ Ｐゴシック" charset="-128"/>
              </a:rPr>
              <a:t>l</a:t>
            </a:r>
            <a:r>
              <a:rPr lang="en-US" altLang="ja-JP" i="1" dirty="0" smtClean="0">
                <a:ea typeface="ＭＳ Ｐゴシック" charset="-128"/>
              </a:rPr>
              <a:t> = </a:t>
            </a:r>
            <a:r>
              <a:rPr lang="en-US" altLang="ja-JP" i="1" dirty="0" err="1" smtClean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n</a:t>
            </a:r>
            <a:r>
              <a:rPr lang="en-US" altLang="ja-JP" i="1" baseline="-25000" dirty="0" err="1" smtClean="0">
                <a:latin typeface="Symbol" pitchFamily="18" charset="2"/>
                <a:ea typeface="ＭＳ Ｐゴシック" charset="-128"/>
                <a:cs typeface="Times New Roman" pitchFamily="18" charset="0"/>
              </a:rPr>
              <a:t>l</a:t>
            </a:r>
            <a:r>
              <a:rPr lang="en-US" altLang="ja-JP" i="1" dirty="0" smtClean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 – </a:t>
            </a:r>
            <a:r>
              <a:rPr lang="en-US" altLang="ja-JP" i="1" dirty="0" err="1" smtClean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d</a:t>
            </a:r>
            <a:r>
              <a:rPr lang="en-US" altLang="ja-JP" i="1" dirty="0" err="1" smtClean="0">
                <a:latin typeface="Symbol" pitchFamily="18" charset="2"/>
                <a:ea typeface="ＭＳ Ｐゴシック" charset="-128"/>
                <a:cs typeface="Times New Roman" pitchFamily="18" charset="0"/>
              </a:rPr>
              <a:t>l</a:t>
            </a:r>
            <a:r>
              <a:rPr lang="en-US" altLang="ja-JP" i="1" baseline="-25000" dirty="0" err="1" smtClean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i</a:t>
            </a:r>
            <a:r>
              <a:rPr lang="en-US" altLang="ja-JP" i="1" dirty="0" smtClean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 / </a:t>
            </a:r>
            <a:r>
              <a:rPr lang="en-US" altLang="ja-JP" i="1" dirty="0" err="1" smtClean="0">
                <a:latin typeface="Symbol" pitchFamily="18" charset="2"/>
                <a:ea typeface="ＭＳ Ｐゴシック" charset="-128"/>
                <a:cs typeface="Times New Roman" pitchFamily="18" charset="0"/>
              </a:rPr>
              <a:t>l</a:t>
            </a:r>
            <a:r>
              <a:rPr lang="en-US" altLang="ja-JP" i="1" baseline="-25000" dirty="0" err="1" smtClean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i</a:t>
            </a:r>
            <a:endParaRPr lang="en-US" altLang="ja-JP" i="1" dirty="0" smtClean="0">
              <a:latin typeface="Times New Roman" pitchFamily="18" charset="0"/>
              <a:ea typeface="ＭＳ Ｐゴシック" charset="-128"/>
              <a:cs typeface="Times New Roman" pitchFamily="18" charset="0"/>
            </a:endParaRPr>
          </a:p>
          <a:p>
            <a:pPr lvl="1"/>
            <a:r>
              <a:rPr lang="en-US" altLang="ja-JP" dirty="0" smtClean="0">
                <a:ea typeface="ＭＳ Ｐゴシック" charset="-128"/>
              </a:rPr>
              <a:t>generate an interaction when </a:t>
            </a:r>
            <a:r>
              <a:rPr lang="en-US" altLang="ja-JP" i="1" dirty="0" err="1" smtClean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n</a:t>
            </a:r>
            <a:r>
              <a:rPr lang="en-US" altLang="ja-JP" i="1" baseline="-25000" dirty="0" err="1" smtClean="0">
                <a:latin typeface="Symbol" pitchFamily="18" charset="2"/>
                <a:ea typeface="ＭＳ Ｐゴシック" charset="-128"/>
              </a:rPr>
              <a:t>l</a:t>
            </a:r>
            <a:r>
              <a:rPr lang="en-US" altLang="ja-JP" i="1" dirty="0" smtClean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 = 0</a:t>
            </a:r>
            <a:r>
              <a:rPr lang="en-US" altLang="ja-JP" i="1" dirty="0" smtClean="0">
                <a:ea typeface="ＭＳ Ｐゴシック" charset="-128"/>
              </a:rPr>
              <a:t> </a:t>
            </a:r>
          </a:p>
          <a:p>
            <a:pPr lvl="1"/>
            <a:r>
              <a:rPr lang="en-US" altLang="ja-JP" i="1" dirty="0" err="1" smtClean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n</a:t>
            </a:r>
            <a:r>
              <a:rPr lang="en-US" altLang="ja-JP" i="1" baseline="-25000" dirty="0" err="1" smtClean="0">
                <a:latin typeface="Symbol" pitchFamily="18" charset="2"/>
                <a:ea typeface="ＭＳ Ｐゴシック" charset="-128"/>
              </a:rPr>
              <a:t>l</a:t>
            </a:r>
            <a:r>
              <a:rPr lang="en-US" altLang="ja-JP" dirty="0" smtClean="0">
                <a:ea typeface="ＭＳ Ｐゴシック" charset="-128"/>
              </a:rPr>
              <a:t> is managed by each process</a:t>
            </a:r>
            <a:endParaRPr lang="en-US" altLang="ja-JP" i="1" dirty="0" smtClean="0">
              <a:ea typeface="ＭＳ Ｐゴシック" charset="-128"/>
            </a:endParaRPr>
          </a:p>
          <a:p>
            <a:pPr lvl="1"/>
            <a:endParaRPr lang="fr-FR" altLang="ja-JP" dirty="0" smtClean="0">
              <a:ea typeface="ＭＳ Ｐゴシック" charset="-128"/>
            </a:endParaRPr>
          </a:p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67251460-1A66-497B-9619-48B833F9A30D}" type="slidenum">
              <a:rPr lang="ja-JP" altLang="en-US" smtClean="0"/>
              <a:pPr algn="r"/>
              <a:t>22</a:t>
            </a:fld>
            <a:endParaRPr lang="ja-JP" altLang="en-US" dirty="0"/>
          </a:p>
        </p:txBody>
      </p:sp>
      <p:graphicFrame>
        <p:nvGraphicFramePr>
          <p:cNvPr id="280578" name="Object 2"/>
          <p:cNvGraphicFramePr>
            <a:graphicFrameLocks noChangeAspect="1"/>
          </p:cNvGraphicFramePr>
          <p:nvPr/>
        </p:nvGraphicFramePr>
        <p:xfrm>
          <a:off x="2555318" y="2296478"/>
          <a:ext cx="2214194" cy="720297"/>
        </p:xfrm>
        <a:graphic>
          <a:graphicData uri="http://schemas.openxmlformats.org/presentationml/2006/ole">
            <p:oleObj spid="_x0000_s280578" name="Equation" r:id="rId3" imgW="1079280" imgH="431640" progId="Equation.DSMT4">
              <p:embed/>
            </p:oleObj>
          </a:graphicData>
        </a:graphic>
      </p:graphicFrame>
      <p:grpSp>
        <p:nvGrpSpPr>
          <p:cNvPr id="6" name="Group 21"/>
          <p:cNvGrpSpPr>
            <a:grpSpLocks/>
          </p:cNvGrpSpPr>
          <p:nvPr/>
        </p:nvGrpSpPr>
        <p:grpSpPr bwMode="auto">
          <a:xfrm>
            <a:off x="6251422" y="2237650"/>
            <a:ext cx="2592388" cy="1296987"/>
            <a:chOff x="3334" y="935"/>
            <a:chExt cx="1633" cy="817"/>
          </a:xfrm>
        </p:grpSpPr>
        <p:sp>
          <p:nvSpPr>
            <p:cNvPr id="7" name="Rectangle 19"/>
            <p:cNvSpPr>
              <a:spLocks noChangeArrowheads="1"/>
            </p:cNvSpPr>
            <p:nvPr/>
          </p:nvSpPr>
          <p:spPr bwMode="auto">
            <a:xfrm>
              <a:off x="4241" y="1253"/>
              <a:ext cx="726" cy="499"/>
            </a:xfrm>
            <a:prstGeom prst="rect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8" name="Rectangle 18"/>
            <p:cNvSpPr>
              <a:spLocks noChangeArrowheads="1"/>
            </p:cNvSpPr>
            <p:nvPr/>
          </p:nvSpPr>
          <p:spPr bwMode="auto">
            <a:xfrm>
              <a:off x="3787" y="1253"/>
              <a:ext cx="454" cy="499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9" name="Line 7"/>
            <p:cNvSpPr>
              <a:spLocks noChangeShapeType="1"/>
            </p:cNvSpPr>
            <p:nvPr/>
          </p:nvSpPr>
          <p:spPr bwMode="auto">
            <a:xfrm>
              <a:off x="3787" y="1253"/>
              <a:ext cx="0" cy="49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" name="Line 8"/>
            <p:cNvSpPr>
              <a:spLocks noChangeShapeType="1"/>
            </p:cNvSpPr>
            <p:nvPr/>
          </p:nvSpPr>
          <p:spPr bwMode="auto">
            <a:xfrm>
              <a:off x="4241" y="1253"/>
              <a:ext cx="0" cy="49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" name="Line 9"/>
            <p:cNvSpPr>
              <a:spLocks noChangeShapeType="1"/>
            </p:cNvSpPr>
            <p:nvPr/>
          </p:nvSpPr>
          <p:spPr bwMode="auto">
            <a:xfrm>
              <a:off x="4967" y="1253"/>
              <a:ext cx="0" cy="45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" name="Line 10"/>
            <p:cNvSpPr>
              <a:spLocks noChangeShapeType="1"/>
            </p:cNvSpPr>
            <p:nvPr/>
          </p:nvSpPr>
          <p:spPr bwMode="auto">
            <a:xfrm>
              <a:off x="3470" y="1162"/>
              <a:ext cx="1270" cy="0"/>
            </a:xfrm>
            <a:prstGeom prst="line">
              <a:avLst/>
            </a:prstGeom>
            <a:ln>
              <a:headEnd type="none" w="sm" len="sm"/>
              <a:tailEnd type="triangle" w="sm" len="sm"/>
            </a:ln>
            <a:effectLst>
              <a:glow rad="101600">
                <a:schemeClr val="accent5">
                  <a:satMod val="175000"/>
                  <a:alpha val="40000"/>
                </a:schemeClr>
              </a:glow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  <p:txBody>
            <a:bodyPr/>
            <a:lstStyle/>
            <a:p>
              <a:endParaRPr lang="ja-JP" altLang="en-US"/>
            </a:p>
          </p:txBody>
        </p:sp>
        <p:sp>
          <p:nvSpPr>
            <p:cNvPr id="13" name="Line 11"/>
            <p:cNvSpPr>
              <a:spLocks noChangeShapeType="1"/>
            </p:cNvSpPr>
            <p:nvPr/>
          </p:nvSpPr>
          <p:spPr bwMode="auto">
            <a:xfrm>
              <a:off x="3470" y="1525"/>
              <a:ext cx="317" cy="0"/>
            </a:xfrm>
            <a:prstGeom prst="line">
              <a:avLst/>
            </a:prstGeom>
            <a:ln>
              <a:headEnd type="none" w="sm" len="sm"/>
              <a:tailEnd type="triangle" w="sm" len="sm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/>
            <a:lstStyle/>
            <a:p>
              <a:endParaRPr lang="ja-JP" altLang="en-US"/>
            </a:p>
          </p:txBody>
        </p:sp>
        <p:sp>
          <p:nvSpPr>
            <p:cNvPr id="14" name="Line 12"/>
            <p:cNvSpPr>
              <a:spLocks noChangeShapeType="1"/>
            </p:cNvSpPr>
            <p:nvPr/>
          </p:nvSpPr>
          <p:spPr bwMode="auto">
            <a:xfrm>
              <a:off x="3787" y="1525"/>
              <a:ext cx="454" cy="0"/>
            </a:xfrm>
            <a:prstGeom prst="line">
              <a:avLst/>
            </a:prstGeom>
            <a:ln>
              <a:headEnd type="none" w="sm" len="sm"/>
              <a:tailEnd type="triangle" w="sm" len="sm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  <p:txBody>
            <a:bodyPr/>
            <a:lstStyle/>
            <a:p>
              <a:endParaRPr lang="ja-JP" altLang="en-US"/>
            </a:p>
          </p:txBody>
        </p:sp>
        <p:sp>
          <p:nvSpPr>
            <p:cNvPr id="15" name="Line 13"/>
            <p:cNvSpPr>
              <a:spLocks noChangeShapeType="1"/>
            </p:cNvSpPr>
            <p:nvPr/>
          </p:nvSpPr>
          <p:spPr bwMode="auto">
            <a:xfrm>
              <a:off x="4241" y="1525"/>
              <a:ext cx="499" cy="0"/>
            </a:xfrm>
            <a:prstGeom prst="line">
              <a:avLst/>
            </a:prstGeom>
            <a:ln>
              <a:headEnd type="none" w="sm" len="sm"/>
              <a:tailEnd type="triangle" w="sm" len="sm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  <p:txBody>
            <a:bodyPr/>
            <a:lstStyle/>
            <a:p>
              <a:endParaRPr lang="ja-JP" altLang="en-US"/>
            </a:p>
          </p:txBody>
        </p:sp>
        <p:sp>
          <p:nvSpPr>
            <p:cNvPr id="16" name="Text Box 14"/>
            <p:cNvSpPr txBox="1">
              <a:spLocks noChangeArrowheads="1"/>
            </p:cNvSpPr>
            <p:nvPr/>
          </p:nvSpPr>
          <p:spPr bwMode="auto">
            <a:xfrm>
              <a:off x="3833" y="935"/>
              <a:ext cx="453" cy="21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i="1" dirty="0" smtClean="0">
                  <a:solidFill>
                    <a:schemeClr val="bg1">
                      <a:lumMod val="9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x</a:t>
              </a:r>
              <a:endParaRPr lang="fr-FR" altLang="ja-JP" sz="1600" i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ea typeface="ＭＳ Ｐゴシック" charset="-128"/>
                <a:cs typeface="Times New Roman" pitchFamily="18" charset="0"/>
              </a:endParaRPr>
            </a:p>
          </p:txBody>
        </p:sp>
        <p:sp>
          <p:nvSpPr>
            <p:cNvPr id="17" name="Text Box 15"/>
            <p:cNvSpPr txBox="1">
              <a:spLocks noChangeArrowheads="1"/>
            </p:cNvSpPr>
            <p:nvPr/>
          </p:nvSpPr>
          <p:spPr bwMode="auto">
            <a:xfrm>
              <a:off x="3379" y="1525"/>
              <a:ext cx="317" cy="21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i="1" dirty="0" smtClean="0">
                  <a:solidFill>
                    <a:schemeClr val="bg1">
                      <a:lumMod val="9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lang="en-US" sz="1600" i="1" baseline="-25000" dirty="0" smtClean="0">
                  <a:solidFill>
                    <a:schemeClr val="bg1">
                      <a:lumMod val="9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lang="fr-FR" altLang="ja-JP" sz="1600" i="1" baseline="-25000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ea typeface="ＭＳ Ｐゴシック" charset="-128"/>
                <a:cs typeface="Times New Roman" pitchFamily="18" charset="0"/>
              </a:endParaRPr>
            </a:p>
          </p:txBody>
        </p:sp>
        <p:sp>
          <p:nvSpPr>
            <p:cNvPr id="18" name="Text Box 16"/>
            <p:cNvSpPr txBox="1">
              <a:spLocks noChangeArrowheads="1"/>
            </p:cNvSpPr>
            <p:nvPr/>
          </p:nvSpPr>
          <p:spPr bwMode="auto">
            <a:xfrm>
              <a:off x="3923" y="1525"/>
              <a:ext cx="227" cy="2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i="1" dirty="0" smtClean="0">
                  <a:solidFill>
                    <a:schemeClr val="bg1">
                      <a:lumMod val="9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lang="en-US" sz="1600" i="1" baseline="-25000" dirty="0" smtClean="0">
                  <a:solidFill>
                    <a:schemeClr val="bg1">
                      <a:lumMod val="9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lang="fr-FR" altLang="ja-JP" sz="1600" i="1" baseline="-25000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ea typeface="ＭＳ Ｐゴシック" charset="-128"/>
                <a:cs typeface="Times New Roman" pitchFamily="18" charset="0"/>
              </a:endParaRPr>
            </a:p>
          </p:txBody>
        </p:sp>
        <p:sp>
          <p:nvSpPr>
            <p:cNvPr id="19" name="Text Box 17"/>
            <p:cNvSpPr txBox="1">
              <a:spLocks noChangeArrowheads="1"/>
            </p:cNvSpPr>
            <p:nvPr/>
          </p:nvSpPr>
          <p:spPr bwMode="auto">
            <a:xfrm>
              <a:off x="4422" y="1525"/>
              <a:ext cx="272" cy="21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i="1" dirty="0" smtClean="0"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lang="en-US" sz="1600" i="1" baseline="-25000" dirty="0" smtClean="0">
                  <a:latin typeface="Times New Roman" pitchFamily="18" charset="0"/>
                  <a:cs typeface="Times New Roman" pitchFamily="18" charset="0"/>
                </a:rPr>
                <a:t>3</a:t>
              </a:r>
              <a:endParaRPr lang="fr-FR" altLang="ja-JP" sz="1600" i="1" baseline="-25000" dirty="0">
                <a:latin typeface="Times New Roman" pitchFamily="18" charset="0"/>
                <a:ea typeface="ＭＳ Ｐゴシック" charset="-128"/>
                <a:cs typeface="Times New Roman" pitchFamily="18" charset="0"/>
              </a:endParaRPr>
            </a:p>
          </p:txBody>
        </p:sp>
        <p:sp>
          <p:nvSpPr>
            <p:cNvPr id="20" name="Rectangle 20"/>
            <p:cNvSpPr>
              <a:spLocks noChangeArrowheads="1"/>
            </p:cNvSpPr>
            <p:nvPr/>
          </p:nvSpPr>
          <p:spPr bwMode="auto">
            <a:xfrm>
              <a:off x="3334" y="1253"/>
              <a:ext cx="453" cy="499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Kernel structure</a:t>
            </a:r>
            <a:endParaRPr kumimoji="1" lang="ja-JP" altLang="en-US" dirty="0"/>
          </a:p>
        </p:txBody>
      </p:sp>
      <p:sp>
        <p:nvSpPr>
          <p:cNvPr id="6" name="テキスト プレースホルダ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ja-JP" dirty="0" smtClean="0"/>
              <a:t>Basic concepts</a:t>
            </a:r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67251460-1A66-497B-9619-48B833F9A30D}" type="slidenum">
              <a:rPr lang="ja-JP" altLang="en-US" smtClean="0"/>
              <a:pPr algn="r"/>
              <a:t>23</a:t>
            </a:fld>
            <a:endParaRPr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85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77653" y="4085539"/>
            <a:ext cx="4736044" cy="201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sp>
        <p:nvSpPr>
          <p:cNvPr id="376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>
                <a:ea typeface="ＭＳ Ｐゴシック" charset="-128"/>
              </a:rPr>
              <a:t>Terminology a.k.a. Jargons</a:t>
            </a:r>
            <a:endParaRPr lang="en-US" altLang="ja-JP" dirty="0">
              <a:ea typeface="ＭＳ Ｐゴシック" charset="-128"/>
            </a:endParaRPr>
          </a:p>
        </p:txBody>
      </p:sp>
      <p:sp>
        <p:nvSpPr>
          <p:cNvPr id="376835" name="Rectangle 3"/>
          <p:cNvSpPr>
            <a:spLocks noGrp="1" noChangeArrowheads="1"/>
          </p:cNvSpPr>
          <p:nvPr>
            <p:ph idx="1"/>
          </p:nvPr>
        </p:nvSpPr>
        <p:spPr>
          <a:xfrm>
            <a:off x="285719" y="1236270"/>
            <a:ext cx="8741237" cy="5310834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10000"/>
              </a:lnSpc>
            </a:pPr>
            <a:r>
              <a:rPr lang="en-US" altLang="ja-JP" i="1" dirty="0" smtClean="0">
                <a:solidFill>
                  <a:srgbClr val="FFFF00"/>
                </a:solidFill>
                <a:ea typeface="ＭＳ Ｐゴシック" charset="-128"/>
              </a:rPr>
              <a:t>Analogy to the real HEP experiment / the real world (OO)</a:t>
            </a:r>
          </a:p>
          <a:p>
            <a:pPr>
              <a:lnSpc>
                <a:spcPct val="110000"/>
              </a:lnSpc>
            </a:pPr>
            <a:r>
              <a:rPr lang="en-US" altLang="ja-JP" dirty="0" smtClean="0">
                <a:ea typeface="ＭＳ Ｐゴシック" charset="-128"/>
              </a:rPr>
              <a:t>Run</a:t>
            </a:r>
            <a:r>
              <a:rPr lang="en-US" altLang="ja-JP" dirty="0">
                <a:ea typeface="ＭＳ Ｐゴシック" charset="-128"/>
              </a:rPr>
              <a:t>, </a:t>
            </a:r>
            <a:r>
              <a:rPr lang="en-US" altLang="ja-JP" dirty="0" smtClean="0">
                <a:ea typeface="ＭＳ Ｐゴシック" charset="-128"/>
              </a:rPr>
              <a:t>Event</a:t>
            </a:r>
            <a:r>
              <a:rPr lang="en-US" altLang="ja-JP" dirty="0">
                <a:ea typeface="ＭＳ Ｐゴシック" charset="-128"/>
              </a:rPr>
              <a:t>, </a:t>
            </a:r>
            <a:r>
              <a:rPr lang="en-US" altLang="ja-JP" dirty="0" smtClean="0">
                <a:ea typeface="ＭＳ Ｐゴシック" charset="-128"/>
              </a:rPr>
              <a:t>Track</a:t>
            </a:r>
            <a:r>
              <a:rPr lang="en-US" altLang="ja-JP" dirty="0">
                <a:ea typeface="ＭＳ Ｐゴシック" charset="-128"/>
              </a:rPr>
              <a:t>, </a:t>
            </a:r>
            <a:r>
              <a:rPr lang="en-US" altLang="ja-JP" dirty="0" smtClean="0">
                <a:ea typeface="ＭＳ Ｐゴシック" charset="-128"/>
              </a:rPr>
              <a:t>Step</a:t>
            </a:r>
            <a:r>
              <a:rPr lang="en-US" altLang="ja-JP" dirty="0">
                <a:ea typeface="ＭＳ Ｐゴシック" charset="-128"/>
              </a:rPr>
              <a:t>, </a:t>
            </a:r>
            <a:r>
              <a:rPr lang="en-US" altLang="ja-JP" dirty="0" smtClean="0">
                <a:ea typeface="ＭＳ Ｐゴシック" charset="-128"/>
              </a:rPr>
              <a:t>Step Point</a:t>
            </a:r>
          </a:p>
          <a:p>
            <a:pPr lvl="1">
              <a:lnSpc>
                <a:spcPct val="110000"/>
              </a:lnSpc>
            </a:pPr>
            <a:r>
              <a:rPr lang="en-US" altLang="ja-JP" dirty="0" err="1" smtClean="0">
                <a:ea typeface="ＭＳ Ｐゴシック" charset="-128"/>
              </a:rPr>
              <a:t>XXXManager</a:t>
            </a:r>
            <a:r>
              <a:rPr lang="en-US" altLang="ja-JP" dirty="0" smtClean="0">
                <a:ea typeface="ＭＳ Ｐゴシック" charset="-128"/>
              </a:rPr>
              <a:t>, </a:t>
            </a:r>
            <a:r>
              <a:rPr lang="en-US" altLang="ja-JP" dirty="0" err="1" smtClean="0">
                <a:ea typeface="ＭＳ Ｐゴシック" charset="-128"/>
              </a:rPr>
              <a:t>XXXUserAction</a:t>
            </a:r>
            <a:r>
              <a:rPr lang="en-US" altLang="ja-JP" dirty="0" smtClean="0">
                <a:ea typeface="ＭＳ Ｐゴシック" charset="-128"/>
              </a:rPr>
              <a:t>,…</a:t>
            </a:r>
          </a:p>
          <a:p>
            <a:pPr>
              <a:lnSpc>
                <a:spcPct val="110000"/>
              </a:lnSpc>
            </a:pPr>
            <a:r>
              <a:rPr lang="en-US" altLang="ja-JP" dirty="0" err="1" smtClean="0">
                <a:ea typeface="ＭＳ Ｐゴシック" charset="-128"/>
              </a:rPr>
              <a:t>DetectorConstruction</a:t>
            </a:r>
            <a:endParaRPr lang="en-US" altLang="ja-JP" dirty="0" smtClean="0">
              <a:ea typeface="ＭＳ Ｐゴシック" charset="-128"/>
            </a:endParaRPr>
          </a:p>
          <a:p>
            <a:pPr lvl="1">
              <a:lnSpc>
                <a:spcPct val="110000"/>
              </a:lnSpc>
            </a:pPr>
            <a:r>
              <a:rPr lang="en-US" altLang="ja-JP" dirty="0" err="1" smtClean="0">
                <a:ea typeface="ＭＳ Ｐゴシック" charset="-128"/>
              </a:rPr>
              <a:t>LogicalVolume</a:t>
            </a:r>
            <a:r>
              <a:rPr lang="en-US" altLang="ja-JP" dirty="0" smtClean="0">
                <a:ea typeface="ＭＳ Ｐゴシック" charset="-128"/>
              </a:rPr>
              <a:t>, </a:t>
            </a:r>
            <a:r>
              <a:rPr lang="en-US" altLang="ja-JP" dirty="0" err="1" smtClean="0">
                <a:ea typeface="ＭＳ Ｐゴシック" charset="-128"/>
              </a:rPr>
              <a:t>PhysicalVolume</a:t>
            </a:r>
            <a:r>
              <a:rPr lang="en-US" altLang="ja-JP" dirty="0" smtClean="0">
                <a:ea typeface="ＭＳ Ｐゴシック" charset="-128"/>
              </a:rPr>
              <a:t>, Parameterized, …</a:t>
            </a:r>
          </a:p>
          <a:p>
            <a:pPr>
              <a:lnSpc>
                <a:spcPct val="110000"/>
              </a:lnSpc>
            </a:pPr>
            <a:r>
              <a:rPr lang="en-US" altLang="ja-JP" dirty="0" smtClean="0">
                <a:ea typeface="ＭＳ Ｐゴシック" charset="-128"/>
              </a:rPr>
              <a:t>Primary, Vertex</a:t>
            </a:r>
          </a:p>
          <a:p>
            <a:pPr lvl="1">
              <a:lnSpc>
                <a:spcPct val="110000"/>
              </a:lnSpc>
            </a:pPr>
            <a:r>
              <a:rPr lang="en-US" altLang="ja-JP" dirty="0" err="1" smtClean="0">
                <a:ea typeface="ＭＳ Ｐゴシック" charset="-128"/>
              </a:rPr>
              <a:t>PrimaryGeneratorAction</a:t>
            </a:r>
            <a:r>
              <a:rPr lang="en-US" altLang="ja-JP" dirty="0" smtClean="0">
                <a:ea typeface="ＭＳ Ｐゴシック" charset="-128"/>
              </a:rPr>
              <a:t>, </a:t>
            </a:r>
            <a:r>
              <a:rPr lang="en-US" altLang="ja-JP" dirty="0" err="1" smtClean="0">
                <a:ea typeface="ＭＳ Ｐゴシック" charset="-128"/>
              </a:rPr>
              <a:t>ParticleGun</a:t>
            </a:r>
            <a:r>
              <a:rPr lang="en-US" altLang="ja-JP" dirty="0" smtClean="0">
                <a:ea typeface="ＭＳ Ｐゴシック" charset="-128"/>
              </a:rPr>
              <a:t>, …</a:t>
            </a:r>
          </a:p>
          <a:p>
            <a:pPr>
              <a:lnSpc>
                <a:spcPct val="110000"/>
              </a:lnSpc>
            </a:pPr>
            <a:r>
              <a:rPr lang="en-US" altLang="ja-JP" dirty="0" smtClean="0">
                <a:ea typeface="ＭＳ Ｐゴシック" charset="-128"/>
              </a:rPr>
              <a:t>Process</a:t>
            </a:r>
            <a:endParaRPr lang="en-US" altLang="ja-JP" dirty="0">
              <a:ea typeface="ＭＳ Ｐゴシック" charset="-128"/>
            </a:endParaRPr>
          </a:p>
          <a:p>
            <a:pPr lvl="1">
              <a:lnSpc>
                <a:spcPct val="110000"/>
              </a:lnSpc>
            </a:pPr>
            <a:r>
              <a:rPr lang="en-US" altLang="ja-JP" dirty="0" smtClean="0">
                <a:ea typeface="ＭＳ Ｐゴシック" charset="-128"/>
              </a:rPr>
              <a:t>At </a:t>
            </a:r>
            <a:r>
              <a:rPr lang="en-US" altLang="ja-JP" dirty="0">
                <a:ea typeface="ＭＳ Ｐゴシック" charset="-128"/>
              </a:rPr>
              <a:t>rest, </a:t>
            </a:r>
            <a:r>
              <a:rPr lang="en-US" altLang="ja-JP" dirty="0" smtClean="0">
                <a:ea typeface="ＭＳ Ｐゴシック" charset="-128"/>
              </a:rPr>
              <a:t>Along </a:t>
            </a:r>
            <a:r>
              <a:rPr lang="en-US" altLang="ja-JP" dirty="0">
                <a:ea typeface="ＭＳ Ｐゴシック" charset="-128"/>
              </a:rPr>
              <a:t>S</a:t>
            </a:r>
            <a:r>
              <a:rPr lang="en-US" altLang="ja-JP" dirty="0" smtClean="0">
                <a:ea typeface="ＭＳ Ｐゴシック" charset="-128"/>
              </a:rPr>
              <a:t>tep</a:t>
            </a:r>
            <a:r>
              <a:rPr lang="en-US" altLang="ja-JP" dirty="0">
                <a:ea typeface="ＭＳ Ｐゴシック" charset="-128"/>
              </a:rPr>
              <a:t>, </a:t>
            </a:r>
            <a:r>
              <a:rPr lang="en-US" altLang="ja-JP" dirty="0" smtClean="0">
                <a:ea typeface="ＭＳ Ｐゴシック" charset="-128"/>
              </a:rPr>
              <a:t>Post Step</a:t>
            </a:r>
          </a:p>
          <a:p>
            <a:pPr lvl="1">
              <a:lnSpc>
                <a:spcPct val="110000"/>
              </a:lnSpc>
            </a:pPr>
            <a:r>
              <a:rPr lang="en-US" altLang="ja-JP" dirty="0" err="1" smtClean="0">
                <a:ea typeface="ＭＳ Ｐゴシック" charset="-128"/>
              </a:rPr>
              <a:t>PhysicsList</a:t>
            </a:r>
            <a:r>
              <a:rPr lang="en-US" altLang="ja-JP" dirty="0" smtClean="0">
                <a:ea typeface="ＭＳ Ｐゴシック" charset="-128"/>
              </a:rPr>
              <a:t>, …</a:t>
            </a:r>
          </a:p>
          <a:p>
            <a:pPr lvl="1">
              <a:lnSpc>
                <a:spcPct val="110000"/>
              </a:lnSpc>
            </a:pPr>
            <a:r>
              <a:rPr lang="en-US" altLang="ja-JP" dirty="0" err="1" smtClean="0">
                <a:ea typeface="ＭＳ Ｐゴシック" charset="-128"/>
              </a:rPr>
              <a:t>ParticleDefinition</a:t>
            </a:r>
            <a:r>
              <a:rPr lang="en-US" altLang="ja-JP" dirty="0" smtClean="0">
                <a:ea typeface="ＭＳ Ｐゴシック" charset="-128"/>
              </a:rPr>
              <a:t>, Dynamic Particle, …</a:t>
            </a:r>
          </a:p>
          <a:p>
            <a:pPr lvl="1">
              <a:lnSpc>
                <a:spcPct val="110000"/>
              </a:lnSpc>
            </a:pPr>
            <a:r>
              <a:rPr lang="en-US" altLang="ja-JP" dirty="0" smtClean="0">
                <a:ea typeface="ＭＳ Ｐゴシック" charset="-128"/>
              </a:rPr>
              <a:t>Cut </a:t>
            </a:r>
            <a:r>
              <a:rPr lang="en-US" altLang="ja-JP" dirty="0">
                <a:ea typeface="ＭＳ Ｐゴシック" charset="-128"/>
              </a:rPr>
              <a:t>= </a:t>
            </a:r>
            <a:r>
              <a:rPr lang="en-US" altLang="ja-JP" dirty="0" smtClean="0">
                <a:ea typeface="ＭＳ Ｐゴシック" charset="-128"/>
              </a:rPr>
              <a:t>Production Threshold</a:t>
            </a:r>
          </a:p>
          <a:p>
            <a:pPr>
              <a:lnSpc>
                <a:spcPct val="110000"/>
              </a:lnSpc>
            </a:pPr>
            <a:r>
              <a:rPr lang="en-US" altLang="ja-JP" dirty="0" smtClean="0">
                <a:ea typeface="ＭＳ Ｐゴシック" charset="-128"/>
              </a:rPr>
              <a:t>Sensitive </a:t>
            </a:r>
            <a:r>
              <a:rPr lang="en-US" altLang="ja-JP" dirty="0">
                <a:ea typeface="ＭＳ Ｐゴシック" charset="-128"/>
              </a:rPr>
              <a:t>D</a:t>
            </a:r>
            <a:r>
              <a:rPr lang="en-US" altLang="ja-JP" dirty="0" smtClean="0">
                <a:ea typeface="ＭＳ Ｐゴシック" charset="-128"/>
              </a:rPr>
              <a:t>etector</a:t>
            </a:r>
            <a:r>
              <a:rPr lang="en-US" altLang="ja-JP" dirty="0">
                <a:ea typeface="ＭＳ Ｐゴシック" charset="-128"/>
              </a:rPr>
              <a:t>, </a:t>
            </a:r>
            <a:r>
              <a:rPr lang="en-US" altLang="ja-JP" dirty="0" smtClean="0">
                <a:ea typeface="ＭＳ Ｐゴシック" charset="-128"/>
              </a:rPr>
              <a:t>Hit</a:t>
            </a:r>
            <a:r>
              <a:rPr lang="en-US" altLang="ja-JP" dirty="0">
                <a:ea typeface="ＭＳ Ｐゴシック" charset="-128"/>
              </a:rPr>
              <a:t>, </a:t>
            </a:r>
            <a:r>
              <a:rPr lang="en-US" altLang="ja-JP" dirty="0" smtClean="0">
                <a:ea typeface="ＭＳ Ｐゴシック" charset="-128"/>
              </a:rPr>
              <a:t>Hits Collection</a:t>
            </a:r>
          </a:p>
          <a:p>
            <a:pPr>
              <a:lnSpc>
                <a:spcPct val="110000"/>
              </a:lnSpc>
            </a:pPr>
            <a:r>
              <a:rPr lang="en-US" altLang="ja-JP" dirty="0" smtClean="0">
                <a:ea typeface="ＭＳ Ｐゴシック" charset="-128"/>
              </a:rPr>
              <a:t>Trajectory / Trajectory Point</a:t>
            </a:r>
          </a:p>
          <a:p>
            <a:pPr>
              <a:lnSpc>
                <a:spcPct val="110000"/>
              </a:lnSpc>
            </a:pPr>
            <a:r>
              <a:rPr lang="en-US" altLang="ja-JP" dirty="0" smtClean="0">
                <a:ea typeface="ＭＳ Ｐゴシック" charset="-128"/>
              </a:rPr>
              <a:t>...</a:t>
            </a:r>
            <a:endParaRPr lang="en-US" altLang="ja-JP" dirty="0">
              <a:ea typeface="ＭＳ Ｐゴシック" charset="-128"/>
            </a:endParaRPr>
          </a:p>
          <a:p>
            <a:pPr>
              <a:lnSpc>
                <a:spcPct val="110000"/>
              </a:lnSpc>
            </a:pPr>
            <a:endParaRPr lang="en-US" altLang="ja-JP" dirty="0">
              <a:ea typeface="ＭＳ Ｐゴシック" charset="-128"/>
            </a:endParaRPr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CCA7B-B3FA-40F1-A171-DAF505EA9F4D}" type="slidenum">
              <a:rPr lang="ja-JP" altLang="en-US"/>
              <a:pPr/>
              <a:t>24</a:t>
            </a:fld>
            <a:endParaRPr lang="en-US" altLang="ja-JP"/>
          </a:p>
        </p:txBody>
      </p:sp>
      <p:pic>
        <p:nvPicPr>
          <p:cNvPr id="23859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13133" y="0"/>
            <a:ext cx="2884648" cy="151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Picture 2" descr="C:\Documents and Settings\kmura\デスクトップ\interaction.png"/>
          <p:cNvPicPr>
            <a:picLocks noChangeAspect="1" noChangeArrowheads="1"/>
          </p:cNvPicPr>
          <p:nvPr/>
        </p:nvPicPr>
        <p:blipFill>
          <a:blip r:embed="rId2"/>
          <a:srcRect l="3416" t="16260" r="569" b="17706"/>
          <a:stretch>
            <a:fillRect/>
          </a:stretch>
        </p:blipFill>
        <p:spPr bwMode="auto">
          <a:xfrm rot="16200000">
            <a:off x="2643259" y="3889227"/>
            <a:ext cx="3240636" cy="2228736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88" name="円弧 87"/>
          <p:cNvSpPr/>
          <p:nvPr/>
        </p:nvSpPr>
        <p:spPr>
          <a:xfrm>
            <a:off x="2699308" y="1148462"/>
            <a:ext cx="5054804" cy="4213555"/>
          </a:xfrm>
          <a:prstGeom prst="arc">
            <a:avLst>
              <a:gd name="adj1" fmla="val 15440689"/>
              <a:gd name="adj2" fmla="val 1244282"/>
            </a:avLst>
          </a:prstGeom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" name="角丸四角形 63"/>
          <p:cNvSpPr/>
          <p:nvPr/>
        </p:nvSpPr>
        <p:spPr>
          <a:xfrm>
            <a:off x="2384755" y="1119198"/>
            <a:ext cx="1477670" cy="3013863"/>
          </a:xfrm>
          <a:prstGeom prst="roundRect">
            <a:avLst/>
          </a:prstGeom>
          <a:ln/>
          <a:effectLst>
            <a:outerShdw blurRad="40000" dist="20000" dir="5400000" rotWithShape="0">
              <a:srgbClr val="000000">
                <a:alpha val="38000"/>
              </a:srgbClr>
            </a:outerShdw>
            <a:softEdge rad="12700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47" name="直線矢印コネクタ 46"/>
          <p:cNvCxnSpPr>
            <a:stCxn id="13" idx="2"/>
            <a:endCxn id="26" idx="0"/>
          </p:cNvCxnSpPr>
          <p:nvPr/>
        </p:nvCxnSpPr>
        <p:spPr>
          <a:xfrm flipH="1">
            <a:off x="6390708" y="2847260"/>
            <a:ext cx="1118482" cy="1772581"/>
          </a:xfrm>
          <a:prstGeom prst="straightConnector1">
            <a:avLst/>
          </a:prstGeom>
          <a:ln>
            <a:tailEnd type="arrow"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4" name="直線矢印コネクタ 43"/>
          <p:cNvCxnSpPr>
            <a:stCxn id="13" idx="2"/>
            <a:endCxn id="25" idx="3"/>
          </p:cNvCxnSpPr>
          <p:nvPr/>
        </p:nvCxnSpPr>
        <p:spPr>
          <a:xfrm flipH="1">
            <a:off x="2129401" y="2847260"/>
            <a:ext cx="5379789" cy="1692073"/>
          </a:xfrm>
          <a:prstGeom prst="straightConnector1">
            <a:avLst/>
          </a:prstGeom>
          <a:ln>
            <a:tailEnd type="arrow"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8" name="フリーフォーム 107"/>
          <p:cNvSpPr/>
          <p:nvPr/>
        </p:nvSpPr>
        <p:spPr>
          <a:xfrm>
            <a:off x="703605" y="3348050"/>
            <a:ext cx="6858048" cy="3143272"/>
          </a:xfrm>
          <a:custGeom>
            <a:avLst/>
            <a:gdLst>
              <a:gd name="connsiteX0" fmla="*/ 0 w 6858048"/>
              <a:gd name="connsiteY0" fmla="*/ 1571636 h 3143272"/>
              <a:gd name="connsiteX1" fmla="*/ 2000308 w 6858048"/>
              <a:gd name="connsiteY1" fmla="*/ 142920 h 3143272"/>
              <a:gd name="connsiteX2" fmla="*/ 3429026 w 6858048"/>
              <a:gd name="connsiteY2" fmla="*/ 4 h 3143272"/>
              <a:gd name="connsiteX3" fmla="*/ 4857747 w 6858048"/>
              <a:gd name="connsiteY3" fmla="*/ 142922 h 3143272"/>
              <a:gd name="connsiteX4" fmla="*/ 6858049 w 6858048"/>
              <a:gd name="connsiteY4" fmla="*/ 1571646 h 3143272"/>
              <a:gd name="connsiteX5" fmla="*/ 4857743 w 6858048"/>
              <a:gd name="connsiteY5" fmla="*/ 3000365 h 3143272"/>
              <a:gd name="connsiteX6" fmla="*/ 3429024 w 6858048"/>
              <a:gd name="connsiteY6" fmla="*/ 3143282 h 3143272"/>
              <a:gd name="connsiteX7" fmla="*/ 2000304 w 6858048"/>
              <a:gd name="connsiteY7" fmla="*/ 3000365 h 3143272"/>
              <a:gd name="connsiteX8" fmla="*/ 1 w 6858048"/>
              <a:gd name="connsiteY8" fmla="*/ 1571642 h 3143272"/>
              <a:gd name="connsiteX9" fmla="*/ 0 w 6858048"/>
              <a:gd name="connsiteY9" fmla="*/ 1571636 h 3143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58048" h="3143272">
                <a:moveTo>
                  <a:pt x="0" y="1571636"/>
                </a:moveTo>
                <a:cubicBezTo>
                  <a:pt x="3" y="957114"/>
                  <a:pt x="781456" y="398963"/>
                  <a:pt x="2000308" y="142920"/>
                </a:cubicBezTo>
                <a:cubicBezTo>
                  <a:pt x="2448587" y="48751"/>
                  <a:pt x="2935906" y="4"/>
                  <a:pt x="3429026" y="4"/>
                </a:cubicBezTo>
                <a:cubicBezTo>
                  <a:pt x="3922147" y="4"/>
                  <a:pt x="4409468" y="48752"/>
                  <a:pt x="4857747" y="142922"/>
                </a:cubicBezTo>
                <a:cubicBezTo>
                  <a:pt x="6076603" y="398967"/>
                  <a:pt x="6858054" y="957122"/>
                  <a:pt x="6858049" y="1571646"/>
                </a:cubicBezTo>
                <a:cubicBezTo>
                  <a:pt x="6858049" y="2186169"/>
                  <a:pt x="6076597" y="2744321"/>
                  <a:pt x="4857743" y="3000365"/>
                </a:cubicBezTo>
                <a:cubicBezTo>
                  <a:pt x="4409464" y="3094535"/>
                  <a:pt x="3922144" y="3143282"/>
                  <a:pt x="3429024" y="3143282"/>
                </a:cubicBezTo>
                <a:cubicBezTo>
                  <a:pt x="2935903" y="3143282"/>
                  <a:pt x="2448583" y="3094534"/>
                  <a:pt x="2000304" y="3000365"/>
                </a:cubicBezTo>
                <a:cubicBezTo>
                  <a:pt x="781449" y="2744320"/>
                  <a:pt x="-2" y="2186166"/>
                  <a:pt x="1" y="1571642"/>
                </a:cubicBezTo>
                <a:cubicBezTo>
                  <a:pt x="1" y="1571640"/>
                  <a:pt x="0" y="1571638"/>
                  <a:pt x="0" y="1571636"/>
                </a:cubicBezTo>
                <a:close/>
              </a:path>
            </a:pathLst>
          </a:custGeom>
          <a:noFill/>
          <a:ln>
            <a:solidFill>
              <a:schemeClr val="accent6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" name="円/楕円 108"/>
          <p:cNvSpPr/>
          <p:nvPr/>
        </p:nvSpPr>
        <p:spPr>
          <a:xfrm>
            <a:off x="2099462" y="1550798"/>
            <a:ext cx="1982420" cy="1375258"/>
          </a:xfrm>
          <a:prstGeom prst="ellipse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円/楕円 39"/>
          <p:cNvSpPr/>
          <p:nvPr/>
        </p:nvSpPr>
        <p:spPr>
          <a:xfrm>
            <a:off x="917919" y="4062430"/>
            <a:ext cx="1857388" cy="1714512"/>
          </a:xfrm>
          <a:prstGeom prst="ellipse">
            <a:avLst/>
          </a:prstGeom>
          <a:noFill/>
          <a:ln>
            <a:solidFill>
              <a:srgbClr val="7030A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Geant4 Overall Structure</a:t>
            </a:r>
            <a:endParaRPr kumimoji="1" lang="ja-JP" altLang="en-US" dirty="0"/>
          </a:p>
        </p:txBody>
      </p:sp>
      <p:sp>
        <p:nvSpPr>
          <p:cNvPr id="13" name="File"/>
          <p:cNvSpPr>
            <a:spLocks noEditPoints="1" noChangeArrowheads="1"/>
          </p:cNvSpPr>
          <p:nvPr/>
        </p:nvSpPr>
        <p:spPr bwMode="auto">
          <a:xfrm>
            <a:off x="6937686" y="2464959"/>
            <a:ext cx="1143008" cy="382301"/>
          </a:xfrm>
          <a:custGeom>
            <a:avLst/>
            <a:gdLst>
              <a:gd name="T0" fmla="*/ 10981 w 21600"/>
              <a:gd name="T1" fmla="*/ 3240 h 21600"/>
              <a:gd name="T2" fmla="*/ 0 w 21600"/>
              <a:gd name="T3" fmla="*/ 10800 h 21600"/>
              <a:gd name="T4" fmla="*/ 10800 w 21600"/>
              <a:gd name="T5" fmla="*/ 21600 h 21600"/>
              <a:gd name="T6" fmla="*/ 21600 w 21600"/>
              <a:gd name="T7" fmla="*/ 10800 h 21600"/>
              <a:gd name="T8" fmla="*/ 0 w 21600"/>
              <a:gd name="T9" fmla="*/ 21600 h 21600"/>
              <a:gd name="T10" fmla="*/ 21600 w 21600"/>
              <a:gd name="T11" fmla="*/ 21600 h 21600"/>
              <a:gd name="T12" fmla="*/ 1086 w 21600"/>
              <a:gd name="T13" fmla="*/ 4628 h 21600"/>
              <a:gd name="T14" fmla="*/ 20635 w 21600"/>
              <a:gd name="T15" fmla="*/ 2028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T12" t="T13" r="T14" b="T15"/>
            <a:pathLst>
              <a:path w="21600" h="21600">
                <a:moveTo>
                  <a:pt x="19790" y="3240"/>
                </a:moveTo>
                <a:cubicBezTo>
                  <a:pt x="10981" y="3240"/>
                  <a:pt x="9171" y="3240"/>
                  <a:pt x="9050" y="3086"/>
                </a:cubicBezTo>
                <a:cubicBezTo>
                  <a:pt x="9050" y="2931"/>
                  <a:pt x="8930" y="2777"/>
                  <a:pt x="8930" y="2469"/>
                </a:cubicBezTo>
                <a:cubicBezTo>
                  <a:pt x="8930" y="2160"/>
                  <a:pt x="8809" y="1851"/>
                  <a:pt x="8688" y="1389"/>
                </a:cubicBezTo>
                <a:cubicBezTo>
                  <a:pt x="8568" y="1080"/>
                  <a:pt x="8326" y="771"/>
                  <a:pt x="8085" y="463"/>
                </a:cubicBezTo>
                <a:cubicBezTo>
                  <a:pt x="7723" y="154"/>
                  <a:pt x="7361" y="0"/>
                  <a:pt x="7361" y="0"/>
                </a:cubicBezTo>
                <a:cubicBezTo>
                  <a:pt x="7361" y="0"/>
                  <a:pt x="2293" y="0"/>
                  <a:pt x="2051" y="154"/>
                </a:cubicBezTo>
                <a:cubicBezTo>
                  <a:pt x="1689" y="309"/>
                  <a:pt x="1448" y="463"/>
                  <a:pt x="1327" y="771"/>
                </a:cubicBezTo>
                <a:cubicBezTo>
                  <a:pt x="1207" y="1080"/>
                  <a:pt x="1086" y="1389"/>
                  <a:pt x="965" y="1697"/>
                </a:cubicBezTo>
                <a:cubicBezTo>
                  <a:pt x="845" y="2160"/>
                  <a:pt x="724" y="2314"/>
                  <a:pt x="724" y="2469"/>
                </a:cubicBezTo>
                <a:cubicBezTo>
                  <a:pt x="603" y="2623"/>
                  <a:pt x="603" y="2777"/>
                  <a:pt x="483" y="2931"/>
                </a:cubicBezTo>
                <a:cubicBezTo>
                  <a:pt x="483" y="3086"/>
                  <a:pt x="362" y="3240"/>
                  <a:pt x="241" y="3240"/>
                </a:cubicBezTo>
                <a:lnTo>
                  <a:pt x="0" y="3394"/>
                </a:lnTo>
                <a:lnTo>
                  <a:pt x="0" y="3703"/>
                </a:lnTo>
                <a:lnTo>
                  <a:pt x="0" y="10800"/>
                </a:lnTo>
                <a:lnTo>
                  <a:pt x="0" y="21600"/>
                </a:lnTo>
                <a:lnTo>
                  <a:pt x="10981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5246"/>
                </a:lnTo>
                <a:lnTo>
                  <a:pt x="21600" y="4783"/>
                </a:lnTo>
                <a:cubicBezTo>
                  <a:pt x="21479" y="4320"/>
                  <a:pt x="21359" y="4011"/>
                  <a:pt x="21117" y="3703"/>
                </a:cubicBezTo>
                <a:cubicBezTo>
                  <a:pt x="20876" y="3549"/>
                  <a:pt x="20514" y="3394"/>
                  <a:pt x="20152" y="3240"/>
                </a:cubicBezTo>
                <a:close/>
              </a:path>
            </a:pathLst>
          </a:cu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28319" tIns="14159" rIns="28319" bIns="14159"/>
          <a:lstStyle/>
          <a:p>
            <a:pPr algn="ctr"/>
            <a:r>
              <a:rPr lang="en-US" altLang="ja-JP" sz="1400" dirty="0" smtClean="0"/>
              <a:t>Visualization</a:t>
            </a:r>
            <a:endParaRPr lang="ja-JP" altLang="en-US" sz="1400" dirty="0"/>
          </a:p>
        </p:txBody>
      </p:sp>
      <p:sp>
        <p:nvSpPr>
          <p:cNvPr id="16" name="File"/>
          <p:cNvSpPr>
            <a:spLocks noEditPoints="1" noChangeArrowheads="1"/>
          </p:cNvSpPr>
          <p:nvPr/>
        </p:nvSpPr>
        <p:spPr bwMode="auto">
          <a:xfrm>
            <a:off x="2751984" y="2030731"/>
            <a:ext cx="782854" cy="382301"/>
          </a:xfrm>
          <a:custGeom>
            <a:avLst/>
            <a:gdLst>
              <a:gd name="T0" fmla="*/ 10981 w 21600"/>
              <a:gd name="T1" fmla="*/ 3240 h 21600"/>
              <a:gd name="T2" fmla="*/ 0 w 21600"/>
              <a:gd name="T3" fmla="*/ 10800 h 21600"/>
              <a:gd name="T4" fmla="*/ 10800 w 21600"/>
              <a:gd name="T5" fmla="*/ 21600 h 21600"/>
              <a:gd name="T6" fmla="*/ 21600 w 21600"/>
              <a:gd name="T7" fmla="*/ 10800 h 21600"/>
              <a:gd name="T8" fmla="*/ 0 w 21600"/>
              <a:gd name="T9" fmla="*/ 21600 h 21600"/>
              <a:gd name="T10" fmla="*/ 21600 w 21600"/>
              <a:gd name="T11" fmla="*/ 21600 h 21600"/>
              <a:gd name="T12" fmla="*/ 1086 w 21600"/>
              <a:gd name="T13" fmla="*/ 4628 h 21600"/>
              <a:gd name="T14" fmla="*/ 20635 w 21600"/>
              <a:gd name="T15" fmla="*/ 2028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T12" t="T13" r="T14" b="T15"/>
            <a:pathLst>
              <a:path w="21600" h="21600">
                <a:moveTo>
                  <a:pt x="19790" y="3240"/>
                </a:moveTo>
                <a:cubicBezTo>
                  <a:pt x="10981" y="3240"/>
                  <a:pt x="9171" y="3240"/>
                  <a:pt x="9050" y="3086"/>
                </a:cubicBezTo>
                <a:cubicBezTo>
                  <a:pt x="9050" y="2931"/>
                  <a:pt x="8930" y="2777"/>
                  <a:pt x="8930" y="2469"/>
                </a:cubicBezTo>
                <a:cubicBezTo>
                  <a:pt x="8930" y="2160"/>
                  <a:pt x="8809" y="1851"/>
                  <a:pt x="8688" y="1389"/>
                </a:cubicBezTo>
                <a:cubicBezTo>
                  <a:pt x="8568" y="1080"/>
                  <a:pt x="8326" y="771"/>
                  <a:pt x="8085" y="463"/>
                </a:cubicBezTo>
                <a:cubicBezTo>
                  <a:pt x="7723" y="154"/>
                  <a:pt x="7361" y="0"/>
                  <a:pt x="7361" y="0"/>
                </a:cubicBezTo>
                <a:cubicBezTo>
                  <a:pt x="7361" y="0"/>
                  <a:pt x="2293" y="0"/>
                  <a:pt x="2051" y="154"/>
                </a:cubicBezTo>
                <a:cubicBezTo>
                  <a:pt x="1689" y="309"/>
                  <a:pt x="1448" y="463"/>
                  <a:pt x="1327" y="771"/>
                </a:cubicBezTo>
                <a:cubicBezTo>
                  <a:pt x="1207" y="1080"/>
                  <a:pt x="1086" y="1389"/>
                  <a:pt x="965" y="1697"/>
                </a:cubicBezTo>
                <a:cubicBezTo>
                  <a:pt x="845" y="2160"/>
                  <a:pt x="724" y="2314"/>
                  <a:pt x="724" y="2469"/>
                </a:cubicBezTo>
                <a:cubicBezTo>
                  <a:pt x="603" y="2623"/>
                  <a:pt x="603" y="2777"/>
                  <a:pt x="483" y="2931"/>
                </a:cubicBezTo>
                <a:cubicBezTo>
                  <a:pt x="483" y="3086"/>
                  <a:pt x="362" y="3240"/>
                  <a:pt x="241" y="3240"/>
                </a:cubicBezTo>
                <a:lnTo>
                  <a:pt x="0" y="3394"/>
                </a:lnTo>
                <a:lnTo>
                  <a:pt x="0" y="3703"/>
                </a:lnTo>
                <a:lnTo>
                  <a:pt x="0" y="10800"/>
                </a:lnTo>
                <a:lnTo>
                  <a:pt x="0" y="21600"/>
                </a:lnTo>
                <a:lnTo>
                  <a:pt x="10981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5246"/>
                </a:lnTo>
                <a:lnTo>
                  <a:pt x="21600" y="4783"/>
                </a:lnTo>
                <a:cubicBezTo>
                  <a:pt x="21479" y="4320"/>
                  <a:pt x="21359" y="4011"/>
                  <a:pt x="21117" y="3703"/>
                </a:cubicBezTo>
                <a:cubicBezTo>
                  <a:pt x="20876" y="3549"/>
                  <a:pt x="20514" y="3394"/>
                  <a:pt x="20152" y="3240"/>
                </a:cubicBezTo>
                <a:close/>
              </a:path>
            </a:pathLst>
          </a:cu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28319" tIns="14159" rIns="28319" bIns="14159"/>
          <a:lstStyle/>
          <a:p>
            <a:pPr algn="ctr"/>
            <a:r>
              <a:rPr lang="en-US" altLang="ja-JP" sz="1400" dirty="0" smtClean="0"/>
              <a:t>Event</a:t>
            </a:r>
            <a:endParaRPr lang="ja-JP" altLang="en-US" sz="1400" dirty="0"/>
          </a:p>
        </p:txBody>
      </p:sp>
      <p:sp>
        <p:nvSpPr>
          <p:cNvPr id="17" name="File"/>
          <p:cNvSpPr>
            <a:spLocks noEditPoints="1" noChangeArrowheads="1"/>
          </p:cNvSpPr>
          <p:nvPr/>
        </p:nvSpPr>
        <p:spPr bwMode="auto">
          <a:xfrm>
            <a:off x="6083400" y="1177361"/>
            <a:ext cx="928694" cy="382301"/>
          </a:xfrm>
          <a:custGeom>
            <a:avLst/>
            <a:gdLst>
              <a:gd name="T0" fmla="*/ 10981 w 21600"/>
              <a:gd name="T1" fmla="*/ 3240 h 21600"/>
              <a:gd name="T2" fmla="*/ 0 w 21600"/>
              <a:gd name="T3" fmla="*/ 10800 h 21600"/>
              <a:gd name="T4" fmla="*/ 10800 w 21600"/>
              <a:gd name="T5" fmla="*/ 21600 h 21600"/>
              <a:gd name="T6" fmla="*/ 21600 w 21600"/>
              <a:gd name="T7" fmla="*/ 10800 h 21600"/>
              <a:gd name="T8" fmla="*/ 0 w 21600"/>
              <a:gd name="T9" fmla="*/ 21600 h 21600"/>
              <a:gd name="T10" fmla="*/ 21600 w 21600"/>
              <a:gd name="T11" fmla="*/ 21600 h 21600"/>
              <a:gd name="T12" fmla="*/ 1086 w 21600"/>
              <a:gd name="T13" fmla="*/ 4628 h 21600"/>
              <a:gd name="T14" fmla="*/ 20635 w 21600"/>
              <a:gd name="T15" fmla="*/ 2028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T12" t="T13" r="T14" b="T15"/>
            <a:pathLst>
              <a:path w="21600" h="21600">
                <a:moveTo>
                  <a:pt x="19790" y="3240"/>
                </a:moveTo>
                <a:cubicBezTo>
                  <a:pt x="10981" y="3240"/>
                  <a:pt x="9171" y="3240"/>
                  <a:pt x="9050" y="3086"/>
                </a:cubicBezTo>
                <a:cubicBezTo>
                  <a:pt x="9050" y="2931"/>
                  <a:pt x="8930" y="2777"/>
                  <a:pt x="8930" y="2469"/>
                </a:cubicBezTo>
                <a:cubicBezTo>
                  <a:pt x="8930" y="2160"/>
                  <a:pt x="8809" y="1851"/>
                  <a:pt x="8688" y="1389"/>
                </a:cubicBezTo>
                <a:cubicBezTo>
                  <a:pt x="8568" y="1080"/>
                  <a:pt x="8326" y="771"/>
                  <a:pt x="8085" y="463"/>
                </a:cubicBezTo>
                <a:cubicBezTo>
                  <a:pt x="7723" y="154"/>
                  <a:pt x="7361" y="0"/>
                  <a:pt x="7361" y="0"/>
                </a:cubicBezTo>
                <a:cubicBezTo>
                  <a:pt x="7361" y="0"/>
                  <a:pt x="2293" y="0"/>
                  <a:pt x="2051" y="154"/>
                </a:cubicBezTo>
                <a:cubicBezTo>
                  <a:pt x="1689" y="309"/>
                  <a:pt x="1448" y="463"/>
                  <a:pt x="1327" y="771"/>
                </a:cubicBezTo>
                <a:cubicBezTo>
                  <a:pt x="1207" y="1080"/>
                  <a:pt x="1086" y="1389"/>
                  <a:pt x="965" y="1697"/>
                </a:cubicBezTo>
                <a:cubicBezTo>
                  <a:pt x="845" y="2160"/>
                  <a:pt x="724" y="2314"/>
                  <a:pt x="724" y="2469"/>
                </a:cubicBezTo>
                <a:cubicBezTo>
                  <a:pt x="603" y="2623"/>
                  <a:pt x="603" y="2777"/>
                  <a:pt x="483" y="2931"/>
                </a:cubicBezTo>
                <a:cubicBezTo>
                  <a:pt x="483" y="3086"/>
                  <a:pt x="362" y="3240"/>
                  <a:pt x="241" y="3240"/>
                </a:cubicBezTo>
                <a:lnTo>
                  <a:pt x="0" y="3394"/>
                </a:lnTo>
                <a:lnTo>
                  <a:pt x="0" y="3703"/>
                </a:lnTo>
                <a:lnTo>
                  <a:pt x="0" y="10800"/>
                </a:lnTo>
                <a:lnTo>
                  <a:pt x="0" y="21600"/>
                </a:lnTo>
                <a:lnTo>
                  <a:pt x="10981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5246"/>
                </a:lnTo>
                <a:lnTo>
                  <a:pt x="21600" y="4783"/>
                </a:lnTo>
                <a:cubicBezTo>
                  <a:pt x="21479" y="4320"/>
                  <a:pt x="21359" y="4011"/>
                  <a:pt x="21117" y="3703"/>
                </a:cubicBezTo>
                <a:cubicBezTo>
                  <a:pt x="20876" y="3549"/>
                  <a:pt x="20514" y="3394"/>
                  <a:pt x="20152" y="3240"/>
                </a:cubicBezTo>
                <a:close/>
              </a:path>
            </a:pathLst>
          </a:cu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28319" tIns="14159" rIns="28319" bIns="14159"/>
          <a:lstStyle/>
          <a:p>
            <a:pPr algn="ctr"/>
            <a:r>
              <a:rPr lang="en-US" altLang="ja-JP" sz="1400" dirty="0" smtClean="0"/>
              <a:t>Interfaces</a:t>
            </a:r>
            <a:endParaRPr lang="ja-JP" altLang="en-US" sz="1400" dirty="0"/>
          </a:p>
        </p:txBody>
      </p:sp>
      <p:sp>
        <p:nvSpPr>
          <p:cNvPr id="18" name="File"/>
          <p:cNvSpPr>
            <a:spLocks noEditPoints="1" noChangeArrowheads="1"/>
          </p:cNvSpPr>
          <p:nvPr/>
        </p:nvSpPr>
        <p:spPr bwMode="auto">
          <a:xfrm>
            <a:off x="1703737" y="5134000"/>
            <a:ext cx="782854" cy="382301"/>
          </a:xfrm>
          <a:custGeom>
            <a:avLst/>
            <a:gdLst>
              <a:gd name="T0" fmla="*/ 10981 w 21600"/>
              <a:gd name="T1" fmla="*/ 3240 h 21600"/>
              <a:gd name="T2" fmla="*/ 0 w 21600"/>
              <a:gd name="T3" fmla="*/ 10800 h 21600"/>
              <a:gd name="T4" fmla="*/ 10800 w 21600"/>
              <a:gd name="T5" fmla="*/ 21600 h 21600"/>
              <a:gd name="T6" fmla="*/ 21600 w 21600"/>
              <a:gd name="T7" fmla="*/ 10800 h 21600"/>
              <a:gd name="T8" fmla="*/ 0 w 21600"/>
              <a:gd name="T9" fmla="*/ 21600 h 21600"/>
              <a:gd name="T10" fmla="*/ 21600 w 21600"/>
              <a:gd name="T11" fmla="*/ 21600 h 21600"/>
              <a:gd name="T12" fmla="*/ 1086 w 21600"/>
              <a:gd name="T13" fmla="*/ 4628 h 21600"/>
              <a:gd name="T14" fmla="*/ 20635 w 21600"/>
              <a:gd name="T15" fmla="*/ 2028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T12" t="T13" r="T14" b="T15"/>
            <a:pathLst>
              <a:path w="21600" h="21600">
                <a:moveTo>
                  <a:pt x="19790" y="3240"/>
                </a:moveTo>
                <a:cubicBezTo>
                  <a:pt x="10981" y="3240"/>
                  <a:pt x="9171" y="3240"/>
                  <a:pt x="9050" y="3086"/>
                </a:cubicBezTo>
                <a:cubicBezTo>
                  <a:pt x="9050" y="2931"/>
                  <a:pt x="8930" y="2777"/>
                  <a:pt x="8930" y="2469"/>
                </a:cubicBezTo>
                <a:cubicBezTo>
                  <a:pt x="8930" y="2160"/>
                  <a:pt x="8809" y="1851"/>
                  <a:pt x="8688" y="1389"/>
                </a:cubicBezTo>
                <a:cubicBezTo>
                  <a:pt x="8568" y="1080"/>
                  <a:pt x="8326" y="771"/>
                  <a:pt x="8085" y="463"/>
                </a:cubicBezTo>
                <a:cubicBezTo>
                  <a:pt x="7723" y="154"/>
                  <a:pt x="7361" y="0"/>
                  <a:pt x="7361" y="0"/>
                </a:cubicBezTo>
                <a:cubicBezTo>
                  <a:pt x="7361" y="0"/>
                  <a:pt x="2293" y="0"/>
                  <a:pt x="2051" y="154"/>
                </a:cubicBezTo>
                <a:cubicBezTo>
                  <a:pt x="1689" y="309"/>
                  <a:pt x="1448" y="463"/>
                  <a:pt x="1327" y="771"/>
                </a:cubicBezTo>
                <a:cubicBezTo>
                  <a:pt x="1207" y="1080"/>
                  <a:pt x="1086" y="1389"/>
                  <a:pt x="965" y="1697"/>
                </a:cubicBezTo>
                <a:cubicBezTo>
                  <a:pt x="845" y="2160"/>
                  <a:pt x="724" y="2314"/>
                  <a:pt x="724" y="2469"/>
                </a:cubicBezTo>
                <a:cubicBezTo>
                  <a:pt x="603" y="2623"/>
                  <a:pt x="603" y="2777"/>
                  <a:pt x="483" y="2931"/>
                </a:cubicBezTo>
                <a:cubicBezTo>
                  <a:pt x="483" y="3086"/>
                  <a:pt x="362" y="3240"/>
                  <a:pt x="241" y="3240"/>
                </a:cubicBezTo>
                <a:lnTo>
                  <a:pt x="0" y="3394"/>
                </a:lnTo>
                <a:lnTo>
                  <a:pt x="0" y="3703"/>
                </a:lnTo>
                <a:lnTo>
                  <a:pt x="0" y="10800"/>
                </a:lnTo>
                <a:lnTo>
                  <a:pt x="0" y="21600"/>
                </a:lnTo>
                <a:lnTo>
                  <a:pt x="10981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5246"/>
                </a:lnTo>
                <a:lnTo>
                  <a:pt x="21600" y="4783"/>
                </a:lnTo>
                <a:cubicBezTo>
                  <a:pt x="21479" y="4320"/>
                  <a:pt x="21359" y="4011"/>
                  <a:pt x="21117" y="3703"/>
                </a:cubicBezTo>
                <a:cubicBezTo>
                  <a:pt x="20876" y="3549"/>
                  <a:pt x="20514" y="3394"/>
                  <a:pt x="20152" y="3240"/>
                </a:cubicBezTo>
                <a:close/>
              </a:path>
            </a:pathLst>
          </a:cu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28319" tIns="14159" rIns="28319" bIns="14159"/>
          <a:lstStyle/>
          <a:p>
            <a:pPr algn="ctr"/>
            <a:r>
              <a:rPr lang="en-US" altLang="ja-JP" sz="1400" dirty="0" smtClean="0"/>
              <a:t>Particles</a:t>
            </a:r>
            <a:endParaRPr lang="ja-JP" altLang="en-US" sz="1400" dirty="0"/>
          </a:p>
        </p:txBody>
      </p:sp>
      <p:sp>
        <p:nvSpPr>
          <p:cNvPr id="19" name="File"/>
          <p:cNvSpPr>
            <a:spLocks noEditPoints="1" noChangeArrowheads="1"/>
          </p:cNvSpPr>
          <p:nvPr/>
        </p:nvSpPr>
        <p:spPr bwMode="auto">
          <a:xfrm>
            <a:off x="2721006" y="1374875"/>
            <a:ext cx="782854" cy="382301"/>
          </a:xfrm>
          <a:custGeom>
            <a:avLst/>
            <a:gdLst>
              <a:gd name="T0" fmla="*/ 10981 w 21600"/>
              <a:gd name="T1" fmla="*/ 3240 h 21600"/>
              <a:gd name="T2" fmla="*/ 0 w 21600"/>
              <a:gd name="T3" fmla="*/ 10800 h 21600"/>
              <a:gd name="T4" fmla="*/ 10800 w 21600"/>
              <a:gd name="T5" fmla="*/ 21600 h 21600"/>
              <a:gd name="T6" fmla="*/ 21600 w 21600"/>
              <a:gd name="T7" fmla="*/ 10800 h 21600"/>
              <a:gd name="T8" fmla="*/ 0 w 21600"/>
              <a:gd name="T9" fmla="*/ 21600 h 21600"/>
              <a:gd name="T10" fmla="*/ 21600 w 21600"/>
              <a:gd name="T11" fmla="*/ 21600 h 21600"/>
              <a:gd name="T12" fmla="*/ 1086 w 21600"/>
              <a:gd name="T13" fmla="*/ 4628 h 21600"/>
              <a:gd name="T14" fmla="*/ 20635 w 21600"/>
              <a:gd name="T15" fmla="*/ 2028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T12" t="T13" r="T14" b="T15"/>
            <a:pathLst>
              <a:path w="21600" h="21600">
                <a:moveTo>
                  <a:pt x="19790" y="3240"/>
                </a:moveTo>
                <a:cubicBezTo>
                  <a:pt x="10981" y="3240"/>
                  <a:pt x="9171" y="3240"/>
                  <a:pt x="9050" y="3086"/>
                </a:cubicBezTo>
                <a:cubicBezTo>
                  <a:pt x="9050" y="2931"/>
                  <a:pt x="8930" y="2777"/>
                  <a:pt x="8930" y="2469"/>
                </a:cubicBezTo>
                <a:cubicBezTo>
                  <a:pt x="8930" y="2160"/>
                  <a:pt x="8809" y="1851"/>
                  <a:pt x="8688" y="1389"/>
                </a:cubicBezTo>
                <a:cubicBezTo>
                  <a:pt x="8568" y="1080"/>
                  <a:pt x="8326" y="771"/>
                  <a:pt x="8085" y="463"/>
                </a:cubicBezTo>
                <a:cubicBezTo>
                  <a:pt x="7723" y="154"/>
                  <a:pt x="7361" y="0"/>
                  <a:pt x="7361" y="0"/>
                </a:cubicBezTo>
                <a:cubicBezTo>
                  <a:pt x="7361" y="0"/>
                  <a:pt x="2293" y="0"/>
                  <a:pt x="2051" y="154"/>
                </a:cubicBezTo>
                <a:cubicBezTo>
                  <a:pt x="1689" y="309"/>
                  <a:pt x="1448" y="463"/>
                  <a:pt x="1327" y="771"/>
                </a:cubicBezTo>
                <a:cubicBezTo>
                  <a:pt x="1207" y="1080"/>
                  <a:pt x="1086" y="1389"/>
                  <a:pt x="965" y="1697"/>
                </a:cubicBezTo>
                <a:cubicBezTo>
                  <a:pt x="845" y="2160"/>
                  <a:pt x="724" y="2314"/>
                  <a:pt x="724" y="2469"/>
                </a:cubicBezTo>
                <a:cubicBezTo>
                  <a:pt x="603" y="2623"/>
                  <a:pt x="603" y="2777"/>
                  <a:pt x="483" y="2931"/>
                </a:cubicBezTo>
                <a:cubicBezTo>
                  <a:pt x="483" y="3086"/>
                  <a:pt x="362" y="3240"/>
                  <a:pt x="241" y="3240"/>
                </a:cubicBezTo>
                <a:lnTo>
                  <a:pt x="0" y="3394"/>
                </a:lnTo>
                <a:lnTo>
                  <a:pt x="0" y="3703"/>
                </a:lnTo>
                <a:lnTo>
                  <a:pt x="0" y="10800"/>
                </a:lnTo>
                <a:lnTo>
                  <a:pt x="0" y="21600"/>
                </a:lnTo>
                <a:lnTo>
                  <a:pt x="10981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5246"/>
                </a:lnTo>
                <a:lnTo>
                  <a:pt x="21600" y="4783"/>
                </a:lnTo>
                <a:cubicBezTo>
                  <a:pt x="21479" y="4320"/>
                  <a:pt x="21359" y="4011"/>
                  <a:pt x="21117" y="3703"/>
                </a:cubicBezTo>
                <a:cubicBezTo>
                  <a:pt x="20876" y="3549"/>
                  <a:pt x="20514" y="3394"/>
                  <a:pt x="20152" y="3240"/>
                </a:cubicBezTo>
                <a:close/>
              </a:path>
            </a:pathLst>
          </a:custGeom>
          <a:ln>
            <a:headEnd/>
            <a:tailEnd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28319" tIns="14159" rIns="28319" bIns="14159"/>
          <a:lstStyle/>
          <a:p>
            <a:pPr algn="ctr"/>
            <a:r>
              <a:rPr lang="en-US" altLang="ja-JP" sz="1400" dirty="0" smtClean="0"/>
              <a:t>Run</a:t>
            </a:r>
            <a:endParaRPr lang="ja-JP" altLang="en-US" sz="1400" dirty="0"/>
          </a:p>
        </p:txBody>
      </p:sp>
      <p:sp>
        <p:nvSpPr>
          <p:cNvPr id="20" name="File"/>
          <p:cNvSpPr>
            <a:spLocks noEditPoints="1" noChangeArrowheads="1"/>
          </p:cNvSpPr>
          <p:nvPr/>
        </p:nvSpPr>
        <p:spPr bwMode="auto">
          <a:xfrm>
            <a:off x="2784918" y="3126422"/>
            <a:ext cx="782854" cy="382301"/>
          </a:xfrm>
          <a:custGeom>
            <a:avLst/>
            <a:gdLst>
              <a:gd name="T0" fmla="*/ 10981 w 21600"/>
              <a:gd name="T1" fmla="*/ 3240 h 21600"/>
              <a:gd name="T2" fmla="*/ 0 w 21600"/>
              <a:gd name="T3" fmla="*/ 10800 h 21600"/>
              <a:gd name="T4" fmla="*/ 10800 w 21600"/>
              <a:gd name="T5" fmla="*/ 21600 h 21600"/>
              <a:gd name="T6" fmla="*/ 21600 w 21600"/>
              <a:gd name="T7" fmla="*/ 10800 h 21600"/>
              <a:gd name="T8" fmla="*/ 0 w 21600"/>
              <a:gd name="T9" fmla="*/ 21600 h 21600"/>
              <a:gd name="T10" fmla="*/ 21600 w 21600"/>
              <a:gd name="T11" fmla="*/ 21600 h 21600"/>
              <a:gd name="T12" fmla="*/ 1086 w 21600"/>
              <a:gd name="T13" fmla="*/ 4628 h 21600"/>
              <a:gd name="T14" fmla="*/ 20635 w 21600"/>
              <a:gd name="T15" fmla="*/ 2028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T12" t="T13" r="T14" b="T15"/>
            <a:pathLst>
              <a:path w="21600" h="21600">
                <a:moveTo>
                  <a:pt x="19790" y="3240"/>
                </a:moveTo>
                <a:cubicBezTo>
                  <a:pt x="10981" y="3240"/>
                  <a:pt x="9171" y="3240"/>
                  <a:pt x="9050" y="3086"/>
                </a:cubicBezTo>
                <a:cubicBezTo>
                  <a:pt x="9050" y="2931"/>
                  <a:pt x="8930" y="2777"/>
                  <a:pt x="8930" y="2469"/>
                </a:cubicBezTo>
                <a:cubicBezTo>
                  <a:pt x="8930" y="2160"/>
                  <a:pt x="8809" y="1851"/>
                  <a:pt x="8688" y="1389"/>
                </a:cubicBezTo>
                <a:cubicBezTo>
                  <a:pt x="8568" y="1080"/>
                  <a:pt x="8326" y="771"/>
                  <a:pt x="8085" y="463"/>
                </a:cubicBezTo>
                <a:cubicBezTo>
                  <a:pt x="7723" y="154"/>
                  <a:pt x="7361" y="0"/>
                  <a:pt x="7361" y="0"/>
                </a:cubicBezTo>
                <a:cubicBezTo>
                  <a:pt x="7361" y="0"/>
                  <a:pt x="2293" y="0"/>
                  <a:pt x="2051" y="154"/>
                </a:cubicBezTo>
                <a:cubicBezTo>
                  <a:pt x="1689" y="309"/>
                  <a:pt x="1448" y="463"/>
                  <a:pt x="1327" y="771"/>
                </a:cubicBezTo>
                <a:cubicBezTo>
                  <a:pt x="1207" y="1080"/>
                  <a:pt x="1086" y="1389"/>
                  <a:pt x="965" y="1697"/>
                </a:cubicBezTo>
                <a:cubicBezTo>
                  <a:pt x="845" y="2160"/>
                  <a:pt x="724" y="2314"/>
                  <a:pt x="724" y="2469"/>
                </a:cubicBezTo>
                <a:cubicBezTo>
                  <a:pt x="603" y="2623"/>
                  <a:pt x="603" y="2777"/>
                  <a:pt x="483" y="2931"/>
                </a:cubicBezTo>
                <a:cubicBezTo>
                  <a:pt x="483" y="3086"/>
                  <a:pt x="362" y="3240"/>
                  <a:pt x="241" y="3240"/>
                </a:cubicBezTo>
                <a:lnTo>
                  <a:pt x="0" y="3394"/>
                </a:lnTo>
                <a:lnTo>
                  <a:pt x="0" y="3703"/>
                </a:lnTo>
                <a:lnTo>
                  <a:pt x="0" y="10800"/>
                </a:lnTo>
                <a:lnTo>
                  <a:pt x="0" y="21600"/>
                </a:lnTo>
                <a:lnTo>
                  <a:pt x="10981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5246"/>
                </a:lnTo>
                <a:lnTo>
                  <a:pt x="21600" y="4783"/>
                </a:lnTo>
                <a:cubicBezTo>
                  <a:pt x="21479" y="4320"/>
                  <a:pt x="21359" y="4011"/>
                  <a:pt x="21117" y="3703"/>
                </a:cubicBezTo>
                <a:cubicBezTo>
                  <a:pt x="20876" y="3549"/>
                  <a:pt x="20514" y="3394"/>
                  <a:pt x="20152" y="3240"/>
                </a:cubicBezTo>
                <a:close/>
              </a:path>
            </a:pathLst>
          </a:custGeom>
          <a:ln>
            <a:headEnd/>
            <a:tailEnd/>
          </a:ln>
          <a:effectLst>
            <a:glow rad="101600">
              <a:schemeClr val="accent6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28319" tIns="14159" rIns="28319" bIns="14159"/>
          <a:lstStyle/>
          <a:p>
            <a:pPr algn="ctr"/>
            <a:r>
              <a:rPr lang="en-US" altLang="ja-JP" sz="1400" dirty="0" smtClean="0"/>
              <a:t>Tracking</a:t>
            </a:r>
            <a:endParaRPr lang="ja-JP" altLang="en-US" sz="1400" dirty="0"/>
          </a:p>
        </p:txBody>
      </p:sp>
      <p:sp>
        <p:nvSpPr>
          <p:cNvPr id="21" name="File"/>
          <p:cNvSpPr>
            <a:spLocks noEditPoints="1" noChangeArrowheads="1"/>
          </p:cNvSpPr>
          <p:nvPr/>
        </p:nvSpPr>
        <p:spPr bwMode="auto">
          <a:xfrm>
            <a:off x="3775439" y="4991124"/>
            <a:ext cx="928694" cy="382301"/>
          </a:xfrm>
          <a:custGeom>
            <a:avLst/>
            <a:gdLst>
              <a:gd name="T0" fmla="*/ 10981 w 21600"/>
              <a:gd name="T1" fmla="*/ 3240 h 21600"/>
              <a:gd name="T2" fmla="*/ 0 w 21600"/>
              <a:gd name="T3" fmla="*/ 10800 h 21600"/>
              <a:gd name="T4" fmla="*/ 10800 w 21600"/>
              <a:gd name="T5" fmla="*/ 21600 h 21600"/>
              <a:gd name="T6" fmla="*/ 21600 w 21600"/>
              <a:gd name="T7" fmla="*/ 10800 h 21600"/>
              <a:gd name="T8" fmla="*/ 0 w 21600"/>
              <a:gd name="T9" fmla="*/ 21600 h 21600"/>
              <a:gd name="T10" fmla="*/ 21600 w 21600"/>
              <a:gd name="T11" fmla="*/ 21600 h 21600"/>
              <a:gd name="T12" fmla="*/ 1086 w 21600"/>
              <a:gd name="T13" fmla="*/ 4628 h 21600"/>
              <a:gd name="T14" fmla="*/ 20635 w 21600"/>
              <a:gd name="T15" fmla="*/ 2028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T12" t="T13" r="T14" b="T15"/>
            <a:pathLst>
              <a:path w="21600" h="21600">
                <a:moveTo>
                  <a:pt x="19790" y="3240"/>
                </a:moveTo>
                <a:cubicBezTo>
                  <a:pt x="10981" y="3240"/>
                  <a:pt x="9171" y="3240"/>
                  <a:pt x="9050" y="3086"/>
                </a:cubicBezTo>
                <a:cubicBezTo>
                  <a:pt x="9050" y="2931"/>
                  <a:pt x="8930" y="2777"/>
                  <a:pt x="8930" y="2469"/>
                </a:cubicBezTo>
                <a:cubicBezTo>
                  <a:pt x="8930" y="2160"/>
                  <a:pt x="8809" y="1851"/>
                  <a:pt x="8688" y="1389"/>
                </a:cubicBezTo>
                <a:cubicBezTo>
                  <a:pt x="8568" y="1080"/>
                  <a:pt x="8326" y="771"/>
                  <a:pt x="8085" y="463"/>
                </a:cubicBezTo>
                <a:cubicBezTo>
                  <a:pt x="7723" y="154"/>
                  <a:pt x="7361" y="0"/>
                  <a:pt x="7361" y="0"/>
                </a:cubicBezTo>
                <a:cubicBezTo>
                  <a:pt x="7361" y="0"/>
                  <a:pt x="2293" y="0"/>
                  <a:pt x="2051" y="154"/>
                </a:cubicBezTo>
                <a:cubicBezTo>
                  <a:pt x="1689" y="309"/>
                  <a:pt x="1448" y="463"/>
                  <a:pt x="1327" y="771"/>
                </a:cubicBezTo>
                <a:cubicBezTo>
                  <a:pt x="1207" y="1080"/>
                  <a:pt x="1086" y="1389"/>
                  <a:pt x="965" y="1697"/>
                </a:cubicBezTo>
                <a:cubicBezTo>
                  <a:pt x="845" y="2160"/>
                  <a:pt x="724" y="2314"/>
                  <a:pt x="724" y="2469"/>
                </a:cubicBezTo>
                <a:cubicBezTo>
                  <a:pt x="603" y="2623"/>
                  <a:pt x="603" y="2777"/>
                  <a:pt x="483" y="2931"/>
                </a:cubicBezTo>
                <a:cubicBezTo>
                  <a:pt x="483" y="3086"/>
                  <a:pt x="362" y="3240"/>
                  <a:pt x="241" y="3240"/>
                </a:cubicBezTo>
                <a:lnTo>
                  <a:pt x="0" y="3394"/>
                </a:lnTo>
                <a:lnTo>
                  <a:pt x="0" y="3703"/>
                </a:lnTo>
                <a:lnTo>
                  <a:pt x="0" y="10800"/>
                </a:lnTo>
                <a:lnTo>
                  <a:pt x="0" y="21600"/>
                </a:lnTo>
                <a:lnTo>
                  <a:pt x="10981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5246"/>
                </a:lnTo>
                <a:lnTo>
                  <a:pt x="21600" y="4783"/>
                </a:lnTo>
                <a:cubicBezTo>
                  <a:pt x="21479" y="4320"/>
                  <a:pt x="21359" y="4011"/>
                  <a:pt x="21117" y="3703"/>
                </a:cubicBezTo>
                <a:cubicBezTo>
                  <a:pt x="20876" y="3549"/>
                  <a:pt x="20514" y="3394"/>
                  <a:pt x="20152" y="3240"/>
                </a:cubicBezTo>
                <a:close/>
              </a:path>
            </a:pathLst>
          </a:custGeom>
          <a:ln>
            <a:headEnd/>
            <a:tailEnd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28319" tIns="14159" rIns="28319" bIns="14159"/>
          <a:lstStyle/>
          <a:p>
            <a:pPr algn="ctr"/>
            <a:r>
              <a:rPr lang="en-US" altLang="ja-JP" sz="1400" dirty="0" smtClean="0"/>
              <a:t>Processes</a:t>
            </a:r>
            <a:endParaRPr lang="ja-JP" altLang="en-US" sz="1400" dirty="0"/>
          </a:p>
        </p:txBody>
      </p:sp>
      <p:sp>
        <p:nvSpPr>
          <p:cNvPr id="22" name="File"/>
          <p:cNvSpPr>
            <a:spLocks noEditPoints="1" noChangeArrowheads="1"/>
          </p:cNvSpPr>
          <p:nvPr/>
        </p:nvSpPr>
        <p:spPr bwMode="auto">
          <a:xfrm>
            <a:off x="5376913" y="1717893"/>
            <a:ext cx="928694" cy="382301"/>
          </a:xfrm>
          <a:custGeom>
            <a:avLst/>
            <a:gdLst>
              <a:gd name="T0" fmla="*/ 10981 w 21600"/>
              <a:gd name="T1" fmla="*/ 3240 h 21600"/>
              <a:gd name="T2" fmla="*/ 0 w 21600"/>
              <a:gd name="T3" fmla="*/ 10800 h 21600"/>
              <a:gd name="T4" fmla="*/ 10800 w 21600"/>
              <a:gd name="T5" fmla="*/ 21600 h 21600"/>
              <a:gd name="T6" fmla="*/ 21600 w 21600"/>
              <a:gd name="T7" fmla="*/ 10800 h 21600"/>
              <a:gd name="T8" fmla="*/ 0 w 21600"/>
              <a:gd name="T9" fmla="*/ 21600 h 21600"/>
              <a:gd name="T10" fmla="*/ 21600 w 21600"/>
              <a:gd name="T11" fmla="*/ 21600 h 21600"/>
              <a:gd name="T12" fmla="*/ 1086 w 21600"/>
              <a:gd name="T13" fmla="*/ 4628 h 21600"/>
              <a:gd name="T14" fmla="*/ 20635 w 21600"/>
              <a:gd name="T15" fmla="*/ 2028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T12" t="T13" r="T14" b="T15"/>
            <a:pathLst>
              <a:path w="21600" h="21600">
                <a:moveTo>
                  <a:pt x="19790" y="3240"/>
                </a:moveTo>
                <a:cubicBezTo>
                  <a:pt x="10981" y="3240"/>
                  <a:pt x="9171" y="3240"/>
                  <a:pt x="9050" y="3086"/>
                </a:cubicBezTo>
                <a:cubicBezTo>
                  <a:pt x="9050" y="2931"/>
                  <a:pt x="8930" y="2777"/>
                  <a:pt x="8930" y="2469"/>
                </a:cubicBezTo>
                <a:cubicBezTo>
                  <a:pt x="8930" y="2160"/>
                  <a:pt x="8809" y="1851"/>
                  <a:pt x="8688" y="1389"/>
                </a:cubicBezTo>
                <a:cubicBezTo>
                  <a:pt x="8568" y="1080"/>
                  <a:pt x="8326" y="771"/>
                  <a:pt x="8085" y="463"/>
                </a:cubicBezTo>
                <a:cubicBezTo>
                  <a:pt x="7723" y="154"/>
                  <a:pt x="7361" y="0"/>
                  <a:pt x="7361" y="0"/>
                </a:cubicBezTo>
                <a:cubicBezTo>
                  <a:pt x="7361" y="0"/>
                  <a:pt x="2293" y="0"/>
                  <a:pt x="2051" y="154"/>
                </a:cubicBezTo>
                <a:cubicBezTo>
                  <a:pt x="1689" y="309"/>
                  <a:pt x="1448" y="463"/>
                  <a:pt x="1327" y="771"/>
                </a:cubicBezTo>
                <a:cubicBezTo>
                  <a:pt x="1207" y="1080"/>
                  <a:pt x="1086" y="1389"/>
                  <a:pt x="965" y="1697"/>
                </a:cubicBezTo>
                <a:cubicBezTo>
                  <a:pt x="845" y="2160"/>
                  <a:pt x="724" y="2314"/>
                  <a:pt x="724" y="2469"/>
                </a:cubicBezTo>
                <a:cubicBezTo>
                  <a:pt x="603" y="2623"/>
                  <a:pt x="603" y="2777"/>
                  <a:pt x="483" y="2931"/>
                </a:cubicBezTo>
                <a:cubicBezTo>
                  <a:pt x="483" y="3086"/>
                  <a:pt x="362" y="3240"/>
                  <a:pt x="241" y="3240"/>
                </a:cubicBezTo>
                <a:lnTo>
                  <a:pt x="0" y="3394"/>
                </a:lnTo>
                <a:lnTo>
                  <a:pt x="0" y="3703"/>
                </a:lnTo>
                <a:lnTo>
                  <a:pt x="0" y="10800"/>
                </a:lnTo>
                <a:lnTo>
                  <a:pt x="0" y="21600"/>
                </a:lnTo>
                <a:lnTo>
                  <a:pt x="10981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5246"/>
                </a:lnTo>
                <a:lnTo>
                  <a:pt x="21600" y="4783"/>
                </a:lnTo>
                <a:cubicBezTo>
                  <a:pt x="21479" y="4320"/>
                  <a:pt x="21359" y="4011"/>
                  <a:pt x="21117" y="3703"/>
                </a:cubicBezTo>
                <a:cubicBezTo>
                  <a:pt x="20876" y="3549"/>
                  <a:pt x="20514" y="3394"/>
                  <a:pt x="20152" y="3240"/>
                </a:cubicBezTo>
                <a:close/>
              </a:path>
            </a:pathLst>
          </a:cu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28319" tIns="14159" rIns="28319" bIns="14159"/>
          <a:lstStyle/>
          <a:p>
            <a:pPr algn="ctr"/>
            <a:r>
              <a:rPr lang="en-US" altLang="ja-JP" sz="1400" dirty="0" smtClean="0"/>
              <a:t>Intercoms</a:t>
            </a:r>
            <a:endParaRPr lang="ja-JP" altLang="en-US" sz="1400" dirty="0"/>
          </a:p>
        </p:txBody>
      </p:sp>
      <p:sp>
        <p:nvSpPr>
          <p:cNvPr id="24" name="File"/>
          <p:cNvSpPr>
            <a:spLocks noEditPoints="1" noChangeArrowheads="1"/>
          </p:cNvSpPr>
          <p:nvPr/>
        </p:nvSpPr>
        <p:spPr bwMode="auto">
          <a:xfrm>
            <a:off x="5704265" y="5348314"/>
            <a:ext cx="928694" cy="382301"/>
          </a:xfrm>
          <a:custGeom>
            <a:avLst/>
            <a:gdLst>
              <a:gd name="T0" fmla="*/ 10981 w 21600"/>
              <a:gd name="T1" fmla="*/ 3240 h 21600"/>
              <a:gd name="T2" fmla="*/ 0 w 21600"/>
              <a:gd name="T3" fmla="*/ 10800 h 21600"/>
              <a:gd name="T4" fmla="*/ 10800 w 21600"/>
              <a:gd name="T5" fmla="*/ 21600 h 21600"/>
              <a:gd name="T6" fmla="*/ 21600 w 21600"/>
              <a:gd name="T7" fmla="*/ 10800 h 21600"/>
              <a:gd name="T8" fmla="*/ 0 w 21600"/>
              <a:gd name="T9" fmla="*/ 21600 h 21600"/>
              <a:gd name="T10" fmla="*/ 21600 w 21600"/>
              <a:gd name="T11" fmla="*/ 21600 h 21600"/>
              <a:gd name="T12" fmla="*/ 1086 w 21600"/>
              <a:gd name="T13" fmla="*/ 4628 h 21600"/>
              <a:gd name="T14" fmla="*/ 20635 w 21600"/>
              <a:gd name="T15" fmla="*/ 2028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T12" t="T13" r="T14" b="T15"/>
            <a:pathLst>
              <a:path w="21600" h="21600">
                <a:moveTo>
                  <a:pt x="19790" y="3240"/>
                </a:moveTo>
                <a:cubicBezTo>
                  <a:pt x="10981" y="3240"/>
                  <a:pt x="9171" y="3240"/>
                  <a:pt x="9050" y="3086"/>
                </a:cubicBezTo>
                <a:cubicBezTo>
                  <a:pt x="9050" y="2931"/>
                  <a:pt x="8930" y="2777"/>
                  <a:pt x="8930" y="2469"/>
                </a:cubicBezTo>
                <a:cubicBezTo>
                  <a:pt x="8930" y="2160"/>
                  <a:pt x="8809" y="1851"/>
                  <a:pt x="8688" y="1389"/>
                </a:cubicBezTo>
                <a:cubicBezTo>
                  <a:pt x="8568" y="1080"/>
                  <a:pt x="8326" y="771"/>
                  <a:pt x="8085" y="463"/>
                </a:cubicBezTo>
                <a:cubicBezTo>
                  <a:pt x="7723" y="154"/>
                  <a:pt x="7361" y="0"/>
                  <a:pt x="7361" y="0"/>
                </a:cubicBezTo>
                <a:cubicBezTo>
                  <a:pt x="7361" y="0"/>
                  <a:pt x="2293" y="0"/>
                  <a:pt x="2051" y="154"/>
                </a:cubicBezTo>
                <a:cubicBezTo>
                  <a:pt x="1689" y="309"/>
                  <a:pt x="1448" y="463"/>
                  <a:pt x="1327" y="771"/>
                </a:cubicBezTo>
                <a:cubicBezTo>
                  <a:pt x="1207" y="1080"/>
                  <a:pt x="1086" y="1389"/>
                  <a:pt x="965" y="1697"/>
                </a:cubicBezTo>
                <a:cubicBezTo>
                  <a:pt x="845" y="2160"/>
                  <a:pt x="724" y="2314"/>
                  <a:pt x="724" y="2469"/>
                </a:cubicBezTo>
                <a:cubicBezTo>
                  <a:pt x="603" y="2623"/>
                  <a:pt x="603" y="2777"/>
                  <a:pt x="483" y="2931"/>
                </a:cubicBezTo>
                <a:cubicBezTo>
                  <a:pt x="483" y="3086"/>
                  <a:pt x="362" y="3240"/>
                  <a:pt x="241" y="3240"/>
                </a:cubicBezTo>
                <a:lnTo>
                  <a:pt x="0" y="3394"/>
                </a:lnTo>
                <a:lnTo>
                  <a:pt x="0" y="3703"/>
                </a:lnTo>
                <a:lnTo>
                  <a:pt x="0" y="10800"/>
                </a:lnTo>
                <a:lnTo>
                  <a:pt x="0" y="21600"/>
                </a:lnTo>
                <a:lnTo>
                  <a:pt x="10981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5246"/>
                </a:lnTo>
                <a:lnTo>
                  <a:pt x="21600" y="4783"/>
                </a:lnTo>
                <a:cubicBezTo>
                  <a:pt x="21479" y="4320"/>
                  <a:pt x="21359" y="4011"/>
                  <a:pt x="21117" y="3703"/>
                </a:cubicBezTo>
                <a:cubicBezTo>
                  <a:pt x="20876" y="3549"/>
                  <a:pt x="20514" y="3394"/>
                  <a:pt x="20152" y="3240"/>
                </a:cubicBezTo>
                <a:close/>
              </a:path>
            </a:pathLst>
          </a:cu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28319" tIns="14159" rIns="28319" bIns="14159"/>
          <a:lstStyle/>
          <a:p>
            <a:pPr algn="ctr"/>
            <a:r>
              <a:rPr lang="en-US" altLang="ja-JP" sz="1400" dirty="0" smtClean="0"/>
              <a:t>Materials</a:t>
            </a:r>
            <a:endParaRPr lang="ja-JP" altLang="en-US" sz="1400" dirty="0"/>
          </a:p>
        </p:txBody>
      </p:sp>
      <p:sp>
        <p:nvSpPr>
          <p:cNvPr id="25" name="File"/>
          <p:cNvSpPr>
            <a:spLocks noEditPoints="1" noChangeArrowheads="1"/>
          </p:cNvSpPr>
          <p:nvPr/>
        </p:nvSpPr>
        <p:spPr bwMode="auto">
          <a:xfrm>
            <a:off x="1346547" y="4348182"/>
            <a:ext cx="782854" cy="382301"/>
          </a:xfrm>
          <a:custGeom>
            <a:avLst/>
            <a:gdLst>
              <a:gd name="T0" fmla="*/ 10981 w 21600"/>
              <a:gd name="T1" fmla="*/ 3240 h 21600"/>
              <a:gd name="T2" fmla="*/ 0 w 21600"/>
              <a:gd name="T3" fmla="*/ 10800 h 21600"/>
              <a:gd name="T4" fmla="*/ 10800 w 21600"/>
              <a:gd name="T5" fmla="*/ 21600 h 21600"/>
              <a:gd name="T6" fmla="*/ 21600 w 21600"/>
              <a:gd name="T7" fmla="*/ 10800 h 21600"/>
              <a:gd name="T8" fmla="*/ 0 w 21600"/>
              <a:gd name="T9" fmla="*/ 21600 h 21600"/>
              <a:gd name="T10" fmla="*/ 21600 w 21600"/>
              <a:gd name="T11" fmla="*/ 21600 h 21600"/>
              <a:gd name="T12" fmla="*/ 1086 w 21600"/>
              <a:gd name="T13" fmla="*/ 4628 h 21600"/>
              <a:gd name="T14" fmla="*/ 20635 w 21600"/>
              <a:gd name="T15" fmla="*/ 2028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T12" t="T13" r="T14" b="T15"/>
            <a:pathLst>
              <a:path w="21600" h="21600">
                <a:moveTo>
                  <a:pt x="19790" y="3240"/>
                </a:moveTo>
                <a:cubicBezTo>
                  <a:pt x="10981" y="3240"/>
                  <a:pt x="9171" y="3240"/>
                  <a:pt x="9050" y="3086"/>
                </a:cubicBezTo>
                <a:cubicBezTo>
                  <a:pt x="9050" y="2931"/>
                  <a:pt x="8930" y="2777"/>
                  <a:pt x="8930" y="2469"/>
                </a:cubicBezTo>
                <a:cubicBezTo>
                  <a:pt x="8930" y="2160"/>
                  <a:pt x="8809" y="1851"/>
                  <a:pt x="8688" y="1389"/>
                </a:cubicBezTo>
                <a:cubicBezTo>
                  <a:pt x="8568" y="1080"/>
                  <a:pt x="8326" y="771"/>
                  <a:pt x="8085" y="463"/>
                </a:cubicBezTo>
                <a:cubicBezTo>
                  <a:pt x="7723" y="154"/>
                  <a:pt x="7361" y="0"/>
                  <a:pt x="7361" y="0"/>
                </a:cubicBezTo>
                <a:cubicBezTo>
                  <a:pt x="7361" y="0"/>
                  <a:pt x="2293" y="0"/>
                  <a:pt x="2051" y="154"/>
                </a:cubicBezTo>
                <a:cubicBezTo>
                  <a:pt x="1689" y="309"/>
                  <a:pt x="1448" y="463"/>
                  <a:pt x="1327" y="771"/>
                </a:cubicBezTo>
                <a:cubicBezTo>
                  <a:pt x="1207" y="1080"/>
                  <a:pt x="1086" y="1389"/>
                  <a:pt x="965" y="1697"/>
                </a:cubicBezTo>
                <a:cubicBezTo>
                  <a:pt x="845" y="2160"/>
                  <a:pt x="724" y="2314"/>
                  <a:pt x="724" y="2469"/>
                </a:cubicBezTo>
                <a:cubicBezTo>
                  <a:pt x="603" y="2623"/>
                  <a:pt x="603" y="2777"/>
                  <a:pt x="483" y="2931"/>
                </a:cubicBezTo>
                <a:cubicBezTo>
                  <a:pt x="483" y="3086"/>
                  <a:pt x="362" y="3240"/>
                  <a:pt x="241" y="3240"/>
                </a:cubicBezTo>
                <a:lnTo>
                  <a:pt x="0" y="3394"/>
                </a:lnTo>
                <a:lnTo>
                  <a:pt x="0" y="3703"/>
                </a:lnTo>
                <a:lnTo>
                  <a:pt x="0" y="10800"/>
                </a:lnTo>
                <a:lnTo>
                  <a:pt x="0" y="21600"/>
                </a:lnTo>
                <a:lnTo>
                  <a:pt x="10981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5246"/>
                </a:lnTo>
                <a:lnTo>
                  <a:pt x="21600" y="4783"/>
                </a:lnTo>
                <a:cubicBezTo>
                  <a:pt x="21479" y="4320"/>
                  <a:pt x="21359" y="4011"/>
                  <a:pt x="21117" y="3703"/>
                </a:cubicBezTo>
                <a:cubicBezTo>
                  <a:pt x="20876" y="3549"/>
                  <a:pt x="20514" y="3394"/>
                  <a:pt x="20152" y="3240"/>
                </a:cubicBezTo>
                <a:close/>
              </a:path>
            </a:pathLst>
          </a:custGeom>
          <a:ln>
            <a:headEnd/>
            <a:tailEnd/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28319" tIns="14159" rIns="28319" bIns="14159"/>
          <a:lstStyle/>
          <a:p>
            <a:pPr algn="ctr"/>
            <a:r>
              <a:rPr lang="en-US" altLang="ja-JP" sz="1400" dirty="0" smtClean="0"/>
              <a:t>Track</a:t>
            </a:r>
            <a:endParaRPr lang="ja-JP" altLang="en-US" sz="1400" dirty="0"/>
          </a:p>
        </p:txBody>
      </p:sp>
      <p:sp>
        <p:nvSpPr>
          <p:cNvPr id="26" name="File"/>
          <p:cNvSpPr>
            <a:spLocks noEditPoints="1" noChangeArrowheads="1"/>
          </p:cNvSpPr>
          <p:nvPr/>
        </p:nvSpPr>
        <p:spPr bwMode="auto">
          <a:xfrm>
            <a:off x="5918579" y="4562496"/>
            <a:ext cx="928694" cy="382301"/>
          </a:xfrm>
          <a:custGeom>
            <a:avLst/>
            <a:gdLst>
              <a:gd name="T0" fmla="*/ 10981 w 21600"/>
              <a:gd name="T1" fmla="*/ 3240 h 21600"/>
              <a:gd name="T2" fmla="*/ 0 w 21600"/>
              <a:gd name="T3" fmla="*/ 10800 h 21600"/>
              <a:gd name="T4" fmla="*/ 10800 w 21600"/>
              <a:gd name="T5" fmla="*/ 21600 h 21600"/>
              <a:gd name="T6" fmla="*/ 21600 w 21600"/>
              <a:gd name="T7" fmla="*/ 10800 h 21600"/>
              <a:gd name="T8" fmla="*/ 0 w 21600"/>
              <a:gd name="T9" fmla="*/ 21600 h 21600"/>
              <a:gd name="T10" fmla="*/ 21600 w 21600"/>
              <a:gd name="T11" fmla="*/ 21600 h 21600"/>
              <a:gd name="T12" fmla="*/ 1086 w 21600"/>
              <a:gd name="T13" fmla="*/ 4628 h 21600"/>
              <a:gd name="T14" fmla="*/ 20635 w 21600"/>
              <a:gd name="T15" fmla="*/ 2028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T12" t="T13" r="T14" b="T15"/>
            <a:pathLst>
              <a:path w="21600" h="21600">
                <a:moveTo>
                  <a:pt x="19790" y="3240"/>
                </a:moveTo>
                <a:cubicBezTo>
                  <a:pt x="10981" y="3240"/>
                  <a:pt x="9171" y="3240"/>
                  <a:pt x="9050" y="3086"/>
                </a:cubicBezTo>
                <a:cubicBezTo>
                  <a:pt x="9050" y="2931"/>
                  <a:pt x="8930" y="2777"/>
                  <a:pt x="8930" y="2469"/>
                </a:cubicBezTo>
                <a:cubicBezTo>
                  <a:pt x="8930" y="2160"/>
                  <a:pt x="8809" y="1851"/>
                  <a:pt x="8688" y="1389"/>
                </a:cubicBezTo>
                <a:cubicBezTo>
                  <a:pt x="8568" y="1080"/>
                  <a:pt x="8326" y="771"/>
                  <a:pt x="8085" y="463"/>
                </a:cubicBezTo>
                <a:cubicBezTo>
                  <a:pt x="7723" y="154"/>
                  <a:pt x="7361" y="0"/>
                  <a:pt x="7361" y="0"/>
                </a:cubicBezTo>
                <a:cubicBezTo>
                  <a:pt x="7361" y="0"/>
                  <a:pt x="2293" y="0"/>
                  <a:pt x="2051" y="154"/>
                </a:cubicBezTo>
                <a:cubicBezTo>
                  <a:pt x="1689" y="309"/>
                  <a:pt x="1448" y="463"/>
                  <a:pt x="1327" y="771"/>
                </a:cubicBezTo>
                <a:cubicBezTo>
                  <a:pt x="1207" y="1080"/>
                  <a:pt x="1086" y="1389"/>
                  <a:pt x="965" y="1697"/>
                </a:cubicBezTo>
                <a:cubicBezTo>
                  <a:pt x="845" y="2160"/>
                  <a:pt x="724" y="2314"/>
                  <a:pt x="724" y="2469"/>
                </a:cubicBezTo>
                <a:cubicBezTo>
                  <a:pt x="603" y="2623"/>
                  <a:pt x="603" y="2777"/>
                  <a:pt x="483" y="2931"/>
                </a:cubicBezTo>
                <a:cubicBezTo>
                  <a:pt x="483" y="3086"/>
                  <a:pt x="362" y="3240"/>
                  <a:pt x="241" y="3240"/>
                </a:cubicBezTo>
                <a:lnTo>
                  <a:pt x="0" y="3394"/>
                </a:lnTo>
                <a:lnTo>
                  <a:pt x="0" y="3703"/>
                </a:lnTo>
                <a:lnTo>
                  <a:pt x="0" y="10800"/>
                </a:lnTo>
                <a:lnTo>
                  <a:pt x="0" y="21600"/>
                </a:lnTo>
                <a:lnTo>
                  <a:pt x="10981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5246"/>
                </a:lnTo>
                <a:lnTo>
                  <a:pt x="21600" y="4783"/>
                </a:lnTo>
                <a:cubicBezTo>
                  <a:pt x="21479" y="4320"/>
                  <a:pt x="21359" y="4011"/>
                  <a:pt x="21117" y="3703"/>
                </a:cubicBezTo>
                <a:cubicBezTo>
                  <a:pt x="20876" y="3549"/>
                  <a:pt x="20514" y="3394"/>
                  <a:pt x="20152" y="3240"/>
                </a:cubicBezTo>
                <a:close/>
              </a:path>
            </a:pathLst>
          </a:custGeom>
          <a:ln>
            <a:headEnd/>
            <a:tailEnd/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28319" tIns="14159" rIns="28319" bIns="14159"/>
          <a:lstStyle/>
          <a:p>
            <a:pPr algn="ctr"/>
            <a:r>
              <a:rPr lang="en-US" altLang="ja-JP" sz="1400" dirty="0" smtClean="0"/>
              <a:t>Geometry</a:t>
            </a:r>
            <a:endParaRPr lang="ja-JP" altLang="en-US" sz="1400" dirty="0"/>
          </a:p>
        </p:txBody>
      </p:sp>
      <p:sp>
        <p:nvSpPr>
          <p:cNvPr id="28" name="File"/>
          <p:cNvSpPr>
            <a:spLocks noEditPoints="1" noChangeArrowheads="1"/>
          </p:cNvSpPr>
          <p:nvPr/>
        </p:nvSpPr>
        <p:spPr bwMode="auto">
          <a:xfrm>
            <a:off x="4500652" y="2583718"/>
            <a:ext cx="928694" cy="382301"/>
          </a:xfrm>
          <a:custGeom>
            <a:avLst/>
            <a:gdLst>
              <a:gd name="T0" fmla="*/ 10981 w 21600"/>
              <a:gd name="T1" fmla="*/ 3240 h 21600"/>
              <a:gd name="T2" fmla="*/ 0 w 21600"/>
              <a:gd name="T3" fmla="*/ 10800 h 21600"/>
              <a:gd name="T4" fmla="*/ 10800 w 21600"/>
              <a:gd name="T5" fmla="*/ 21600 h 21600"/>
              <a:gd name="T6" fmla="*/ 21600 w 21600"/>
              <a:gd name="T7" fmla="*/ 10800 h 21600"/>
              <a:gd name="T8" fmla="*/ 0 w 21600"/>
              <a:gd name="T9" fmla="*/ 21600 h 21600"/>
              <a:gd name="T10" fmla="*/ 21600 w 21600"/>
              <a:gd name="T11" fmla="*/ 21600 h 21600"/>
              <a:gd name="T12" fmla="*/ 1086 w 21600"/>
              <a:gd name="T13" fmla="*/ 4628 h 21600"/>
              <a:gd name="T14" fmla="*/ 20635 w 21600"/>
              <a:gd name="T15" fmla="*/ 2028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T12" t="T13" r="T14" b="T15"/>
            <a:pathLst>
              <a:path w="21600" h="21600">
                <a:moveTo>
                  <a:pt x="19790" y="3240"/>
                </a:moveTo>
                <a:cubicBezTo>
                  <a:pt x="10981" y="3240"/>
                  <a:pt x="9171" y="3240"/>
                  <a:pt x="9050" y="3086"/>
                </a:cubicBezTo>
                <a:cubicBezTo>
                  <a:pt x="9050" y="2931"/>
                  <a:pt x="8930" y="2777"/>
                  <a:pt x="8930" y="2469"/>
                </a:cubicBezTo>
                <a:cubicBezTo>
                  <a:pt x="8930" y="2160"/>
                  <a:pt x="8809" y="1851"/>
                  <a:pt x="8688" y="1389"/>
                </a:cubicBezTo>
                <a:cubicBezTo>
                  <a:pt x="8568" y="1080"/>
                  <a:pt x="8326" y="771"/>
                  <a:pt x="8085" y="463"/>
                </a:cubicBezTo>
                <a:cubicBezTo>
                  <a:pt x="7723" y="154"/>
                  <a:pt x="7361" y="0"/>
                  <a:pt x="7361" y="0"/>
                </a:cubicBezTo>
                <a:cubicBezTo>
                  <a:pt x="7361" y="0"/>
                  <a:pt x="2293" y="0"/>
                  <a:pt x="2051" y="154"/>
                </a:cubicBezTo>
                <a:cubicBezTo>
                  <a:pt x="1689" y="309"/>
                  <a:pt x="1448" y="463"/>
                  <a:pt x="1327" y="771"/>
                </a:cubicBezTo>
                <a:cubicBezTo>
                  <a:pt x="1207" y="1080"/>
                  <a:pt x="1086" y="1389"/>
                  <a:pt x="965" y="1697"/>
                </a:cubicBezTo>
                <a:cubicBezTo>
                  <a:pt x="845" y="2160"/>
                  <a:pt x="724" y="2314"/>
                  <a:pt x="724" y="2469"/>
                </a:cubicBezTo>
                <a:cubicBezTo>
                  <a:pt x="603" y="2623"/>
                  <a:pt x="603" y="2777"/>
                  <a:pt x="483" y="2931"/>
                </a:cubicBezTo>
                <a:cubicBezTo>
                  <a:pt x="483" y="3086"/>
                  <a:pt x="362" y="3240"/>
                  <a:pt x="241" y="3240"/>
                </a:cubicBezTo>
                <a:lnTo>
                  <a:pt x="0" y="3394"/>
                </a:lnTo>
                <a:lnTo>
                  <a:pt x="0" y="3703"/>
                </a:lnTo>
                <a:lnTo>
                  <a:pt x="0" y="10800"/>
                </a:lnTo>
                <a:lnTo>
                  <a:pt x="0" y="21600"/>
                </a:lnTo>
                <a:lnTo>
                  <a:pt x="10981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5246"/>
                </a:lnTo>
                <a:lnTo>
                  <a:pt x="21600" y="4783"/>
                </a:lnTo>
                <a:cubicBezTo>
                  <a:pt x="21479" y="4320"/>
                  <a:pt x="21359" y="4011"/>
                  <a:pt x="21117" y="3703"/>
                </a:cubicBezTo>
                <a:cubicBezTo>
                  <a:pt x="20876" y="3549"/>
                  <a:pt x="20514" y="3394"/>
                  <a:pt x="20152" y="3240"/>
                </a:cubicBezTo>
                <a:close/>
              </a:path>
            </a:pathLst>
          </a:cu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28319" tIns="14159" rIns="28319" bIns="14159"/>
          <a:lstStyle/>
          <a:p>
            <a:pPr algn="ctr"/>
            <a:r>
              <a:rPr lang="en-US" altLang="ja-JP" sz="1400" dirty="0" smtClean="0"/>
              <a:t>Digits/hits</a:t>
            </a:r>
            <a:endParaRPr lang="ja-JP" altLang="en-US" sz="1400" dirty="0"/>
          </a:p>
        </p:txBody>
      </p:sp>
      <p:cxnSp>
        <p:nvCxnSpPr>
          <p:cNvPr id="32" name="直線矢印コネクタ 31"/>
          <p:cNvCxnSpPr>
            <a:stCxn id="26" idx="2"/>
            <a:endCxn id="24" idx="0"/>
          </p:cNvCxnSpPr>
          <p:nvPr/>
        </p:nvCxnSpPr>
        <p:spPr>
          <a:xfrm flipH="1">
            <a:off x="6176394" y="4944797"/>
            <a:ext cx="206532" cy="46086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39" name="円/楕円 38"/>
          <p:cNvSpPr/>
          <p:nvPr/>
        </p:nvSpPr>
        <p:spPr>
          <a:xfrm>
            <a:off x="5418513" y="4205306"/>
            <a:ext cx="1785950" cy="1785950"/>
          </a:xfrm>
          <a:prstGeom prst="ellipse">
            <a:avLst/>
          </a:prstGeom>
          <a:noFill/>
          <a:ln>
            <a:solidFill>
              <a:srgbClr val="92D05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41" name="直線矢印コネクタ 40"/>
          <p:cNvCxnSpPr>
            <a:stCxn id="25" idx="2"/>
            <a:endCxn id="18" idx="0"/>
          </p:cNvCxnSpPr>
          <p:nvPr/>
        </p:nvCxnSpPr>
        <p:spPr>
          <a:xfrm>
            <a:off x="1737974" y="4730483"/>
            <a:ext cx="363750" cy="46086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54" name="直線矢印コネクタ 53"/>
          <p:cNvCxnSpPr>
            <a:stCxn id="21" idx="1"/>
            <a:endCxn id="18" idx="3"/>
          </p:cNvCxnSpPr>
          <p:nvPr/>
        </p:nvCxnSpPr>
        <p:spPr>
          <a:xfrm flipH="1">
            <a:off x="2486591" y="5182275"/>
            <a:ext cx="1288848" cy="142876"/>
          </a:xfrm>
          <a:prstGeom prst="straightConnector1">
            <a:avLst/>
          </a:prstGeom>
          <a:ln>
            <a:tailEnd type="arrow"/>
          </a:ln>
          <a:effectLst>
            <a:glow rad="635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60" name="直線矢印コネクタ 59"/>
          <p:cNvCxnSpPr>
            <a:stCxn id="21" idx="3"/>
            <a:endCxn id="24" idx="1"/>
          </p:cNvCxnSpPr>
          <p:nvPr/>
        </p:nvCxnSpPr>
        <p:spPr>
          <a:xfrm>
            <a:off x="4704133" y="5182275"/>
            <a:ext cx="1000132" cy="357190"/>
          </a:xfrm>
          <a:prstGeom prst="straightConnector1">
            <a:avLst/>
          </a:prstGeom>
          <a:ln>
            <a:tailEnd type="arrow"/>
          </a:ln>
          <a:effectLst>
            <a:glow rad="635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66" name="直線矢印コネクタ 65"/>
          <p:cNvCxnSpPr>
            <a:stCxn id="20" idx="2"/>
            <a:endCxn id="25" idx="0"/>
          </p:cNvCxnSpPr>
          <p:nvPr/>
        </p:nvCxnSpPr>
        <p:spPr>
          <a:xfrm flipH="1">
            <a:off x="1744534" y="3508723"/>
            <a:ext cx="1431811" cy="896804"/>
          </a:xfrm>
          <a:prstGeom prst="straightConnector1">
            <a:avLst/>
          </a:prstGeom>
          <a:ln>
            <a:tailEnd type="arrow"/>
          </a:ln>
          <a:effectLst>
            <a:glow rad="63500">
              <a:schemeClr val="accent6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69" name="直線矢印コネクタ 68"/>
          <p:cNvCxnSpPr>
            <a:stCxn id="20" idx="2"/>
            <a:endCxn id="26" idx="1"/>
          </p:cNvCxnSpPr>
          <p:nvPr/>
        </p:nvCxnSpPr>
        <p:spPr>
          <a:xfrm>
            <a:off x="3176345" y="3508723"/>
            <a:ext cx="2742234" cy="1244924"/>
          </a:xfrm>
          <a:prstGeom prst="straightConnector1">
            <a:avLst/>
          </a:prstGeom>
          <a:ln>
            <a:tailEnd type="arrow"/>
          </a:ln>
          <a:effectLst>
            <a:glow rad="101600">
              <a:schemeClr val="accent6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73" name="直線矢印コネクタ 72"/>
          <p:cNvCxnSpPr>
            <a:stCxn id="20" idx="2"/>
            <a:endCxn id="21" idx="0"/>
          </p:cNvCxnSpPr>
          <p:nvPr/>
        </p:nvCxnSpPr>
        <p:spPr>
          <a:xfrm>
            <a:off x="3176345" y="3508723"/>
            <a:ext cx="1071223" cy="1539746"/>
          </a:xfrm>
          <a:prstGeom prst="straightConnector1">
            <a:avLst/>
          </a:prstGeom>
          <a:ln>
            <a:tailEnd type="arrow"/>
          </a:ln>
          <a:effectLst>
            <a:glow rad="63500">
              <a:schemeClr val="accent6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10" name="直線矢印コネクタ 109"/>
          <p:cNvCxnSpPr>
            <a:stCxn id="19" idx="2"/>
            <a:endCxn id="16" idx="0"/>
          </p:cNvCxnSpPr>
          <p:nvPr/>
        </p:nvCxnSpPr>
        <p:spPr>
          <a:xfrm>
            <a:off x="3112433" y="1757176"/>
            <a:ext cx="37538" cy="330900"/>
          </a:xfrm>
          <a:prstGeom prst="straightConnector1">
            <a:avLst/>
          </a:prstGeom>
          <a:ln>
            <a:tailEnd type="arrow"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5" name="直線矢印コネクタ 114"/>
          <p:cNvCxnSpPr>
            <a:stCxn id="16" idx="2"/>
            <a:endCxn id="28" idx="1"/>
          </p:cNvCxnSpPr>
          <p:nvPr/>
        </p:nvCxnSpPr>
        <p:spPr>
          <a:xfrm>
            <a:off x="3143411" y="2413032"/>
            <a:ext cx="1357241" cy="361837"/>
          </a:xfrm>
          <a:prstGeom prst="straightConnector1">
            <a:avLst/>
          </a:prstGeom>
          <a:ln>
            <a:tailEnd type="arrow"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2" name="直線矢印コネクタ 131"/>
          <p:cNvCxnSpPr>
            <a:stCxn id="16" idx="2"/>
            <a:endCxn id="25" idx="0"/>
          </p:cNvCxnSpPr>
          <p:nvPr/>
        </p:nvCxnSpPr>
        <p:spPr>
          <a:xfrm flipH="1">
            <a:off x="1744534" y="2413032"/>
            <a:ext cx="1398877" cy="1992495"/>
          </a:xfrm>
          <a:prstGeom prst="straightConnector1">
            <a:avLst/>
          </a:prstGeom>
          <a:ln>
            <a:tailEnd type="arrow"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3" name="Picture 2" descr="C:\Documents and Settings\kmura\デスクトップ\AtlasHal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61427" y="1580058"/>
            <a:ext cx="1154567" cy="813924"/>
          </a:xfrm>
          <a:prstGeom prst="rect">
            <a:avLst/>
          </a:prstGeom>
          <a:noFill/>
          <a:effectLst>
            <a:softEdge rad="31750"/>
          </a:effectLst>
        </p:spPr>
      </p:pic>
      <p:pic>
        <p:nvPicPr>
          <p:cNvPr id="24166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71240" y="468151"/>
            <a:ext cx="614350" cy="5509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41668" name="Picture 4" descr="C:\Documents and Settings\kmura\デスクトップ\MSN_icon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65563" y="797337"/>
            <a:ext cx="632612" cy="6326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50" name="直線矢印コネクタ 49"/>
          <p:cNvCxnSpPr>
            <a:stCxn id="13" idx="1"/>
            <a:endCxn id="28" idx="3"/>
          </p:cNvCxnSpPr>
          <p:nvPr/>
        </p:nvCxnSpPr>
        <p:spPr>
          <a:xfrm flipH="1">
            <a:off x="5429346" y="2656110"/>
            <a:ext cx="1508340" cy="118759"/>
          </a:xfrm>
          <a:prstGeom prst="straightConnector1">
            <a:avLst/>
          </a:prstGeom>
          <a:ln>
            <a:tailEnd type="arrow"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7" name="テキスト ボックス 86"/>
          <p:cNvSpPr txBox="1"/>
          <p:nvPr/>
        </p:nvSpPr>
        <p:spPr>
          <a:xfrm>
            <a:off x="797355" y="1214299"/>
            <a:ext cx="1673279" cy="40011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chemeClr val="bg1">
                    <a:lumMod val="9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Geant4 Kernel</a:t>
            </a:r>
            <a:endParaRPr kumimoji="1" lang="ja-JP" altLang="en-US" sz="2000" dirty="0">
              <a:solidFill>
                <a:schemeClr val="bg1">
                  <a:lumMod val="95000"/>
                </a:schemeClr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89" name="スライド番号プレースホルダ 8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251460-1A66-497B-9619-48B833F9A30D}" type="slidenum">
              <a:rPr lang="ja-JP" altLang="en-US" smtClean="0"/>
              <a:pPr/>
              <a:t>25</a:t>
            </a:fld>
            <a:endParaRPr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Run in Geant4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285720" y="1221638"/>
            <a:ext cx="8715436" cy="5207758"/>
          </a:xfrm>
        </p:spPr>
        <p:txBody>
          <a:bodyPr>
            <a:normAutofit fontScale="85000" lnSpcReduction="20000"/>
          </a:bodyPr>
          <a:lstStyle/>
          <a:p>
            <a:r>
              <a:rPr lang="en-US" altLang="ja-JP" dirty="0" smtClean="0">
                <a:solidFill>
                  <a:srgbClr val="FFFF00"/>
                </a:solidFill>
              </a:rPr>
              <a:t>G4RunManager</a:t>
            </a:r>
            <a:r>
              <a:rPr lang="en-US" altLang="ja-JP" dirty="0" smtClean="0"/>
              <a:t> class manages processing a run.</a:t>
            </a:r>
          </a:p>
          <a:p>
            <a:pPr lvl="1"/>
            <a:r>
              <a:rPr lang="en-US" altLang="ja-JP" dirty="0" smtClean="0"/>
              <a:t>A run is represented by </a:t>
            </a:r>
            <a:r>
              <a:rPr lang="en-US" altLang="ja-JP" dirty="0" smtClean="0">
                <a:solidFill>
                  <a:srgbClr val="FFFF00"/>
                </a:solidFill>
              </a:rPr>
              <a:t>G4Run</a:t>
            </a:r>
            <a:r>
              <a:rPr lang="en-US" altLang="ja-JP" dirty="0" smtClean="0"/>
              <a:t> class, which has summary results of  each run.</a:t>
            </a:r>
          </a:p>
          <a:p>
            <a:pPr lvl="1"/>
            <a:r>
              <a:rPr lang="en-US" altLang="ja-JP" dirty="0" smtClean="0"/>
              <a:t>Within a run, users </a:t>
            </a:r>
            <a:r>
              <a:rPr lang="en-US" altLang="ja-JP" dirty="0" smtClean="0">
                <a:solidFill>
                  <a:srgbClr val="FFC000"/>
                </a:solidFill>
              </a:rPr>
              <a:t>cannot</a:t>
            </a:r>
            <a:r>
              <a:rPr lang="en-US" altLang="ja-JP" dirty="0" smtClean="0"/>
              <a:t> change</a:t>
            </a:r>
          </a:p>
          <a:p>
            <a:pPr lvl="2"/>
            <a:r>
              <a:rPr lang="en-US" altLang="ja-JP" dirty="0" smtClean="0"/>
              <a:t>detector setup</a:t>
            </a:r>
          </a:p>
          <a:p>
            <a:pPr lvl="2"/>
            <a:r>
              <a:rPr lang="en-US" altLang="ja-JP" dirty="0" smtClean="0"/>
              <a:t>settings of physics processes</a:t>
            </a:r>
          </a:p>
          <a:p>
            <a:pPr lvl="1"/>
            <a:r>
              <a:rPr lang="en-US" altLang="ja-JP" dirty="0" smtClean="0"/>
              <a:t>Conceptually, a run is a collection of “</a:t>
            </a:r>
            <a:r>
              <a:rPr lang="en-US" altLang="ja-JP" i="1" dirty="0" smtClean="0">
                <a:solidFill>
                  <a:srgbClr val="FFC000"/>
                </a:solidFill>
              </a:rPr>
              <a:t>events</a:t>
            </a:r>
            <a:r>
              <a:rPr lang="en-US" altLang="ja-JP" dirty="0" smtClean="0"/>
              <a:t>” (</a:t>
            </a:r>
            <a:r>
              <a:rPr lang="en-US" altLang="ja-JP" dirty="0" smtClean="0">
                <a:solidFill>
                  <a:srgbClr val="FFFF00"/>
                </a:solidFill>
              </a:rPr>
              <a:t>G4Event</a:t>
            </a:r>
            <a:r>
              <a:rPr lang="en-US" altLang="ja-JP" dirty="0" smtClean="0"/>
              <a:t>).</a:t>
            </a:r>
          </a:p>
          <a:p>
            <a:pPr lvl="1"/>
            <a:r>
              <a:rPr lang="en-US" altLang="ja-JP" dirty="0" smtClean="0">
                <a:solidFill>
                  <a:srgbClr val="FFFF00"/>
                </a:solidFill>
              </a:rPr>
              <a:t>G4UserRunAction</a:t>
            </a:r>
            <a:r>
              <a:rPr lang="en-US" altLang="ja-JP" dirty="0" smtClean="0"/>
              <a:t> class is an optional user hook.</a:t>
            </a:r>
          </a:p>
          <a:p>
            <a:pPr lvl="1"/>
            <a:endParaRPr lang="en-US" altLang="ja-JP" dirty="0" smtClean="0"/>
          </a:p>
          <a:p>
            <a:r>
              <a:rPr lang="en-US" altLang="ja-JP" dirty="0" smtClean="0"/>
              <a:t>A run of Geant4 is started by saying “</a:t>
            </a:r>
            <a:r>
              <a:rPr lang="en-US" altLang="ja-JP" i="1" dirty="0" smtClean="0">
                <a:solidFill>
                  <a:srgbClr val="FFC000"/>
                </a:solidFill>
              </a:rPr>
              <a:t>Beam On</a:t>
            </a:r>
            <a:r>
              <a:rPr lang="en-US" altLang="ja-JP" dirty="0" smtClean="0"/>
              <a:t>”.</a:t>
            </a:r>
          </a:p>
          <a:p>
            <a:pPr lvl="1"/>
            <a:r>
              <a:rPr lang="en-US" altLang="ja-JP" dirty="0" smtClean="0"/>
              <a:t>Practically, we call “</a:t>
            </a:r>
            <a:r>
              <a:rPr lang="en-US" altLang="ja-JP" i="1" dirty="0" smtClean="0">
                <a:solidFill>
                  <a:srgbClr val="FFC000"/>
                </a:solidFill>
              </a:rPr>
              <a:t>run beam on</a:t>
            </a:r>
            <a:r>
              <a:rPr lang="en-US" altLang="ja-JP" dirty="0" smtClean="0"/>
              <a:t>” as executing a UI command </a:t>
            </a:r>
            <a:r>
              <a:rPr lang="en-US" altLang="ja-JP" dirty="0" smtClean="0">
                <a:solidFill>
                  <a:srgbClr val="FFFF00"/>
                </a:solidFill>
              </a:rPr>
              <a:t>“</a:t>
            </a:r>
            <a:r>
              <a:rPr lang="en-US" altLang="ja-JP" i="1" dirty="0" smtClean="0">
                <a:solidFill>
                  <a:srgbClr val="FFFF00"/>
                </a:solidFill>
              </a:rPr>
              <a:t>/run/</a:t>
            </a:r>
            <a:r>
              <a:rPr lang="en-US" altLang="ja-JP" i="1" dirty="0" err="1" smtClean="0">
                <a:solidFill>
                  <a:srgbClr val="FFFF00"/>
                </a:solidFill>
              </a:rPr>
              <a:t>beamOn</a:t>
            </a:r>
            <a:r>
              <a:rPr lang="en-US" altLang="ja-JP" dirty="0" smtClean="0"/>
              <a:t>”.</a:t>
            </a:r>
          </a:p>
          <a:p>
            <a:pPr lvl="1"/>
            <a:r>
              <a:rPr lang="en-US" altLang="ja-JP" dirty="0" smtClean="0"/>
              <a:t>At the beginning of a run, geometry is optimized for navigation and cross section tables are calculated according to materials in the geometry. 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67251460-1A66-497B-9619-48B833F9A30D}" type="slidenum">
              <a:rPr lang="ja-JP" altLang="en-US" smtClean="0"/>
              <a:pPr algn="r"/>
              <a:t>26</a:t>
            </a:fld>
            <a:endParaRPr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Event in Geant4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271088" y="1240254"/>
            <a:ext cx="6371113" cy="5072763"/>
          </a:xfrm>
        </p:spPr>
        <p:txBody>
          <a:bodyPr>
            <a:normAutofit fontScale="77500" lnSpcReduction="20000"/>
          </a:bodyPr>
          <a:lstStyle/>
          <a:p>
            <a:r>
              <a:rPr lang="en-US" altLang="ja-JP" dirty="0" smtClean="0"/>
              <a:t>An event is the basic unit of simulation.</a:t>
            </a:r>
          </a:p>
          <a:p>
            <a:r>
              <a:rPr lang="en-US" altLang="ja-JP" dirty="0" smtClean="0">
                <a:solidFill>
                  <a:srgbClr val="FFFF00"/>
                </a:solidFill>
              </a:rPr>
              <a:t>G4EventManager </a:t>
            </a:r>
            <a:r>
              <a:rPr lang="en-US" altLang="ja-JP" dirty="0" smtClean="0"/>
              <a:t>class manages processing an event. </a:t>
            </a:r>
          </a:p>
          <a:p>
            <a:pPr lvl="1"/>
            <a:r>
              <a:rPr lang="en-US" altLang="ja-JP" dirty="0" smtClean="0"/>
              <a:t>At the beginning of processing, primary tracks are generated and pushed into a </a:t>
            </a:r>
            <a:r>
              <a:rPr lang="en-US" altLang="ja-JP" i="1" dirty="0" smtClean="0">
                <a:solidFill>
                  <a:srgbClr val="FFC000"/>
                </a:solidFill>
              </a:rPr>
              <a:t>stack</a:t>
            </a:r>
            <a:r>
              <a:rPr lang="en-US" altLang="ja-JP" dirty="0" smtClean="0"/>
              <a:t>. </a:t>
            </a:r>
          </a:p>
          <a:p>
            <a:pPr lvl="1"/>
            <a:r>
              <a:rPr lang="en-US" altLang="ja-JP" dirty="0" smtClean="0"/>
              <a:t>A track is popped up from the stack one by one and “</a:t>
            </a:r>
            <a:r>
              <a:rPr lang="en-US" altLang="ja-JP" i="1" dirty="0" smtClean="0">
                <a:solidFill>
                  <a:srgbClr val="FFC000"/>
                </a:solidFill>
              </a:rPr>
              <a:t>tracked</a:t>
            </a:r>
            <a:r>
              <a:rPr lang="en-US" altLang="ja-JP" dirty="0" smtClean="0"/>
              <a:t>”. </a:t>
            </a:r>
          </a:p>
          <a:p>
            <a:pPr lvl="2"/>
            <a:r>
              <a:rPr lang="en-US" altLang="ja-JP" dirty="0" smtClean="0"/>
              <a:t>Resulting secondary tracks are also pushed into the stack.</a:t>
            </a:r>
          </a:p>
          <a:p>
            <a:pPr lvl="1"/>
            <a:r>
              <a:rPr lang="en-US" altLang="ja-JP" dirty="0" smtClean="0"/>
              <a:t>When the stack is empty, event processing is over.</a:t>
            </a:r>
          </a:p>
          <a:p>
            <a:pPr lvl="1"/>
            <a:r>
              <a:rPr lang="en-US" altLang="ja-JP" dirty="0" smtClean="0">
                <a:solidFill>
                  <a:srgbClr val="FFFF00"/>
                </a:solidFill>
              </a:rPr>
              <a:t>G4UserEventAction</a:t>
            </a:r>
            <a:r>
              <a:rPr lang="en-US" altLang="ja-JP" dirty="0" smtClean="0"/>
              <a:t> is an optional user hook.</a:t>
            </a:r>
          </a:p>
          <a:p>
            <a:pPr lvl="1"/>
            <a:endParaRPr lang="en-US" altLang="ja-JP" dirty="0" smtClean="0"/>
          </a:p>
          <a:p>
            <a:r>
              <a:rPr lang="en-US" altLang="ja-JP" dirty="0" smtClean="0">
                <a:solidFill>
                  <a:srgbClr val="FFFF00"/>
                </a:solidFill>
              </a:rPr>
              <a:t>G4Event</a:t>
            </a:r>
            <a:r>
              <a:rPr lang="en-US" altLang="ja-JP" dirty="0" smtClean="0"/>
              <a:t> class represents an event. </a:t>
            </a:r>
          </a:p>
          <a:p>
            <a:pPr lvl="1"/>
            <a:r>
              <a:rPr lang="en-US" altLang="ja-JP" dirty="0" smtClean="0"/>
              <a:t>List of primary vertices and particles (as input)</a:t>
            </a:r>
          </a:p>
          <a:p>
            <a:pPr lvl="1"/>
            <a:r>
              <a:rPr lang="en-US" altLang="ja-JP" dirty="0" smtClean="0"/>
              <a:t>Hits and Trajectory collections (as output)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67251460-1A66-497B-9619-48B833F9A30D}" type="slidenum">
              <a:rPr lang="ja-JP" altLang="en-US" smtClean="0"/>
              <a:pPr algn="r"/>
              <a:t>27</a:t>
            </a:fld>
            <a:endParaRPr lang="ja-JP" altLang="en-US" dirty="0"/>
          </a:p>
        </p:txBody>
      </p:sp>
      <p:sp>
        <p:nvSpPr>
          <p:cNvPr id="5" name="角丸四角形 4"/>
          <p:cNvSpPr/>
          <p:nvPr/>
        </p:nvSpPr>
        <p:spPr>
          <a:xfrm>
            <a:off x="7178041" y="5303510"/>
            <a:ext cx="1594713" cy="212141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400" dirty="0" smtClean="0"/>
              <a:t>Primary</a:t>
            </a:r>
            <a:endParaRPr kumimoji="1" lang="ja-JP" altLang="en-US" sz="1400" dirty="0"/>
          </a:p>
        </p:txBody>
      </p:sp>
      <p:sp>
        <p:nvSpPr>
          <p:cNvPr id="9" name="角丸四角形 8"/>
          <p:cNvSpPr/>
          <p:nvPr/>
        </p:nvSpPr>
        <p:spPr>
          <a:xfrm>
            <a:off x="7178041" y="5081917"/>
            <a:ext cx="1594713" cy="212141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400" dirty="0" smtClean="0"/>
              <a:t>Primary</a:t>
            </a:r>
            <a:endParaRPr kumimoji="1" lang="ja-JP" altLang="en-US" sz="1400" dirty="0"/>
          </a:p>
        </p:txBody>
      </p:sp>
      <p:sp>
        <p:nvSpPr>
          <p:cNvPr id="10" name="角丸四角形 9"/>
          <p:cNvSpPr/>
          <p:nvPr/>
        </p:nvSpPr>
        <p:spPr>
          <a:xfrm>
            <a:off x="7178041" y="4860328"/>
            <a:ext cx="1594713" cy="212141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400" dirty="0" smtClean="0"/>
              <a:t>Primary</a:t>
            </a:r>
            <a:endParaRPr kumimoji="1" lang="ja-JP" altLang="en-US" sz="1400" dirty="0"/>
          </a:p>
        </p:txBody>
      </p:sp>
      <p:sp>
        <p:nvSpPr>
          <p:cNvPr id="11" name="角丸四角形 10"/>
          <p:cNvSpPr/>
          <p:nvPr/>
        </p:nvSpPr>
        <p:spPr>
          <a:xfrm>
            <a:off x="7178041" y="4638739"/>
            <a:ext cx="1594713" cy="212141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400" dirty="0" smtClean="0"/>
              <a:t>Primary</a:t>
            </a:r>
            <a:endParaRPr kumimoji="1" lang="ja-JP" altLang="en-US" sz="1400" dirty="0"/>
          </a:p>
        </p:txBody>
      </p:sp>
      <p:sp>
        <p:nvSpPr>
          <p:cNvPr id="16" name="角丸四角形 15"/>
          <p:cNvSpPr/>
          <p:nvPr/>
        </p:nvSpPr>
        <p:spPr>
          <a:xfrm>
            <a:off x="7178041" y="4417150"/>
            <a:ext cx="1594713" cy="212141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400" dirty="0" smtClean="0"/>
              <a:t>Secondary</a:t>
            </a:r>
            <a:endParaRPr kumimoji="1" lang="ja-JP" altLang="en-US" sz="1400" dirty="0"/>
          </a:p>
        </p:txBody>
      </p:sp>
      <p:sp>
        <p:nvSpPr>
          <p:cNvPr id="17" name="角丸四角形 16"/>
          <p:cNvSpPr/>
          <p:nvPr/>
        </p:nvSpPr>
        <p:spPr>
          <a:xfrm>
            <a:off x="7178041" y="4195561"/>
            <a:ext cx="1594713" cy="212141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400" dirty="0" smtClean="0"/>
              <a:t>Secondary</a:t>
            </a:r>
            <a:endParaRPr kumimoji="1" lang="ja-JP" altLang="en-US" sz="1400" dirty="0"/>
          </a:p>
        </p:txBody>
      </p:sp>
      <p:sp>
        <p:nvSpPr>
          <p:cNvPr id="18" name="角丸四角形 17"/>
          <p:cNvSpPr/>
          <p:nvPr/>
        </p:nvSpPr>
        <p:spPr>
          <a:xfrm>
            <a:off x="7178041" y="3973972"/>
            <a:ext cx="1594713" cy="212141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400" dirty="0" smtClean="0"/>
              <a:t>Secondary</a:t>
            </a:r>
            <a:endParaRPr kumimoji="1" lang="ja-JP" altLang="en-US" sz="1400" dirty="0"/>
          </a:p>
        </p:txBody>
      </p:sp>
      <p:sp>
        <p:nvSpPr>
          <p:cNvPr id="19" name="角丸四角形 18"/>
          <p:cNvSpPr/>
          <p:nvPr/>
        </p:nvSpPr>
        <p:spPr>
          <a:xfrm>
            <a:off x="7178041" y="3752383"/>
            <a:ext cx="1594713" cy="212141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400" dirty="0" smtClean="0"/>
              <a:t>Secondary</a:t>
            </a:r>
            <a:endParaRPr kumimoji="1" lang="ja-JP" altLang="en-US" sz="1400" dirty="0"/>
          </a:p>
        </p:txBody>
      </p:sp>
      <p:sp>
        <p:nvSpPr>
          <p:cNvPr id="20" name="角丸四角形 19"/>
          <p:cNvSpPr/>
          <p:nvPr/>
        </p:nvSpPr>
        <p:spPr>
          <a:xfrm>
            <a:off x="7178041" y="3530794"/>
            <a:ext cx="1594713" cy="212141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400" dirty="0" smtClean="0"/>
              <a:t>Secondary</a:t>
            </a:r>
            <a:endParaRPr kumimoji="1" lang="ja-JP" altLang="en-US" sz="1400" dirty="0"/>
          </a:p>
        </p:txBody>
      </p:sp>
      <p:cxnSp>
        <p:nvCxnSpPr>
          <p:cNvPr id="24" name="曲線コネクタ 23"/>
          <p:cNvCxnSpPr/>
          <p:nvPr/>
        </p:nvCxnSpPr>
        <p:spPr>
          <a:xfrm rot="16200000" flipH="1">
            <a:off x="6883605" y="2552992"/>
            <a:ext cx="811987" cy="782727"/>
          </a:xfrm>
          <a:prstGeom prst="curvedConnector3">
            <a:avLst>
              <a:gd name="adj1" fmla="val 50000"/>
            </a:avLst>
          </a:prstGeom>
          <a:ln>
            <a:tailEnd type="arrow"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5" name="曲線コネクタ 24"/>
          <p:cNvCxnSpPr/>
          <p:nvPr/>
        </p:nvCxnSpPr>
        <p:spPr>
          <a:xfrm rot="5400000" flipH="1" flipV="1">
            <a:off x="8039406" y="2639557"/>
            <a:ext cx="818082" cy="586436"/>
          </a:xfrm>
          <a:prstGeom prst="curvedConnector3">
            <a:avLst>
              <a:gd name="adj1" fmla="val 50000"/>
            </a:avLst>
          </a:prstGeom>
          <a:ln>
            <a:tailEnd type="arrow"/>
          </a:ln>
          <a:effectLst>
            <a:glow rad="101600">
              <a:schemeClr val="accent6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7" name="テキスト ボックス 26"/>
          <p:cNvSpPr txBox="1"/>
          <p:nvPr/>
        </p:nvSpPr>
        <p:spPr>
          <a:xfrm>
            <a:off x="7095744" y="2187233"/>
            <a:ext cx="16560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i="1" dirty="0" smtClean="0">
                <a:solidFill>
                  <a:schemeClr val="bg1">
                    <a:lumMod val="95000"/>
                  </a:schemeClr>
                </a:solidFill>
              </a:rPr>
              <a:t>Last-In Fast-Out</a:t>
            </a:r>
            <a:endParaRPr kumimoji="1" lang="ja-JP" altLang="en-US" i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7401764" y="5697310"/>
            <a:ext cx="1233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i="1" dirty="0" smtClean="0">
                <a:solidFill>
                  <a:srgbClr val="FFFF00"/>
                </a:solidFill>
              </a:rPr>
              <a:t>Track Stack</a:t>
            </a:r>
            <a:endParaRPr kumimoji="1" lang="ja-JP" altLang="en-US" i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角丸四角形 28"/>
          <p:cNvSpPr/>
          <p:nvPr/>
        </p:nvSpPr>
        <p:spPr>
          <a:xfrm>
            <a:off x="373075" y="3401568"/>
            <a:ext cx="6890919" cy="3299155"/>
          </a:xfrm>
          <a:prstGeom prst="round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6350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角丸四角形 27"/>
          <p:cNvSpPr/>
          <p:nvPr/>
        </p:nvSpPr>
        <p:spPr>
          <a:xfrm>
            <a:off x="256031" y="0"/>
            <a:ext cx="6847027" cy="3452774"/>
          </a:xfrm>
          <a:prstGeom prst="round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63500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43" name="直線矢印コネクタ 42"/>
          <p:cNvCxnSpPr/>
          <p:nvPr/>
        </p:nvCxnSpPr>
        <p:spPr>
          <a:xfrm>
            <a:off x="1967789" y="3419003"/>
            <a:ext cx="4087454" cy="3193937"/>
          </a:xfrm>
          <a:prstGeom prst="straightConnector1">
            <a:avLst/>
          </a:prstGeom>
          <a:ln w="57150">
            <a:tailEnd type="arrow"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9" name="直線矢印コネクタ 38"/>
          <p:cNvCxnSpPr/>
          <p:nvPr/>
        </p:nvCxnSpPr>
        <p:spPr>
          <a:xfrm>
            <a:off x="395020" y="307236"/>
            <a:ext cx="6122823" cy="4784374"/>
          </a:xfrm>
          <a:prstGeom prst="straightConnector1">
            <a:avLst/>
          </a:prstGeom>
          <a:ln w="76200">
            <a:tailEnd type="arrow"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" name="タイトル 7"/>
          <p:cNvSpPr>
            <a:spLocks noGrp="1"/>
          </p:cNvSpPr>
          <p:nvPr>
            <p:ph type="title"/>
          </p:nvPr>
        </p:nvSpPr>
        <p:spPr>
          <a:xfrm>
            <a:off x="1280988" y="2880564"/>
            <a:ext cx="7526513" cy="872134"/>
          </a:xfrm>
        </p:spPr>
        <p:txBody>
          <a:bodyPr>
            <a:normAutofit fontScale="90000"/>
          </a:bodyPr>
          <a:lstStyle/>
          <a:p>
            <a:pPr algn="r"/>
            <a:r>
              <a:rPr kumimoji="1" lang="en-US" altLang="ja-JP" dirty="0" smtClean="0"/>
              <a:t>Run/Event</a:t>
            </a:r>
            <a:br>
              <a:rPr kumimoji="1" lang="en-US" altLang="ja-JP" dirty="0" smtClean="0"/>
            </a:br>
            <a:r>
              <a:rPr kumimoji="1" lang="en-US" altLang="ja-JP" dirty="0" smtClean="0"/>
              <a:t> Hierarchy/Flow</a:t>
            </a:r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67251460-1A66-497B-9619-48B833F9A30D}" type="slidenum">
              <a:rPr lang="ja-JP" altLang="en-US" smtClean="0"/>
              <a:pPr algn="r"/>
              <a:t>28</a:t>
            </a:fld>
            <a:endParaRPr lang="ja-JP" altLang="en-US" dirty="0"/>
          </a:p>
        </p:txBody>
      </p:sp>
      <p:sp>
        <p:nvSpPr>
          <p:cNvPr id="5" name="角丸四角形 4"/>
          <p:cNvSpPr/>
          <p:nvPr/>
        </p:nvSpPr>
        <p:spPr>
          <a:xfrm>
            <a:off x="336499" y="607161"/>
            <a:ext cx="2004365" cy="453542"/>
          </a:xfrm>
          <a:prstGeom prst="round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G4RunManager</a:t>
            </a:r>
            <a:endParaRPr kumimoji="1" lang="ja-JP" altLang="en-US" dirty="0"/>
          </a:p>
        </p:txBody>
      </p:sp>
      <p:sp>
        <p:nvSpPr>
          <p:cNvPr id="6" name="角丸四角形 5"/>
          <p:cNvSpPr/>
          <p:nvPr/>
        </p:nvSpPr>
        <p:spPr>
          <a:xfrm>
            <a:off x="1192377" y="2128717"/>
            <a:ext cx="1060705" cy="402339"/>
          </a:xfrm>
          <a:prstGeom prst="roundRect">
            <a:avLst/>
          </a:prstGeom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G4Run</a:t>
            </a:r>
            <a:endParaRPr kumimoji="1" lang="ja-JP" altLang="en-US" dirty="0"/>
          </a:p>
        </p:txBody>
      </p:sp>
      <p:sp>
        <p:nvSpPr>
          <p:cNvPr id="7" name="角丸四角形 6"/>
          <p:cNvSpPr/>
          <p:nvPr/>
        </p:nvSpPr>
        <p:spPr>
          <a:xfrm>
            <a:off x="2333545" y="4747568"/>
            <a:ext cx="1141172" cy="387705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G4Event</a:t>
            </a:r>
            <a:endParaRPr kumimoji="1" lang="ja-JP" altLang="en-US" dirty="0"/>
          </a:p>
        </p:txBody>
      </p:sp>
      <p:sp>
        <p:nvSpPr>
          <p:cNvPr id="9" name="角丸四角形 8"/>
          <p:cNvSpPr/>
          <p:nvPr/>
        </p:nvSpPr>
        <p:spPr>
          <a:xfrm>
            <a:off x="1849528" y="3619804"/>
            <a:ext cx="2093366" cy="462077"/>
          </a:xfrm>
          <a:prstGeom prst="roundRect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G4EventManager</a:t>
            </a:r>
            <a:endParaRPr kumimoji="1" lang="ja-JP" altLang="en-US" dirty="0"/>
          </a:p>
        </p:txBody>
      </p:sp>
      <p:sp>
        <p:nvSpPr>
          <p:cNvPr id="10" name="角丸四角形 9"/>
          <p:cNvSpPr/>
          <p:nvPr/>
        </p:nvSpPr>
        <p:spPr>
          <a:xfrm>
            <a:off x="1848305" y="1643480"/>
            <a:ext cx="3455213" cy="3682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400" i="1" dirty="0" smtClean="0"/>
              <a:t>G4UserRunAction::</a:t>
            </a:r>
            <a:r>
              <a:rPr lang="en-US" altLang="ja-JP" sz="1400" i="1" dirty="0" err="1" smtClean="0"/>
              <a:t>BegeinOfRunAction</a:t>
            </a:r>
            <a:r>
              <a:rPr lang="en-US" altLang="ja-JP" sz="1400" i="1" dirty="0" smtClean="0"/>
              <a:t>()</a:t>
            </a:r>
            <a:endParaRPr kumimoji="1" lang="ja-JP" altLang="en-US" sz="1400" i="1" dirty="0"/>
          </a:p>
        </p:txBody>
      </p:sp>
      <p:sp>
        <p:nvSpPr>
          <p:cNvPr id="12" name="角丸四角形 11"/>
          <p:cNvSpPr/>
          <p:nvPr/>
        </p:nvSpPr>
        <p:spPr>
          <a:xfrm>
            <a:off x="2841953" y="4209898"/>
            <a:ext cx="3551531" cy="391364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400" i="1" dirty="0" smtClean="0"/>
              <a:t>G4UserEventAction::</a:t>
            </a:r>
            <a:r>
              <a:rPr lang="en-US" altLang="ja-JP" sz="1400" i="1" dirty="0" err="1" smtClean="0"/>
              <a:t>BegeinOfEventAction</a:t>
            </a:r>
            <a:r>
              <a:rPr lang="en-US" altLang="ja-JP" sz="1400" i="1" dirty="0" smtClean="0"/>
              <a:t>()</a:t>
            </a:r>
            <a:endParaRPr kumimoji="1" lang="ja-JP" altLang="en-US" sz="1400" i="1" dirty="0"/>
          </a:p>
        </p:txBody>
      </p:sp>
      <p:sp>
        <p:nvSpPr>
          <p:cNvPr id="20" name="1 つの角を切り取った四角形 19"/>
          <p:cNvSpPr/>
          <p:nvPr/>
        </p:nvSpPr>
        <p:spPr>
          <a:xfrm>
            <a:off x="4886556" y="1338684"/>
            <a:ext cx="1675179" cy="373073"/>
          </a:xfrm>
          <a:prstGeom prst="snip1Rect">
            <a:avLst>
              <a:gd name="adj" fmla="val 32184"/>
            </a:avLst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31750"/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en-US" altLang="ja-JP" sz="1400" i="1" dirty="0" smtClean="0"/>
              <a:t>user hook methods</a:t>
            </a:r>
            <a:endParaRPr kumimoji="1" lang="ja-JP" altLang="en-US" sz="1400" i="1" dirty="0"/>
          </a:p>
        </p:txBody>
      </p:sp>
      <p:sp>
        <p:nvSpPr>
          <p:cNvPr id="22" name="1 つの角を切り取った四角形 21"/>
          <p:cNvSpPr/>
          <p:nvPr/>
        </p:nvSpPr>
        <p:spPr>
          <a:xfrm>
            <a:off x="2251865" y="2084833"/>
            <a:ext cx="2225037" cy="746149"/>
          </a:xfrm>
          <a:prstGeom prst="snip1Rect">
            <a:avLst>
              <a:gd name="adj" fmla="val 32184"/>
            </a:avLst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31750"/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 anchorCtr="0">
            <a:noAutofit/>
          </a:bodyPr>
          <a:lstStyle/>
          <a:p>
            <a:r>
              <a:rPr lang="en-US" altLang="ja-JP" sz="1400" dirty="0" smtClean="0"/>
              <a:t>run information</a:t>
            </a:r>
          </a:p>
          <a:p>
            <a:pPr>
              <a:buFontTx/>
              <a:buChar char="-"/>
            </a:pPr>
            <a:r>
              <a:rPr lang="en-US" altLang="ja-JP" sz="1400" i="1" dirty="0" smtClean="0"/>
              <a:t>run id</a:t>
            </a:r>
          </a:p>
          <a:p>
            <a:pPr>
              <a:buFontTx/>
              <a:buChar char="-"/>
            </a:pPr>
            <a:r>
              <a:rPr lang="en-US" altLang="ja-JP" sz="1400" i="1" dirty="0" smtClean="0"/>
              <a:t> # events, etc</a:t>
            </a:r>
          </a:p>
        </p:txBody>
      </p:sp>
      <p:sp>
        <p:nvSpPr>
          <p:cNvPr id="24" name="1 つの角を切り取った四角形 23"/>
          <p:cNvSpPr/>
          <p:nvPr/>
        </p:nvSpPr>
        <p:spPr>
          <a:xfrm>
            <a:off x="3494227" y="4718082"/>
            <a:ext cx="1816607" cy="797580"/>
          </a:xfrm>
          <a:prstGeom prst="snip1Rect">
            <a:avLst>
              <a:gd name="adj" fmla="val 32184"/>
            </a:avLst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3175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 anchorCtr="0">
            <a:noAutofit/>
          </a:bodyPr>
          <a:lstStyle/>
          <a:p>
            <a:r>
              <a:rPr lang="en-US" altLang="ja-JP" sz="1400" dirty="0" smtClean="0"/>
              <a:t>event information</a:t>
            </a:r>
          </a:p>
          <a:p>
            <a:pPr>
              <a:buFontTx/>
              <a:buChar char="-"/>
            </a:pPr>
            <a:r>
              <a:rPr lang="en-US" altLang="ja-JP" sz="1400" i="1" dirty="0" smtClean="0"/>
              <a:t> event id</a:t>
            </a:r>
          </a:p>
          <a:p>
            <a:pPr>
              <a:buFontTx/>
              <a:buChar char="-"/>
            </a:pPr>
            <a:r>
              <a:rPr lang="en-US" altLang="ja-JP" sz="1400" i="1" dirty="0" smtClean="0"/>
              <a:t> primary vertex, etc</a:t>
            </a:r>
          </a:p>
        </p:txBody>
      </p:sp>
      <p:sp>
        <p:nvSpPr>
          <p:cNvPr id="11" name="角丸四角形 10"/>
          <p:cNvSpPr/>
          <p:nvPr/>
        </p:nvSpPr>
        <p:spPr>
          <a:xfrm>
            <a:off x="1898292" y="2966310"/>
            <a:ext cx="3683203" cy="340157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400" i="1" dirty="0" smtClean="0"/>
              <a:t>G4UserRunAction::</a:t>
            </a:r>
            <a:r>
              <a:rPr lang="en-US" altLang="ja-JP" sz="1400" i="1" dirty="0" err="1" smtClean="0"/>
              <a:t>EndOfRunAction</a:t>
            </a:r>
            <a:r>
              <a:rPr lang="en-US" altLang="ja-JP" sz="1400" i="1" dirty="0" smtClean="0"/>
              <a:t>()</a:t>
            </a:r>
            <a:endParaRPr kumimoji="1" lang="ja-JP" altLang="en-US" sz="1400" i="1" dirty="0"/>
          </a:p>
        </p:txBody>
      </p:sp>
      <p:sp>
        <p:nvSpPr>
          <p:cNvPr id="25" name="1 つの角を切り取った四角形 24"/>
          <p:cNvSpPr/>
          <p:nvPr/>
        </p:nvSpPr>
        <p:spPr>
          <a:xfrm>
            <a:off x="1849528" y="262129"/>
            <a:ext cx="2005583" cy="416965"/>
          </a:xfrm>
          <a:prstGeom prst="snip1Rect">
            <a:avLst>
              <a:gd name="adj" fmla="val 32184"/>
            </a:avLst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3175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en-US" altLang="ja-JP" sz="1400" i="1" dirty="0" smtClean="0"/>
              <a:t>Manage run flow</a:t>
            </a:r>
            <a:endParaRPr kumimoji="1" lang="ja-JP" altLang="en-US" sz="1400" i="1" dirty="0"/>
          </a:p>
        </p:txBody>
      </p:sp>
      <p:sp>
        <p:nvSpPr>
          <p:cNvPr id="26" name="1 つの角を切り取った四角形 25"/>
          <p:cNvSpPr/>
          <p:nvPr/>
        </p:nvSpPr>
        <p:spPr>
          <a:xfrm>
            <a:off x="3647849" y="3347924"/>
            <a:ext cx="2005583" cy="416965"/>
          </a:xfrm>
          <a:prstGeom prst="snip1Rect">
            <a:avLst>
              <a:gd name="adj" fmla="val 32184"/>
            </a:avLst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3175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en-US" altLang="ja-JP" sz="1400" i="1" dirty="0" smtClean="0"/>
              <a:t>Manage event loop</a:t>
            </a:r>
            <a:endParaRPr kumimoji="1" lang="ja-JP" altLang="en-US" sz="1400" i="1" dirty="0"/>
          </a:p>
        </p:txBody>
      </p:sp>
      <p:sp>
        <p:nvSpPr>
          <p:cNvPr id="27" name="角丸四角形 26"/>
          <p:cNvSpPr/>
          <p:nvPr/>
        </p:nvSpPr>
        <p:spPr>
          <a:xfrm>
            <a:off x="796137" y="1198473"/>
            <a:ext cx="2517648" cy="352349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400" i="1" dirty="0" smtClean="0"/>
              <a:t>G4RunManager::</a:t>
            </a:r>
            <a:r>
              <a:rPr kumimoji="1" lang="en-US" altLang="ja-JP" sz="1400" i="1" dirty="0" err="1" smtClean="0"/>
              <a:t>BeamOn</a:t>
            </a:r>
            <a:r>
              <a:rPr kumimoji="1" lang="en-US" altLang="ja-JP" sz="1400" i="1" dirty="0" smtClean="0"/>
              <a:t>()</a:t>
            </a:r>
            <a:endParaRPr kumimoji="1" lang="ja-JP" altLang="en-US" sz="1400" i="1" dirty="0"/>
          </a:p>
        </p:txBody>
      </p:sp>
      <p:sp>
        <p:nvSpPr>
          <p:cNvPr id="13" name="角丸四角形 12"/>
          <p:cNvSpPr/>
          <p:nvPr/>
        </p:nvSpPr>
        <p:spPr>
          <a:xfrm>
            <a:off x="2928508" y="6205720"/>
            <a:ext cx="3113838" cy="356005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400" i="1" dirty="0" smtClean="0"/>
              <a:t>G4UserEventAction::</a:t>
            </a:r>
            <a:r>
              <a:rPr lang="en-US" altLang="ja-JP" sz="1400" i="1" dirty="0" err="1" smtClean="0"/>
              <a:t>EndOfEndAction</a:t>
            </a:r>
            <a:r>
              <a:rPr lang="en-US" altLang="ja-JP" sz="1400" i="1" dirty="0" smtClean="0"/>
              <a:t>()</a:t>
            </a:r>
            <a:endParaRPr kumimoji="1" lang="ja-JP" altLang="en-US" sz="1400" i="1" dirty="0"/>
          </a:p>
        </p:txBody>
      </p:sp>
      <p:sp>
        <p:nvSpPr>
          <p:cNvPr id="37" name="U ターン矢印 36"/>
          <p:cNvSpPr/>
          <p:nvPr/>
        </p:nvSpPr>
        <p:spPr>
          <a:xfrm rot="16200000">
            <a:off x="1049737" y="4875575"/>
            <a:ext cx="2260400" cy="892460"/>
          </a:xfrm>
          <a:prstGeom prst="uturnArrow">
            <a:avLst>
              <a:gd name="adj1" fmla="val 19648"/>
              <a:gd name="adj2" fmla="val 25000"/>
              <a:gd name="adj3" fmla="val 25000"/>
              <a:gd name="adj4" fmla="val 44955"/>
              <a:gd name="adj5" fmla="val 100000"/>
            </a:avLst>
          </a:prstGeom>
          <a:effectLst>
            <a:glow rad="101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46" name="角丸四角形 45"/>
          <p:cNvSpPr/>
          <p:nvPr/>
        </p:nvSpPr>
        <p:spPr>
          <a:xfrm>
            <a:off x="2968747" y="5682683"/>
            <a:ext cx="1851970" cy="387705"/>
          </a:xfrm>
          <a:prstGeom prst="roundRect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i="1" dirty="0" smtClean="0"/>
              <a:t>Tracking</a:t>
            </a:r>
            <a:endParaRPr kumimoji="1" lang="ja-JP" alt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1 つの角を切り取った四角形 74"/>
          <p:cNvSpPr/>
          <p:nvPr/>
        </p:nvSpPr>
        <p:spPr>
          <a:xfrm>
            <a:off x="6020410" y="3818535"/>
            <a:ext cx="2487168" cy="694944"/>
          </a:xfrm>
          <a:prstGeom prst="snip1Rect">
            <a:avLst>
              <a:gd name="adj" fmla="val 32184"/>
            </a:avLst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3175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 anchorCtr="0">
            <a:noAutofit/>
          </a:bodyPr>
          <a:lstStyle/>
          <a:p>
            <a:r>
              <a:rPr lang="en-US" altLang="ja-JP" sz="1400" i="1" dirty="0" smtClean="0"/>
              <a:t>A pair of step points</a:t>
            </a:r>
          </a:p>
          <a:p>
            <a:r>
              <a:rPr lang="en-US" altLang="ja-JP" sz="1400" i="1" dirty="0" smtClean="0"/>
              <a:t>delta information (e.g. </a:t>
            </a:r>
            <a:r>
              <a:rPr lang="en-US" altLang="ja-JP" sz="1400" i="1" dirty="0" smtClean="0">
                <a:latin typeface="Symbol" pitchFamily="18" charset="2"/>
              </a:rPr>
              <a:t>D</a:t>
            </a:r>
            <a:r>
              <a:rPr lang="en-US" altLang="ja-JP" sz="1400" i="1" dirty="0" smtClean="0"/>
              <a:t>E)</a:t>
            </a:r>
          </a:p>
        </p:txBody>
      </p:sp>
      <p:cxnSp>
        <p:nvCxnSpPr>
          <p:cNvPr id="81" name="直線矢印コネクタ 80"/>
          <p:cNvCxnSpPr/>
          <p:nvPr/>
        </p:nvCxnSpPr>
        <p:spPr>
          <a:xfrm flipV="1">
            <a:off x="987552" y="1543505"/>
            <a:ext cx="5910681" cy="3789274"/>
          </a:xfrm>
          <a:prstGeom prst="straightConnector1">
            <a:avLst/>
          </a:prstGeom>
          <a:ln>
            <a:prstDash val="sysDash"/>
            <a:tailEnd type="arrow"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67" name="フリーフォーム 66"/>
          <p:cNvSpPr/>
          <p:nvPr/>
        </p:nvSpPr>
        <p:spPr>
          <a:xfrm>
            <a:off x="4769511" y="2816351"/>
            <a:ext cx="1311965" cy="1004935"/>
          </a:xfrm>
          <a:custGeom>
            <a:avLst/>
            <a:gdLst>
              <a:gd name="connsiteX0" fmla="*/ 1228954 w 1514247"/>
              <a:gd name="connsiteY0" fmla="*/ 0 h 1231392"/>
              <a:gd name="connsiteX1" fmla="*/ 1309421 w 1514247"/>
              <a:gd name="connsiteY1" fmla="*/ 1060704 h 1231392"/>
              <a:gd name="connsiteX2" fmla="*/ 0 w 1514247"/>
              <a:gd name="connsiteY2" fmla="*/ 1024128 h 1231392"/>
              <a:gd name="connsiteX0" fmla="*/ 1228954 w 1371600"/>
              <a:gd name="connsiteY0" fmla="*/ 0 h 1127760"/>
              <a:gd name="connsiteX1" fmla="*/ 1072343 w 1371600"/>
              <a:gd name="connsiteY1" fmla="*/ 863681 h 1127760"/>
              <a:gd name="connsiteX2" fmla="*/ 0 w 1371600"/>
              <a:gd name="connsiteY2" fmla="*/ 1024128 h 1127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71600" h="1127760">
                <a:moveTo>
                  <a:pt x="1228954" y="0"/>
                </a:moveTo>
                <a:cubicBezTo>
                  <a:pt x="1371600" y="445008"/>
                  <a:pt x="1277169" y="692993"/>
                  <a:pt x="1072343" y="863681"/>
                </a:cubicBezTo>
                <a:cubicBezTo>
                  <a:pt x="867517" y="1034369"/>
                  <a:pt x="552297" y="1127760"/>
                  <a:pt x="0" y="1024128"/>
                </a:cubicBezTo>
              </a:path>
            </a:pathLst>
          </a:custGeom>
          <a:ln>
            <a:prstDash val="sysDash"/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20284" y="93470"/>
            <a:ext cx="8229600" cy="996493"/>
          </a:xfrm>
        </p:spPr>
        <p:txBody>
          <a:bodyPr>
            <a:normAutofit fontScale="90000"/>
          </a:bodyPr>
          <a:lstStyle/>
          <a:p>
            <a:r>
              <a:rPr kumimoji="1" lang="en-US" altLang="ja-JP" dirty="0" smtClean="0"/>
              <a:t>Tracking a particle,</a:t>
            </a:r>
            <a:br>
              <a:rPr kumimoji="1" lang="en-US" altLang="ja-JP" dirty="0" smtClean="0"/>
            </a:br>
            <a:r>
              <a:rPr kumimoji="1" lang="en-US" altLang="ja-JP" dirty="0" smtClean="0"/>
              <a:t>             </a:t>
            </a:r>
            <a:r>
              <a:rPr kumimoji="1" lang="en-US" altLang="ja-JP" i="1" dirty="0" smtClean="0"/>
              <a:t>Track, Step, Step Point, and Trajectory</a:t>
            </a:r>
            <a:endParaRPr kumimoji="1" lang="ja-JP" altLang="en-US" i="1" dirty="0"/>
          </a:p>
        </p:txBody>
      </p:sp>
      <p:sp>
        <p:nvSpPr>
          <p:cNvPr id="3" name="スライド番号プレースホルダ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251460-1A66-497B-9619-48B833F9A30D}" type="slidenum">
              <a:rPr lang="ja-JP" altLang="en-US" smtClean="0"/>
              <a:pPr/>
              <a:t>29</a:t>
            </a:fld>
            <a:endParaRPr lang="ja-JP" altLang="en-US" dirty="0"/>
          </a:p>
        </p:txBody>
      </p:sp>
      <p:cxnSp>
        <p:nvCxnSpPr>
          <p:cNvPr id="7" name="直線矢印コネクタ 6"/>
          <p:cNvCxnSpPr>
            <a:stCxn id="27" idx="7"/>
          </p:cNvCxnSpPr>
          <p:nvPr/>
        </p:nvCxnSpPr>
        <p:spPr>
          <a:xfrm rot="5400000" flipH="1" flipV="1">
            <a:off x="1424843" y="4747564"/>
            <a:ext cx="791664" cy="864818"/>
          </a:xfrm>
          <a:prstGeom prst="straightConnector1">
            <a:avLst/>
          </a:prstGeom>
          <a:ln>
            <a:tailEnd type="arrow"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9" name="直線矢印コネクタ 8"/>
          <p:cNvCxnSpPr/>
          <p:nvPr/>
        </p:nvCxnSpPr>
        <p:spPr>
          <a:xfrm flipV="1">
            <a:off x="2282341" y="4162349"/>
            <a:ext cx="950977" cy="592532"/>
          </a:xfrm>
          <a:prstGeom prst="straightConnector1">
            <a:avLst/>
          </a:prstGeom>
          <a:ln>
            <a:tailEnd type="arrow"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2" name="直線矢印コネクタ 11"/>
          <p:cNvCxnSpPr/>
          <p:nvPr/>
        </p:nvCxnSpPr>
        <p:spPr>
          <a:xfrm flipV="1">
            <a:off x="3277210" y="3577132"/>
            <a:ext cx="1236268" cy="555956"/>
          </a:xfrm>
          <a:prstGeom prst="straightConnector1">
            <a:avLst/>
          </a:prstGeom>
          <a:ln>
            <a:tailEnd type="arrow"/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4" name="直線矢印コネクタ 13"/>
          <p:cNvCxnSpPr/>
          <p:nvPr/>
        </p:nvCxnSpPr>
        <p:spPr>
          <a:xfrm flipV="1">
            <a:off x="4557369" y="2538375"/>
            <a:ext cx="1397203" cy="1009497"/>
          </a:xfrm>
          <a:prstGeom prst="straightConnector1">
            <a:avLst/>
          </a:prstGeom>
          <a:ln>
            <a:tailEnd type="arrow"/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6" name="直線矢印コネクタ 15"/>
          <p:cNvCxnSpPr/>
          <p:nvPr/>
        </p:nvCxnSpPr>
        <p:spPr>
          <a:xfrm flipV="1">
            <a:off x="5991149" y="2070201"/>
            <a:ext cx="1111910" cy="468172"/>
          </a:xfrm>
          <a:prstGeom prst="straightConnector1">
            <a:avLst/>
          </a:prstGeom>
          <a:ln>
            <a:tailEnd type="arrow"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7" name="円/楕円 26"/>
          <p:cNvSpPr/>
          <p:nvPr/>
        </p:nvSpPr>
        <p:spPr>
          <a:xfrm>
            <a:off x="1250899" y="5552237"/>
            <a:ext cx="160935" cy="160935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592531" y="5830216"/>
            <a:ext cx="12668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i="1" dirty="0" smtClean="0">
                <a:solidFill>
                  <a:srgbClr val="FF0000"/>
                </a:solidFill>
              </a:rPr>
              <a:t>Primary Vertex</a:t>
            </a:r>
            <a:endParaRPr kumimoji="1" lang="ja-JP" altLang="en-US" sz="1400" i="1" dirty="0">
              <a:solidFill>
                <a:srgbClr val="FF0000"/>
              </a:solidFill>
            </a:endParaRPr>
          </a:p>
        </p:txBody>
      </p:sp>
      <p:sp>
        <p:nvSpPr>
          <p:cNvPr id="35" name="円/楕円 34"/>
          <p:cNvSpPr/>
          <p:nvPr/>
        </p:nvSpPr>
        <p:spPr>
          <a:xfrm>
            <a:off x="2178710" y="4695140"/>
            <a:ext cx="160935" cy="160935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円/楕円 35"/>
          <p:cNvSpPr/>
          <p:nvPr/>
        </p:nvSpPr>
        <p:spPr>
          <a:xfrm>
            <a:off x="3157728" y="4072128"/>
            <a:ext cx="160935" cy="160935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円/楕円 36"/>
          <p:cNvSpPr/>
          <p:nvPr/>
        </p:nvSpPr>
        <p:spPr>
          <a:xfrm>
            <a:off x="4430572" y="3508859"/>
            <a:ext cx="160935" cy="160935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円/楕円 39"/>
          <p:cNvSpPr/>
          <p:nvPr/>
        </p:nvSpPr>
        <p:spPr>
          <a:xfrm>
            <a:off x="5878982" y="2470100"/>
            <a:ext cx="160935" cy="160935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円/楕円 40"/>
          <p:cNvSpPr/>
          <p:nvPr/>
        </p:nvSpPr>
        <p:spPr>
          <a:xfrm>
            <a:off x="7064045" y="1965351"/>
            <a:ext cx="160935" cy="160935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2259176" y="1697126"/>
            <a:ext cx="813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i="1" dirty="0" smtClean="0">
                <a:solidFill>
                  <a:srgbClr val="FFC000"/>
                </a:solidFill>
              </a:rPr>
              <a:t>Track</a:t>
            </a:r>
            <a:endParaRPr kumimoji="1" lang="ja-JP" altLang="en-US" i="1" dirty="0">
              <a:solidFill>
                <a:srgbClr val="FFC000"/>
              </a:solidFill>
            </a:endParaRPr>
          </a:p>
        </p:txBody>
      </p:sp>
      <p:cxnSp>
        <p:nvCxnSpPr>
          <p:cNvPr id="44" name="直線矢印コネクタ 43"/>
          <p:cNvCxnSpPr/>
          <p:nvPr/>
        </p:nvCxnSpPr>
        <p:spPr>
          <a:xfrm>
            <a:off x="3182113" y="2033625"/>
            <a:ext cx="2677366" cy="39502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45" name="直線矢印コネクタ 44"/>
          <p:cNvCxnSpPr/>
          <p:nvPr/>
        </p:nvCxnSpPr>
        <p:spPr>
          <a:xfrm rot="16200000" flipH="1">
            <a:off x="2117753" y="2893165"/>
            <a:ext cx="1733702" cy="43891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47" name="直線矢印コネクタ 46"/>
          <p:cNvCxnSpPr/>
          <p:nvPr/>
        </p:nvCxnSpPr>
        <p:spPr>
          <a:xfrm>
            <a:off x="3013866" y="2143356"/>
            <a:ext cx="1447186" cy="12789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48" name="直線矢印コネクタ 47"/>
          <p:cNvCxnSpPr/>
          <p:nvPr/>
        </p:nvCxnSpPr>
        <p:spPr>
          <a:xfrm>
            <a:off x="3204058" y="1960473"/>
            <a:ext cx="3818534" cy="731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49" name="直線矢印コネクタ 48"/>
          <p:cNvCxnSpPr/>
          <p:nvPr/>
        </p:nvCxnSpPr>
        <p:spPr>
          <a:xfrm rot="5400000">
            <a:off x="1272846" y="3233320"/>
            <a:ext cx="2238452" cy="29260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61" name="テキスト ボックス 60"/>
          <p:cNvSpPr txBox="1"/>
          <p:nvPr/>
        </p:nvSpPr>
        <p:spPr>
          <a:xfrm>
            <a:off x="5858253" y="3495449"/>
            <a:ext cx="592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i="1" dirty="0" smtClean="0">
                <a:solidFill>
                  <a:schemeClr val="accent3"/>
                </a:solidFill>
              </a:rPr>
              <a:t>Step</a:t>
            </a:r>
            <a:endParaRPr kumimoji="1" lang="ja-JP" altLang="en-US" i="1" dirty="0">
              <a:solidFill>
                <a:schemeClr val="accent3"/>
              </a:solidFill>
            </a:endParaRPr>
          </a:p>
        </p:txBody>
      </p:sp>
      <p:sp>
        <p:nvSpPr>
          <p:cNvPr id="62" name="正方形/長方形 61"/>
          <p:cNvSpPr/>
          <p:nvPr/>
        </p:nvSpPr>
        <p:spPr>
          <a:xfrm>
            <a:off x="4370830" y="3800288"/>
            <a:ext cx="115685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400" i="1" dirty="0" err="1" smtClean="0">
                <a:solidFill>
                  <a:srgbClr val="FFFF00"/>
                </a:solidFill>
              </a:rPr>
              <a:t>PreStep</a:t>
            </a:r>
            <a:r>
              <a:rPr lang="en-US" altLang="ja-JP" sz="1400" i="1" dirty="0" smtClean="0">
                <a:solidFill>
                  <a:srgbClr val="FFFF00"/>
                </a:solidFill>
              </a:rPr>
              <a:t> Point</a:t>
            </a:r>
            <a:endParaRPr lang="ja-JP" altLang="en-US" sz="1400" dirty="0">
              <a:solidFill>
                <a:srgbClr val="FFFF00"/>
              </a:solidFill>
            </a:endParaRPr>
          </a:p>
        </p:txBody>
      </p:sp>
      <p:sp>
        <p:nvSpPr>
          <p:cNvPr id="63" name="正方形/長方形 62"/>
          <p:cNvSpPr/>
          <p:nvPr/>
        </p:nvSpPr>
        <p:spPr>
          <a:xfrm>
            <a:off x="6024065" y="2732268"/>
            <a:ext cx="122822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400" i="1" dirty="0" err="1" smtClean="0">
                <a:solidFill>
                  <a:srgbClr val="FFFF00"/>
                </a:solidFill>
              </a:rPr>
              <a:t>PostStep</a:t>
            </a:r>
            <a:r>
              <a:rPr lang="en-US" altLang="ja-JP" sz="1400" i="1" dirty="0" smtClean="0">
                <a:solidFill>
                  <a:srgbClr val="FFFF00"/>
                </a:solidFill>
              </a:rPr>
              <a:t> Point</a:t>
            </a:r>
            <a:endParaRPr lang="ja-JP" altLang="en-US" sz="1400" dirty="0">
              <a:solidFill>
                <a:srgbClr val="FFFF00"/>
              </a:solidFill>
            </a:endParaRPr>
          </a:p>
        </p:txBody>
      </p:sp>
      <p:sp>
        <p:nvSpPr>
          <p:cNvPr id="68" name="1 つの角を切り取った四角形 67"/>
          <p:cNvSpPr/>
          <p:nvPr/>
        </p:nvSpPr>
        <p:spPr>
          <a:xfrm>
            <a:off x="2924864" y="1280161"/>
            <a:ext cx="1990951" cy="563269"/>
          </a:xfrm>
          <a:prstGeom prst="snip1Rect">
            <a:avLst>
              <a:gd name="adj" fmla="val 32184"/>
            </a:avLst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31750"/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 anchorCtr="0">
            <a:noAutofit/>
          </a:bodyPr>
          <a:lstStyle/>
          <a:p>
            <a:r>
              <a:rPr lang="en-US" altLang="ja-JP" sz="1400" i="1" dirty="0" smtClean="0"/>
              <a:t>snapshot information</a:t>
            </a:r>
          </a:p>
          <a:p>
            <a:r>
              <a:rPr lang="en-US" altLang="ja-JP" sz="1400" i="1" dirty="0" smtClean="0"/>
              <a:t>e.g. position</a:t>
            </a:r>
          </a:p>
        </p:txBody>
      </p:sp>
      <p:sp>
        <p:nvSpPr>
          <p:cNvPr id="76" name="円弧 75"/>
          <p:cNvSpPr/>
          <p:nvPr/>
        </p:nvSpPr>
        <p:spPr>
          <a:xfrm>
            <a:off x="234086" y="1492300"/>
            <a:ext cx="8266176" cy="4937761"/>
          </a:xfrm>
          <a:prstGeom prst="arc">
            <a:avLst>
              <a:gd name="adj1" fmla="val 19747381"/>
              <a:gd name="adj2" fmla="val 8707204"/>
            </a:avLst>
          </a:prstGeom>
          <a:effectLst>
            <a:glow rad="101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8" name="テキスト ボックス 77"/>
          <p:cNvSpPr txBox="1"/>
          <p:nvPr/>
        </p:nvSpPr>
        <p:spPr>
          <a:xfrm>
            <a:off x="5352285" y="5344974"/>
            <a:ext cx="11194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i="1" dirty="0" smtClean="0">
                <a:solidFill>
                  <a:srgbClr val="00FFFF"/>
                </a:solidFill>
              </a:rPr>
              <a:t>Trajectory</a:t>
            </a:r>
            <a:endParaRPr kumimoji="1" lang="ja-JP" altLang="en-US" i="1" dirty="0">
              <a:solidFill>
                <a:srgbClr val="00FFFF"/>
              </a:solidFill>
            </a:endParaRPr>
          </a:p>
        </p:txBody>
      </p:sp>
      <p:sp>
        <p:nvSpPr>
          <p:cNvPr id="79" name="1 つの角を切り取った四角形 78"/>
          <p:cNvSpPr/>
          <p:nvPr/>
        </p:nvSpPr>
        <p:spPr>
          <a:xfrm>
            <a:off x="5776571" y="5668061"/>
            <a:ext cx="2752951" cy="593749"/>
          </a:xfrm>
          <a:prstGeom prst="snip1Rect">
            <a:avLst>
              <a:gd name="adj" fmla="val 32184"/>
            </a:avLst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3175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 anchorCtr="0">
            <a:noAutofit/>
          </a:bodyPr>
          <a:lstStyle/>
          <a:p>
            <a:r>
              <a:rPr lang="en-US" altLang="ja-JP" sz="1400" i="1" dirty="0" smtClean="0"/>
              <a:t>a collection of trajectory points</a:t>
            </a:r>
          </a:p>
          <a:p>
            <a:r>
              <a:rPr lang="en-US" altLang="ja-JP" sz="1400" i="1" dirty="0" smtClean="0"/>
              <a:t>mainly used for visualization</a:t>
            </a:r>
          </a:p>
        </p:txBody>
      </p:sp>
      <p:sp>
        <p:nvSpPr>
          <p:cNvPr id="82" name="テキスト ボックス 81"/>
          <p:cNvSpPr txBox="1"/>
          <p:nvPr/>
        </p:nvSpPr>
        <p:spPr>
          <a:xfrm>
            <a:off x="379171" y="4739031"/>
            <a:ext cx="8771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i="1" dirty="0" smtClean="0">
                <a:solidFill>
                  <a:schemeClr val="bg1">
                    <a:lumMod val="95000"/>
                  </a:schemeClr>
                </a:solidFill>
              </a:rPr>
              <a:t>Time Line</a:t>
            </a:r>
            <a:endParaRPr kumimoji="1" lang="ja-JP" altLang="en-US" sz="1400" i="1" dirty="0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83" name="直線矢印コネクタ 82"/>
          <p:cNvCxnSpPr/>
          <p:nvPr/>
        </p:nvCxnSpPr>
        <p:spPr>
          <a:xfrm rot="5400000">
            <a:off x="263349" y="3299154"/>
            <a:ext cx="3116275" cy="102413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Introduction</a:t>
            </a:r>
            <a:endParaRPr kumimoji="1" lang="ja-JP" altLang="en-US" dirty="0"/>
          </a:p>
        </p:txBody>
      </p:sp>
      <p:sp>
        <p:nvSpPr>
          <p:cNvPr id="6" name="テキスト プレースホルダ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What is Geant4?</a:t>
            </a:r>
          </a:p>
          <a:p>
            <a:r>
              <a:rPr lang="en-US" altLang="ja-JP" dirty="0" smtClean="0"/>
              <a:t>User </a:t>
            </a:r>
            <a:r>
              <a:rPr lang="en-US" altLang="ja-JP" dirty="0" smtClean="0"/>
              <a:t>applications</a:t>
            </a:r>
          </a:p>
          <a:p>
            <a:r>
              <a:rPr lang="en-US" altLang="ja-JP" dirty="0" smtClean="0"/>
              <a:t>Basic  Concept in Monte Carlo </a:t>
            </a:r>
            <a:r>
              <a:rPr lang="en-US" altLang="ja-JP" dirty="0" smtClean="0"/>
              <a:t>Simulation</a:t>
            </a:r>
            <a:endParaRPr lang="en-US" altLang="ja-JP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51460-1A66-497B-9619-48B833F9A30D}" type="slidenum">
              <a:rPr lang="ja-JP" altLang="en-US" smtClean="0"/>
              <a:pPr/>
              <a:t>3</a:t>
            </a:fld>
            <a:endParaRPr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Track in Geant4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ja-JP" dirty="0" smtClean="0"/>
              <a:t>Track is a </a:t>
            </a:r>
            <a:r>
              <a:rPr lang="en-US" altLang="ja-JP" i="1" dirty="0" smtClean="0">
                <a:solidFill>
                  <a:srgbClr val="FFC000"/>
                </a:solidFill>
              </a:rPr>
              <a:t>snapshot</a:t>
            </a:r>
            <a:r>
              <a:rPr lang="en-US" altLang="ja-JP" dirty="0" smtClean="0"/>
              <a:t> of a particle.</a:t>
            </a:r>
          </a:p>
          <a:p>
            <a:pPr lvl="1"/>
            <a:r>
              <a:rPr lang="en-US" altLang="ja-JP" dirty="0" smtClean="0"/>
              <a:t>It has physical quantities of </a:t>
            </a:r>
            <a:r>
              <a:rPr lang="en-US" altLang="ja-JP" dirty="0" smtClean="0">
                <a:solidFill>
                  <a:srgbClr val="FFC000"/>
                </a:solidFill>
              </a:rPr>
              <a:t>current instance only</a:t>
            </a:r>
            <a:r>
              <a:rPr lang="en-US" altLang="ja-JP" dirty="0" smtClean="0"/>
              <a:t>, being updated by steps.</a:t>
            </a:r>
          </a:p>
          <a:p>
            <a:pPr lvl="1"/>
            <a:r>
              <a:rPr lang="en-US" altLang="ja-JP" dirty="0" smtClean="0"/>
              <a:t>No track object persists at the end of event.</a:t>
            </a:r>
          </a:p>
          <a:p>
            <a:pPr lvl="2"/>
            <a:r>
              <a:rPr lang="en-US" altLang="ja-JP" dirty="0" smtClean="0"/>
              <a:t>For recording tracks, use </a:t>
            </a:r>
            <a:r>
              <a:rPr lang="en-US" altLang="ja-JP" i="1" dirty="0" smtClean="0">
                <a:solidFill>
                  <a:srgbClr val="FFC000"/>
                </a:solidFill>
              </a:rPr>
              <a:t>trajectory</a:t>
            </a:r>
            <a:r>
              <a:rPr lang="en-US" altLang="ja-JP" dirty="0" smtClean="0"/>
              <a:t> objects.</a:t>
            </a:r>
          </a:p>
          <a:p>
            <a:endParaRPr lang="en-US" altLang="ja-JP" dirty="0" smtClean="0"/>
          </a:p>
          <a:p>
            <a:r>
              <a:rPr lang="en-US" altLang="ja-JP" dirty="0" smtClean="0">
                <a:solidFill>
                  <a:srgbClr val="FFFF00"/>
                </a:solidFill>
              </a:rPr>
              <a:t>G4TrackingManager</a:t>
            </a:r>
            <a:r>
              <a:rPr lang="en-US" altLang="ja-JP" dirty="0" smtClean="0"/>
              <a:t> manages processing a track</a:t>
            </a:r>
          </a:p>
          <a:p>
            <a:pPr lvl="1"/>
            <a:r>
              <a:rPr lang="en-US" altLang="ja-JP" dirty="0" smtClean="0"/>
              <a:t>A track is represented by </a:t>
            </a:r>
            <a:r>
              <a:rPr lang="en-US" altLang="ja-JP" dirty="0" smtClean="0">
                <a:solidFill>
                  <a:srgbClr val="FFFF00"/>
                </a:solidFill>
              </a:rPr>
              <a:t>G4Track</a:t>
            </a:r>
            <a:r>
              <a:rPr lang="en-US" altLang="ja-JP" dirty="0" smtClean="0"/>
              <a:t> class.</a:t>
            </a:r>
          </a:p>
          <a:p>
            <a:pPr lvl="1"/>
            <a:r>
              <a:rPr lang="en-US" altLang="ja-JP" dirty="0" smtClean="0">
                <a:solidFill>
                  <a:srgbClr val="FFFF00"/>
                </a:solidFill>
              </a:rPr>
              <a:t>G4UserTrackingAction</a:t>
            </a:r>
            <a:r>
              <a:rPr lang="en-US" altLang="ja-JP" dirty="0" smtClean="0"/>
              <a:t> is an optional user hook.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67251460-1A66-497B-9619-48B833F9A30D}" type="slidenum">
              <a:rPr lang="ja-JP" altLang="en-US" smtClean="0"/>
              <a:pPr algn="r"/>
              <a:t>30</a:t>
            </a:fld>
            <a:endParaRPr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/>
        </p:nvSpPr>
        <p:spPr>
          <a:xfrm>
            <a:off x="4710988" y="4823765"/>
            <a:ext cx="2282341" cy="1499616"/>
          </a:xfrm>
          <a:prstGeom prst="rect">
            <a:avLst/>
          </a:prstGeom>
          <a:ln w="28575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Step/Step Point in Geant4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256458" y="1291461"/>
            <a:ext cx="8485205" cy="3565832"/>
          </a:xfrm>
        </p:spPr>
        <p:txBody>
          <a:bodyPr>
            <a:normAutofit fontScale="70000" lnSpcReduction="20000"/>
          </a:bodyPr>
          <a:lstStyle/>
          <a:p>
            <a:r>
              <a:rPr lang="en-US" altLang="ja-JP" dirty="0" smtClean="0"/>
              <a:t>Step has </a:t>
            </a:r>
            <a:r>
              <a:rPr lang="en-US" altLang="ja-JP" i="1" dirty="0" smtClean="0">
                <a:solidFill>
                  <a:srgbClr val="FFC000"/>
                </a:solidFill>
              </a:rPr>
              <a:t>two points</a:t>
            </a:r>
            <a:r>
              <a:rPr lang="en-US" altLang="ja-JP" dirty="0" smtClean="0"/>
              <a:t> (</a:t>
            </a:r>
            <a:r>
              <a:rPr lang="en-US" altLang="ja-JP" dirty="0" smtClean="0">
                <a:solidFill>
                  <a:srgbClr val="FFFF00"/>
                </a:solidFill>
              </a:rPr>
              <a:t>G4StepPoint, </a:t>
            </a:r>
            <a:r>
              <a:rPr lang="en-US" altLang="ja-JP" i="1" dirty="0" smtClean="0">
                <a:solidFill>
                  <a:srgbClr val="FFC000"/>
                </a:solidFill>
              </a:rPr>
              <a:t>pre-/post- step point</a:t>
            </a:r>
            <a:r>
              <a:rPr lang="en-US" altLang="ja-JP" dirty="0" smtClean="0"/>
              <a:t>) and also “</a:t>
            </a:r>
            <a:r>
              <a:rPr lang="en-US" altLang="ja-JP" i="1" dirty="0" smtClean="0">
                <a:solidFill>
                  <a:srgbClr val="FFC000"/>
                </a:solidFill>
              </a:rPr>
              <a:t>delta</a:t>
            </a:r>
            <a:r>
              <a:rPr lang="en-US" altLang="ja-JP" dirty="0" smtClean="0"/>
              <a:t>” information of a particle</a:t>
            </a:r>
          </a:p>
          <a:p>
            <a:pPr lvl="1"/>
            <a:r>
              <a:rPr lang="en-US" altLang="ja-JP" dirty="0" smtClean="0"/>
              <a:t> energy loss, TOF spent by the step, etc.</a:t>
            </a:r>
          </a:p>
          <a:p>
            <a:pPr lvl="1"/>
            <a:r>
              <a:rPr lang="en-US" altLang="ja-JP" dirty="0" smtClean="0"/>
              <a:t>In case a step is limited by a volume boundary, the </a:t>
            </a:r>
            <a:r>
              <a:rPr lang="en-US" altLang="ja-JP" i="1" dirty="0" smtClean="0">
                <a:solidFill>
                  <a:srgbClr val="FFC000"/>
                </a:solidFill>
              </a:rPr>
              <a:t>post-step point</a:t>
            </a:r>
            <a:r>
              <a:rPr lang="en-US" altLang="ja-JP" dirty="0" smtClean="0"/>
              <a:t> physically stands on the boundary, but </a:t>
            </a:r>
            <a:r>
              <a:rPr lang="en-US" altLang="ja-JP" i="1" dirty="0" smtClean="0">
                <a:solidFill>
                  <a:srgbClr val="FFC000"/>
                </a:solidFill>
              </a:rPr>
              <a:t>logically belongs to the next volume</a:t>
            </a:r>
            <a:r>
              <a:rPr lang="en-US" altLang="ja-JP" dirty="0" smtClean="0"/>
              <a:t>.</a:t>
            </a:r>
          </a:p>
          <a:p>
            <a:pPr lvl="2"/>
            <a:r>
              <a:rPr lang="en-US" altLang="ja-JP" dirty="0" smtClean="0"/>
              <a:t>Boundary processes such as transition radiation or refraction require material information  in both volumes </a:t>
            </a:r>
          </a:p>
          <a:p>
            <a:endParaRPr lang="en-US" altLang="ja-JP" dirty="0" smtClean="0"/>
          </a:p>
          <a:p>
            <a:r>
              <a:rPr lang="en-US" altLang="ja-JP" dirty="0" smtClean="0">
                <a:solidFill>
                  <a:srgbClr val="FFFF00"/>
                </a:solidFill>
              </a:rPr>
              <a:t>G4SteppingManager</a:t>
            </a:r>
            <a:r>
              <a:rPr lang="en-US" altLang="ja-JP" dirty="0" smtClean="0"/>
              <a:t> class manages processing a step</a:t>
            </a:r>
          </a:p>
          <a:p>
            <a:pPr lvl="1"/>
            <a:r>
              <a:rPr lang="en-US" altLang="ja-JP" dirty="0" smtClean="0"/>
              <a:t>a step is represented by </a:t>
            </a:r>
            <a:r>
              <a:rPr lang="en-US" altLang="ja-JP" dirty="0" smtClean="0">
                <a:solidFill>
                  <a:srgbClr val="FFFF00"/>
                </a:solidFill>
              </a:rPr>
              <a:t>G4Step</a:t>
            </a:r>
            <a:r>
              <a:rPr lang="en-US" altLang="ja-JP" dirty="0" smtClean="0"/>
              <a:t> class.</a:t>
            </a:r>
          </a:p>
          <a:p>
            <a:pPr lvl="1"/>
            <a:r>
              <a:rPr lang="en-US" altLang="ja-JP" dirty="0" smtClean="0">
                <a:solidFill>
                  <a:srgbClr val="FFFF00"/>
                </a:solidFill>
              </a:rPr>
              <a:t>G4UserSteppingAction</a:t>
            </a:r>
            <a:r>
              <a:rPr lang="en-US" altLang="ja-JP" dirty="0" smtClean="0"/>
              <a:t> is an optional user hook.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67251460-1A66-497B-9619-48B833F9A30D}" type="slidenum">
              <a:rPr lang="ja-JP" altLang="en-US" smtClean="0"/>
              <a:pPr algn="r"/>
              <a:t>31</a:t>
            </a:fld>
            <a:endParaRPr lang="ja-JP" altLang="en-US" dirty="0"/>
          </a:p>
        </p:txBody>
      </p:sp>
      <p:sp>
        <p:nvSpPr>
          <p:cNvPr id="8" name="正方形/長方形 7"/>
          <p:cNvSpPr/>
          <p:nvPr/>
        </p:nvSpPr>
        <p:spPr>
          <a:xfrm>
            <a:off x="1520340" y="4823765"/>
            <a:ext cx="3161385" cy="1499616"/>
          </a:xfrm>
          <a:prstGeom prst="rect">
            <a:avLst/>
          </a:prstGeom>
          <a:ln w="28575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6" name="直線矢印コネクタ 5"/>
          <p:cNvCxnSpPr/>
          <p:nvPr/>
        </p:nvCxnSpPr>
        <p:spPr>
          <a:xfrm flipV="1">
            <a:off x="3364992" y="5398619"/>
            <a:ext cx="1360630" cy="17556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2" name="円/楕円 11"/>
          <p:cNvSpPr/>
          <p:nvPr/>
        </p:nvSpPr>
        <p:spPr>
          <a:xfrm>
            <a:off x="3211372" y="5515660"/>
            <a:ext cx="153619" cy="153619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円/楕円 12"/>
          <p:cNvSpPr/>
          <p:nvPr/>
        </p:nvSpPr>
        <p:spPr>
          <a:xfrm>
            <a:off x="4739030" y="5324246"/>
            <a:ext cx="153619" cy="153619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2501799" y="5713172"/>
            <a:ext cx="11721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i="1" dirty="0" err="1" smtClean="0">
                <a:solidFill>
                  <a:schemeClr val="accent1">
                    <a:lumMod val="50000"/>
                  </a:schemeClr>
                </a:solidFill>
              </a:rPr>
              <a:t>PreStep</a:t>
            </a:r>
            <a:r>
              <a:rPr kumimoji="1" lang="en-US" altLang="ja-JP" sz="1400" i="1" dirty="0" smtClean="0">
                <a:solidFill>
                  <a:schemeClr val="accent1">
                    <a:lumMod val="50000"/>
                  </a:schemeClr>
                </a:solidFill>
              </a:rPr>
              <a:t> Point</a:t>
            </a:r>
            <a:endParaRPr kumimoji="1" lang="ja-JP" altLang="en-US" sz="1400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4863389" y="5536388"/>
            <a:ext cx="12282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i="1" dirty="0" err="1" smtClean="0">
                <a:solidFill>
                  <a:schemeClr val="accent1">
                    <a:lumMod val="50000"/>
                  </a:schemeClr>
                </a:solidFill>
              </a:rPr>
              <a:t>PostStep</a:t>
            </a:r>
            <a:r>
              <a:rPr kumimoji="1" lang="en-US" altLang="ja-JP" sz="1400" i="1" dirty="0" smtClean="0">
                <a:solidFill>
                  <a:schemeClr val="accent1">
                    <a:lumMod val="50000"/>
                  </a:schemeClr>
                </a:solidFill>
              </a:rPr>
              <a:t> Point</a:t>
            </a:r>
            <a:endParaRPr kumimoji="1" lang="ja-JP" altLang="en-US" sz="1400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1608125" y="4899965"/>
            <a:ext cx="8919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i="1" dirty="0" smtClean="0">
                <a:solidFill>
                  <a:schemeClr val="accent1">
                    <a:lumMod val="50000"/>
                  </a:schemeClr>
                </a:solidFill>
              </a:rPr>
              <a:t>Volume-A</a:t>
            </a:r>
            <a:endParaRPr kumimoji="1" lang="ja-JP" altLang="en-US" sz="1400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5988711" y="4869485"/>
            <a:ext cx="8855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i="1" dirty="0" smtClean="0">
                <a:solidFill>
                  <a:schemeClr val="accent1">
                    <a:lumMod val="50000"/>
                  </a:schemeClr>
                </a:solidFill>
              </a:rPr>
              <a:t>Volume-B</a:t>
            </a:r>
            <a:endParaRPr kumimoji="1" lang="ja-JP" altLang="en-US" sz="1400" i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Trajectory and Trajectory Point</a:t>
            </a:r>
            <a:endParaRPr lang="en-US" altLang="ja-JP" dirty="0"/>
          </a:p>
        </p:txBody>
      </p:sp>
      <p:sp>
        <p:nvSpPr>
          <p:cNvPr id="386051" name="Rectangle 3"/>
          <p:cNvSpPr>
            <a:spLocks noGrp="1" noChangeArrowheads="1"/>
          </p:cNvSpPr>
          <p:nvPr>
            <p:ph idx="1"/>
          </p:nvPr>
        </p:nvSpPr>
        <p:spPr>
          <a:xfrm>
            <a:off x="285720" y="1426464"/>
            <a:ext cx="8715436" cy="4915814"/>
          </a:xfrm>
        </p:spPr>
        <p:txBody>
          <a:bodyPr>
            <a:normAutofit fontScale="92500"/>
          </a:bodyPr>
          <a:lstStyle/>
          <a:p>
            <a:r>
              <a:rPr lang="en-US" altLang="ja-JP" dirty="0" smtClean="0">
                <a:solidFill>
                  <a:srgbClr val="FFFF00"/>
                </a:solidFill>
              </a:rPr>
              <a:t>G4Trajectory </a:t>
            </a:r>
            <a:r>
              <a:rPr lang="en-US" altLang="ja-JP" dirty="0" smtClean="0"/>
              <a:t>class copies some of </a:t>
            </a:r>
            <a:r>
              <a:rPr lang="en-US" altLang="ja-JP" dirty="0" smtClean="0">
                <a:solidFill>
                  <a:srgbClr val="FFFF00"/>
                </a:solidFill>
              </a:rPr>
              <a:t>G4Track</a:t>
            </a:r>
            <a:r>
              <a:rPr lang="en-US" altLang="ja-JP" dirty="0" smtClean="0"/>
              <a:t> information.</a:t>
            </a:r>
          </a:p>
          <a:p>
            <a:r>
              <a:rPr lang="en-US" altLang="ja-JP" dirty="0" smtClean="0">
                <a:solidFill>
                  <a:srgbClr val="FFFF00"/>
                </a:solidFill>
              </a:rPr>
              <a:t> G4TrajectoryPoint </a:t>
            </a:r>
            <a:r>
              <a:rPr lang="en-US" altLang="ja-JP" dirty="0" smtClean="0">
                <a:solidFill>
                  <a:srgbClr val="FFFF00"/>
                </a:solidFill>
              </a:rPr>
              <a:t>class </a:t>
            </a:r>
            <a:r>
              <a:rPr lang="en-US" altLang="ja-JP" dirty="0" smtClean="0"/>
              <a:t>copies some of </a:t>
            </a:r>
            <a:r>
              <a:rPr lang="en-US" altLang="ja-JP" dirty="0" smtClean="0">
                <a:solidFill>
                  <a:srgbClr val="FFFF00"/>
                </a:solidFill>
              </a:rPr>
              <a:t>G4Step</a:t>
            </a:r>
            <a:r>
              <a:rPr lang="en-US" altLang="ja-JP" dirty="0" smtClean="0"/>
              <a:t> information.</a:t>
            </a:r>
          </a:p>
          <a:p>
            <a:pPr lvl="1"/>
            <a:r>
              <a:rPr lang="en-US" altLang="ja-JP" dirty="0" smtClean="0"/>
              <a:t>Track does not keep its trace. </a:t>
            </a:r>
          </a:p>
          <a:p>
            <a:pPr lvl="1"/>
            <a:r>
              <a:rPr lang="en-US" altLang="ja-JP" dirty="0" smtClean="0"/>
              <a:t>G4Trajectory has a collection of G4TrajectoryPoint</a:t>
            </a:r>
            <a:r>
              <a:rPr lang="en-US" altLang="ja-JP" i="1" dirty="0" smtClean="0">
                <a:solidFill>
                  <a:srgbClr val="FFC000"/>
                </a:solidFill>
              </a:rPr>
              <a:t>.</a:t>
            </a:r>
          </a:p>
          <a:p>
            <a:pPr lvl="1"/>
            <a:r>
              <a:rPr lang="en-US" altLang="ja-JP" dirty="0" smtClean="0"/>
              <a:t>Given G4Trajectory/G4TrajectoryPoint objects persist until the end of an event.</a:t>
            </a:r>
          </a:p>
          <a:p>
            <a:pPr lvl="1"/>
            <a:r>
              <a:rPr lang="en-US" altLang="ja-JP" dirty="0" smtClean="0">
                <a:solidFill>
                  <a:srgbClr val="FFFF00"/>
                </a:solidFill>
              </a:rPr>
              <a:t>G4Event</a:t>
            </a:r>
            <a:r>
              <a:rPr lang="en-US" altLang="ja-JP" dirty="0" smtClean="0"/>
              <a:t> has a collection of G4Trajectory objects.</a:t>
            </a:r>
          </a:p>
          <a:p>
            <a:pPr lvl="2"/>
            <a:r>
              <a:rPr lang="en-US" altLang="ja-JP" dirty="0" smtClean="0">
                <a:solidFill>
                  <a:srgbClr val="FFC000"/>
                </a:solidFill>
                <a:latin typeface="Consolas" pitchFamily="49" charset="0"/>
              </a:rPr>
              <a:t>/tracking/</a:t>
            </a:r>
            <a:r>
              <a:rPr lang="en-US" altLang="ja-JP" dirty="0" err="1" smtClean="0">
                <a:solidFill>
                  <a:srgbClr val="FFC000"/>
                </a:solidFill>
                <a:latin typeface="Consolas" pitchFamily="49" charset="0"/>
              </a:rPr>
              <a:t>storeTrajectory</a:t>
            </a:r>
            <a:r>
              <a:rPr lang="en-US" altLang="ja-JP" dirty="0" smtClean="0">
                <a:solidFill>
                  <a:srgbClr val="FFC000"/>
                </a:solidFill>
              </a:rPr>
              <a:t> </a:t>
            </a:r>
            <a:r>
              <a:rPr lang="en-US" altLang="ja-JP" dirty="0" smtClean="0"/>
              <a:t>must be set to 1.</a:t>
            </a:r>
          </a:p>
          <a:p>
            <a:pPr lvl="1"/>
            <a:r>
              <a:rPr lang="en-US" altLang="ja-JP" dirty="0" smtClean="0">
                <a:solidFill>
                  <a:srgbClr val="FFC000"/>
                </a:solidFill>
              </a:rPr>
              <a:t>They are mainly used for visualization.</a:t>
            </a:r>
            <a:endParaRPr lang="en-US" altLang="ja-JP" dirty="0" smtClean="0">
              <a:solidFill>
                <a:srgbClr val="FFC000"/>
              </a:solidFill>
            </a:endParaRPr>
          </a:p>
          <a:p>
            <a:endParaRPr lang="en-US" altLang="ja-JP" dirty="0" smtClean="0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FFDAC-7813-4CA6-981D-FA49B1882899}" type="slidenum">
              <a:rPr lang="ja-JP" altLang="en-US" smtClean="0"/>
              <a:pPr/>
              <a:t>32</a:t>
            </a:fld>
            <a:endParaRPr lang="en-US" altLang="ja-JP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Track status</a:t>
            </a:r>
            <a:endParaRPr lang="en-US" altLang="ja-JP" dirty="0"/>
          </a:p>
        </p:txBody>
      </p:sp>
      <p:sp>
        <p:nvSpPr>
          <p:cNvPr id="417795" name="Rectangle 3"/>
          <p:cNvSpPr>
            <a:spLocks noGrp="1" noChangeArrowheads="1"/>
          </p:cNvSpPr>
          <p:nvPr>
            <p:ph idx="1"/>
          </p:nvPr>
        </p:nvSpPr>
        <p:spPr>
          <a:xfrm>
            <a:off x="278404" y="1075334"/>
            <a:ext cx="8715436" cy="5493714"/>
          </a:xfrm>
        </p:spPr>
        <p:txBody>
          <a:bodyPr>
            <a:normAutofit fontScale="62500" lnSpcReduction="20000"/>
          </a:bodyPr>
          <a:lstStyle/>
          <a:p>
            <a:r>
              <a:rPr lang="en-US" altLang="ja-JP" dirty="0" smtClean="0"/>
              <a:t>At the end of each step, the state of a track may be changed.</a:t>
            </a:r>
          </a:p>
          <a:p>
            <a:pPr lvl="1"/>
            <a:r>
              <a:rPr lang="en-US" altLang="ja-JP" dirty="0" smtClean="0"/>
              <a:t>The user can also change the status in </a:t>
            </a:r>
            <a:r>
              <a:rPr lang="en-US" altLang="ja-JP" i="1" dirty="0" err="1" smtClean="0"/>
              <a:t>UserSteppingAction</a:t>
            </a:r>
            <a:r>
              <a:rPr lang="en-US" altLang="ja-JP" i="1" dirty="0" smtClean="0"/>
              <a:t>/</a:t>
            </a:r>
            <a:r>
              <a:rPr lang="en-US" altLang="ja-JP" i="1" dirty="0" err="1" smtClean="0"/>
              <a:t>UserStackingAction</a:t>
            </a:r>
            <a:r>
              <a:rPr lang="en-US" altLang="ja-JP" dirty="0" smtClean="0"/>
              <a:t>.</a:t>
            </a:r>
          </a:p>
          <a:p>
            <a:pPr lvl="1"/>
            <a:r>
              <a:rPr lang="en-US" altLang="ja-JP" dirty="0" smtClean="0"/>
              <a:t>Statuses shown in </a:t>
            </a:r>
            <a:r>
              <a:rPr lang="en-US" altLang="ja-JP" i="1" dirty="0" smtClean="0">
                <a:solidFill>
                  <a:schemeClr val="accent1"/>
                </a:solidFill>
              </a:rPr>
              <a:t>blue</a:t>
            </a:r>
            <a:r>
              <a:rPr lang="en-US" altLang="ja-JP" dirty="0" smtClean="0"/>
              <a:t> </a:t>
            </a:r>
            <a:r>
              <a:rPr lang="en-US" altLang="ja-JP" dirty="0" smtClean="0"/>
              <a:t>are artificial, i.e. Geant4 kernel does not set them.</a:t>
            </a:r>
          </a:p>
          <a:p>
            <a:pPr lvl="1"/>
            <a:endParaRPr lang="en-US" altLang="ja-JP" dirty="0" smtClean="0"/>
          </a:p>
          <a:p>
            <a:r>
              <a:rPr lang="en-US" altLang="ja-JP" dirty="0" err="1" smtClean="0">
                <a:latin typeface="Consolas" pitchFamily="49" charset="0"/>
              </a:rPr>
              <a:t>fAlive</a:t>
            </a:r>
            <a:endParaRPr lang="en-US" altLang="ja-JP" dirty="0" smtClean="0">
              <a:latin typeface="Consolas" pitchFamily="49" charset="0"/>
            </a:endParaRPr>
          </a:p>
          <a:p>
            <a:pPr lvl="1"/>
            <a:r>
              <a:rPr lang="en-US" altLang="ja-JP" dirty="0" smtClean="0"/>
              <a:t>Continue the tracking.</a:t>
            </a:r>
          </a:p>
          <a:p>
            <a:r>
              <a:rPr lang="en-US" altLang="ja-JP" dirty="0" err="1" smtClean="0">
                <a:latin typeface="Consolas" pitchFamily="49" charset="0"/>
              </a:rPr>
              <a:t>fStopButAlive</a:t>
            </a:r>
            <a:endParaRPr lang="en-US" altLang="ja-JP" dirty="0" smtClean="0">
              <a:latin typeface="Consolas" pitchFamily="49" charset="0"/>
            </a:endParaRPr>
          </a:p>
          <a:p>
            <a:pPr lvl="1"/>
            <a:r>
              <a:rPr lang="en-US" altLang="ja-JP" dirty="0" smtClean="0"/>
              <a:t>The track has </a:t>
            </a:r>
            <a:r>
              <a:rPr lang="en-US" altLang="ja-JP" i="1" dirty="0" smtClean="0">
                <a:solidFill>
                  <a:srgbClr val="FFFF00"/>
                </a:solidFill>
              </a:rPr>
              <a:t>come to zero kinetic energy</a:t>
            </a:r>
            <a:r>
              <a:rPr lang="en-US" altLang="ja-JP" dirty="0" smtClean="0"/>
              <a:t>, but still “</a:t>
            </a:r>
            <a:r>
              <a:rPr lang="en-US" altLang="ja-JP" dirty="0" err="1" smtClean="0"/>
              <a:t>AtRest</a:t>
            </a:r>
            <a:r>
              <a:rPr lang="en-US" altLang="ja-JP" dirty="0" smtClean="0"/>
              <a:t>” process to occur.</a:t>
            </a:r>
          </a:p>
          <a:p>
            <a:r>
              <a:rPr lang="en-US" altLang="ja-JP" dirty="0" err="1" smtClean="0">
                <a:latin typeface="Consolas" pitchFamily="49" charset="0"/>
              </a:rPr>
              <a:t>fStopAndKill</a:t>
            </a:r>
            <a:endParaRPr lang="en-US" altLang="ja-JP" dirty="0" smtClean="0">
              <a:latin typeface="Consolas" pitchFamily="49" charset="0"/>
            </a:endParaRPr>
          </a:p>
          <a:p>
            <a:pPr lvl="1"/>
            <a:r>
              <a:rPr lang="en-US" altLang="ja-JP" dirty="0" smtClean="0"/>
              <a:t>The track has lost its identity because it has decayed, interacted or </a:t>
            </a:r>
            <a:r>
              <a:rPr lang="en-US" altLang="ja-JP" i="1" dirty="0" smtClean="0">
                <a:solidFill>
                  <a:srgbClr val="FFFF00"/>
                </a:solidFill>
              </a:rPr>
              <a:t>gone beyond the world boundary</a:t>
            </a:r>
            <a:r>
              <a:rPr lang="en-US" altLang="ja-JP" dirty="0" smtClean="0"/>
              <a:t>.</a:t>
            </a:r>
          </a:p>
          <a:p>
            <a:pPr lvl="1"/>
            <a:r>
              <a:rPr lang="en-US" altLang="ja-JP" dirty="0" smtClean="0">
                <a:solidFill>
                  <a:srgbClr val="FFC000"/>
                </a:solidFill>
              </a:rPr>
              <a:t>used for forcedly killing an unnecessary track</a:t>
            </a:r>
            <a:endParaRPr lang="en-US" altLang="ja-JP" dirty="0" smtClean="0">
              <a:solidFill>
                <a:srgbClr val="FFC000"/>
              </a:solidFill>
            </a:endParaRPr>
          </a:p>
          <a:p>
            <a:r>
              <a:rPr lang="en-US" altLang="ja-JP" dirty="0" err="1" smtClean="0">
                <a:solidFill>
                  <a:schemeClr val="accent1"/>
                </a:solidFill>
                <a:latin typeface="Consolas" pitchFamily="49" charset="0"/>
              </a:rPr>
              <a:t>fKillTrackAndSecondaries</a:t>
            </a:r>
            <a:endParaRPr lang="en-US" altLang="ja-JP" dirty="0" smtClean="0">
              <a:solidFill>
                <a:schemeClr val="accent1"/>
              </a:solidFill>
              <a:latin typeface="Consolas" pitchFamily="49" charset="0"/>
            </a:endParaRPr>
          </a:p>
          <a:p>
            <a:pPr lvl="1"/>
            <a:r>
              <a:rPr lang="en-US" altLang="ja-JP" dirty="0" smtClean="0"/>
              <a:t>Kill the current track and also associated </a:t>
            </a:r>
            <a:r>
              <a:rPr lang="en-US" altLang="ja-JP" dirty="0" err="1" smtClean="0"/>
              <a:t>secondaries</a:t>
            </a:r>
            <a:r>
              <a:rPr lang="en-US" altLang="ja-JP" dirty="0" smtClean="0"/>
              <a:t>.</a:t>
            </a:r>
          </a:p>
          <a:p>
            <a:r>
              <a:rPr lang="en-US" altLang="ja-JP" dirty="0" err="1" smtClean="0">
                <a:solidFill>
                  <a:schemeClr val="accent1"/>
                </a:solidFill>
                <a:latin typeface="Consolas" pitchFamily="49" charset="0"/>
              </a:rPr>
              <a:t>fSuspend</a:t>
            </a:r>
            <a:endParaRPr lang="en-US" altLang="ja-JP" dirty="0" smtClean="0">
              <a:solidFill>
                <a:schemeClr val="accent1"/>
              </a:solidFill>
              <a:latin typeface="Consolas" pitchFamily="49" charset="0"/>
            </a:endParaRPr>
          </a:p>
          <a:p>
            <a:pPr lvl="1"/>
            <a:r>
              <a:rPr lang="en-US" altLang="ja-JP" dirty="0" smtClean="0"/>
              <a:t>Suspend processing of the current track and push it and its </a:t>
            </a:r>
            <a:r>
              <a:rPr lang="en-US" altLang="ja-JP" dirty="0" err="1" smtClean="0"/>
              <a:t>secondaries</a:t>
            </a:r>
            <a:r>
              <a:rPr lang="en-US" altLang="ja-JP" dirty="0" smtClean="0"/>
              <a:t> to the stack.</a:t>
            </a:r>
          </a:p>
          <a:p>
            <a:r>
              <a:rPr lang="en-US" altLang="ja-JP" dirty="0" err="1" smtClean="0">
                <a:solidFill>
                  <a:schemeClr val="accent1"/>
                </a:solidFill>
                <a:latin typeface="Consolas" pitchFamily="49" charset="0"/>
              </a:rPr>
              <a:t>fPostponeToNextEvent</a:t>
            </a:r>
            <a:endParaRPr lang="en-US" altLang="ja-JP" dirty="0" smtClean="0">
              <a:solidFill>
                <a:schemeClr val="accent1"/>
              </a:solidFill>
              <a:latin typeface="Consolas" pitchFamily="49" charset="0"/>
            </a:endParaRPr>
          </a:p>
          <a:p>
            <a:pPr lvl="1"/>
            <a:r>
              <a:rPr lang="en-US" altLang="ja-JP" dirty="0" smtClean="0"/>
              <a:t>Postpone processing of the current track to the next event. </a:t>
            </a:r>
          </a:p>
          <a:p>
            <a:pPr lvl="1"/>
            <a:r>
              <a:rPr lang="en-US" altLang="ja-JP" dirty="0" err="1" smtClean="0"/>
              <a:t>Secondaries</a:t>
            </a:r>
            <a:r>
              <a:rPr lang="en-US" altLang="ja-JP" dirty="0" smtClean="0"/>
              <a:t> are still being processed within the current event.</a:t>
            </a:r>
            <a:endParaRPr lang="en-US" altLang="ja-JP" dirty="0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83D48-6EA5-4334-B77C-09FA7D371F3C}" type="slidenum">
              <a:rPr lang="ja-JP" altLang="en-US" smtClean="0"/>
              <a:pPr/>
              <a:t>33</a:t>
            </a:fld>
            <a:endParaRPr lang="en-US" altLang="ja-JP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Step status</a:t>
            </a:r>
            <a:endParaRPr lang="en-US" altLang="ja-JP" dirty="0"/>
          </a:p>
        </p:txBody>
      </p:sp>
      <p:sp>
        <p:nvSpPr>
          <p:cNvPr id="421891" name="Rectangle 3"/>
          <p:cNvSpPr>
            <a:spLocks noGrp="1" noChangeArrowheads="1"/>
          </p:cNvSpPr>
          <p:nvPr>
            <p:ph idx="1"/>
          </p:nvPr>
        </p:nvSpPr>
        <p:spPr>
          <a:xfrm>
            <a:off x="175992" y="987553"/>
            <a:ext cx="8785128" cy="5647334"/>
          </a:xfrm>
        </p:spPr>
        <p:txBody>
          <a:bodyPr>
            <a:normAutofit fontScale="62500" lnSpcReduction="20000"/>
          </a:bodyPr>
          <a:lstStyle/>
          <a:p>
            <a:r>
              <a:rPr lang="en-US" altLang="ja-JP" dirty="0" smtClean="0"/>
              <a:t>Step status is attached to G4StepPoint to indicate why that particular step was determined.</a:t>
            </a:r>
          </a:p>
          <a:p>
            <a:pPr lvl="1"/>
            <a:r>
              <a:rPr lang="en-US" altLang="ja-JP" dirty="0" smtClean="0"/>
              <a:t>Use “</a:t>
            </a:r>
            <a:r>
              <a:rPr lang="en-US" altLang="ja-JP" i="1" dirty="0" err="1" smtClean="0">
                <a:solidFill>
                  <a:srgbClr val="FFC000"/>
                </a:solidFill>
              </a:rPr>
              <a:t>PostStepPoint</a:t>
            </a:r>
            <a:r>
              <a:rPr lang="en-US" altLang="ja-JP" dirty="0" smtClean="0"/>
              <a:t>” to get the status of </a:t>
            </a:r>
            <a:r>
              <a:rPr lang="en-US" altLang="ja-JP" i="1" dirty="0" smtClean="0">
                <a:solidFill>
                  <a:srgbClr val="FFC000"/>
                </a:solidFill>
              </a:rPr>
              <a:t>this step</a:t>
            </a:r>
            <a:r>
              <a:rPr lang="en-US" altLang="ja-JP" dirty="0" smtClean="0"/>
              <a:t>.</a:t>
            </a:r>
          </a:p>
          <a:p>
            <a:pPr lvl="1"/>
            <a:r>
              <a:rPr lang="en-US" altLang="ja-JP" dirty="0" smtClean="0"/>
              <a:t>“</a:t>
            </a:r>
            <a:r>
              <a:rPr lang="en-US" altLang="ja-JP" i="1" dirty="0" err="1" smtClean="0">
                <a:solidFill>
                  <a:srgbClr val="FFC000"/>
                </a:solidFill>
              </a:rPr>
              <a:t>PreStepPoint</a:t>
            </a:r>
            <a:r>
              <a:rPr lang="en-US" altLang="ja-JP" dirty="0" smtClean="0"/>
              <a:t>” has the status of </a:t>
            </a:r>
            <a:r>
              <a:rPr lang="en-US" altLang="ja-JP" i="1" dirty="0" smtClean="0">
                <a:solidFill>
                  <a:srgbClr val="FFC000"/>
                </a:solidFill>
              </a:rPr>
              <a:t>the previous step</a:t>
            </a:r>
            <a:r>
              <a:rPr lang="en-US" altLang="ja-JP" dirty="0" smtClean="0"/>
              <a:t>.</a:t>
            </a:r>
          </a:p>
          <a:p>
            <a:pPr lvl="1"/>
            <a:endParaRPr lang="en-US" altLang="ja-JP" dirty="0" smtClean="0"/>
          </a:p>
          <a:p>
            <a:pPr lvl="1"/>
            <a:r>
              <a:rPr lang="en-US" altLang="ja-JP" dirty="0" err="1" smtClean="0">
                <a:latin typeface="Consolas" pitchFamily="49" charset="0"/>
              </a:rPr>
              <a:t>fWorldBoundary</a:t>
            </a:r>
            <a:endParaRPr lang="en-US" altLang="ja-JP" dirty="0" smtClean="0">
              <a:latin typeface="Consolas" pitchFamily="49" charset="0"/>
            </a:endParaRPr>
          </a:p>
          <a:p>
            <a:pPr lvl="2"/>
            <a:r>
              <a:rPr lang="en-US" altLang="ja-JP" dirty="0" smtClean="0"/>
              <a:t>Step reached the world boundary</a:t>
            </a:r>
          </a:p>
          <a:p>
            <a:pPr lvl="1"/>
            <a:r>
              <a:rPr lang="en-US" altLang="ja-JP" dirty="0" err="1" smtClean="0">
                <a:latin typeface="Consolas" pitchFamily="49" charset="0"/>
              </a:rPr>
              <a:t>fGeomBoundary</a:t>
            </a:r>
            <a:r>
              <a:rPr lang="en-US" altLang="ja-JP" dirty="0" smtClean="0"/>
              <a:t>  </a:t>
            </a:r>
          </a:p>
          <a:p>
            <a:pPr lvl="2"/>
            <a:r>
              <a:rPr lang="en-US" altLang="ja-JP" dirty="0" smtClean="0"/>
              <a:t>Step is limited by a volume boundary except the world</a:t>
            </a:r>
          </a:p>
          <a:p>
            <a:pPr lvl="1"/>
            <a:r>
              <a:rPr lang="en-US" altLang="ja-JP" dirty="0" err="1" smtClean="0">
                <a:latin typeface="Consolas" pitchFamily="49" charset="0"/>
              </a:rPr>
              <a:t>fAtRestDoItProc</a:t>
            </a:r>
            <a:r>
              <a:rPr lang="en-US" altLang="ja-JP" dirty="0" smtClean="0">
                <a:latin typeface="Consolas" pitchFamily="49" charset="0"/>
              </a:rPr>
              <a:t>, </a:t>
            </a:r>
            <a:r>
              <a:rPr lang="en-US" altLang="ja-JP" dirty="0" err="1" smtClean="0">
                <a:latin typeface="Consolas" pitchFamily="49" charset="0"/>
              </a:rPr>
              <a:t>fAlongStepDoItProc</a:t>
            </a:r>
            <a:r>
              <a:rPr lang="en-US" altLang="ja-JP" dirty="0" smtClean="0">
                <a:latin typeface="Consolas" pitchFamily="49" charset="0"/>
              </a:rPr>
              <a:t>, </a:t>
            </a:r>
            <a:r>
              <a:rPr lang="en-US" altLang="ja-JP" dirty="0" err="1" smtClean="0">
                <a:latin typeface="Consolas" pitchFamily="49" charset="0"/>
              </a:rPr>
              <a:t>fPostStepDoItProc</a:t>
            </a:r>
            <a:endParaRPr lang="en-US" altLang="ja-JP" dirty="0" smtClean="0">
              <a:latin typeface="Consolas" pitchFamily="49" charset="0"/>
            </a:endParaRPr>
          </a:p>
          <a:p>
            <a:pPr lvl="2"/>
            <a:r>
              <a:rPr lang="en-US" altLang="ja-JP" dirty="0" smtClean="0"/>
              <a:t>Step is limited by a </a:t>
            </a:r>
            <a:r>
              <a:rPr lang="en-US" altLang="ja-JP" dirty="0" err="1" smtClean="0"/>
              <a:t>AtRest</a:t>
            </a:r>
            <a:r>
              <a:rPr lang="en-US" altLang="ja-JP" dirty="0" smtClean="0"/>
              <a:t>, </a:t>
            </a:r>
            <a:r>
              <a:rPr lang="en-US" altLang="ja-JP" dirty="0" err="1" smtClean="0"/>
              <a:t>AlongStep</a:t>
            </a:r>
            <a:r>
              <a:rPr lang="en-US" altLang="ja-JP" dirty="0" smtClean="0"/>
              <a:t> or </a:t>
            </a:r>
            <a:r>
              <a:rPr lang="en-US" altLang="ja-JP" dirty="0" err="1" smtClean="0"/>
              <a:t>PostStep</a:t>
            </a:r>
            <a:r>
              <a:rPr lang="en-US" altLang="ja-JP" dirty="0" smtClean="0"/>
              <a:t> process</a:t>
            </a:r>
          </a:p>
          <a:p>
            <a:pPr lvl="1"/>
            <a:r>
              <a:rPr lang="en-US" altLang="ja-JP" dirty="0" err="1" smtClean="0">
                <a:latin typeface="Consolas" pitchFamily="49" charset="0"/>
              </a:rPr>
              <a:t>fUserDefinedLimit</a:t>
            </a:r>
            <a:r>
              <a:rPr lang="en-US" altLang="ja-JP" dirty="0" smtClean="0"/>
              <a:t>  </a:t>
            </a:r>
          </a:p>
          <a:p>
            <a:pPr lvl="2"/>
            <a:r>
              <a:rPr lang="en-US" altLang="ja-JP" dirty="0" smtClean="0"/>
              <a:t>Step is limited by the user Step limit</a:t>
            </a:r>
          </a:p>
          <a:p>
            <a:pPr lvl="1"/>
            <a:r>
              <a:rPr lang="en-US" altLang="ja-JP" dirty="0" err="1" smtClean="0">
                <a:latin typeface="Consolas" pitchFamily="49" charset="0"/>
              </a:rPr>
              <a:t>fExclusivelyForcedProc</a:t>
            </a:r>
            <a:r>
              <a:rPr lang="en-US" altLang="ja-JP" dirty="0" smtClean="0"/>
              <a:t>    </a:t>
            </a:r>
          </a:p>
          <a:p>
            <a:pPr lvl="2"/>
            <a:r>
              <a:rPr lang="en-US" altLang="ja-JP" dirty="0" smtClean="0"/>
              <a:t>Step is limited by an exclusively forced (e.g. shower parameterization) process </a:t>
            </a:r>
          </a:p>
          <a:p>
            <a:pPr lvl="1"/>
            <a:r>
              <a:rPr lang="en-US" altLang="ja-JP" dirty="0" err="1" smtClean="0">
                <a:latin typeface="Consolas" pitchFamily="49" charset="0"/>
              </a:rPr>
              <a:t>fUndefined</a:t>
            </a:r>
            <a:r>
              <a:rPr lang="en-US" altLang="ja-JP" dirty="0" smtClean="0"/>
              <a:t> </a:t>
            </a:r>
          </a:p>
          <a:p>
            <a:pPr lvl="2"/>
            <a:r>
              <a:rPr lang="en-US" altLang="ja-JP" dirty="0" smtClean="0"/>
              <a:t>Step not defined yet</a:t>
            </a:r>
          </a:p>
          <a:p>
            <a:pPr lvl="2"/>
            <a:endParaRPr lang="en-US" altLang="ja-JP" dirty="0" smtClean="0"/>
          </a:p>
          <a:p>
            <a:pPr lvl="1"/>
            <a:r>
              <a:rPr lang="en-US" altLang="ja-JP" dirty="0" smtClean="0"/>
              <a:t>If you want to identify </a:t>
            </a:r>
            <a:r>
              <a:rPr lang="en-US" altLang="ja-JP" i="1" dirty="0" smtClean="0">
                <a:solidFill>
                  <a:srgbClr val="FFC000"/>
                </a:solidFill>
              </a:rPr>
              <a:t>the</a:t>
            </a:r>
            <a:r>
              <a:rPr lang="en-US" altLang="ja-JP" i="1" dirty="0" smtClean="0"/>
              <a:t> </a:t>
            </a:r>
            <a:r>
              <a:rPr lang="en-US" altLang="ja-JP" i="1" dirty="0" smtClean="0">
                <a:solidFill>
                  <a:srgbClr val="FFC000"/>
                </a:solidFill>
              </a:rPr>
              <a:t>first step in a volume</a:t>
            </a:r>
            <a:r>
              <a:rPr lang="en-US" altLang="ja-JP" dirty="0" smtClean="0"/>
              <a:t>, pick </a:t>
            </a:r>
            <a:r>
              <a:rPr lang="en-US" altLang="ja-JP" dirty="0" err="1" smtClean="0">
                <a:solidFill>
                  <a:srgbClr val="FFFF00"/>
                </a:solidFill>
              </a:rPr>
              <a:t>fGeomBoudary</a:t>
            </a:r>
            <a:r>
              <a:rPr lang="en-US" altLang="ja-JP" dirty="0" smtClean="0"/>
              <a:t> status </a:t>
            </a:r>
            <a:r>
              <a:rPr lang="en-US" altLang="ja-JP" i="1" dirty="0" smtClean="0">
                <a:solidFill>
                  <a:srgbClr val="FFC000"/>
                </a:solidFill>
              </a:rPr>
              <a:t>in </a:t>
            </a:r>
            <a:r>
              <a:rPr lang="en-US" altLang="ja-JP" i="1" dirty="0" err="1" smtClean="0">
                <a:solidFill>
                  <a:srgbClr val="FFC000"/>
                </a:solidFill>
              </a:rPr>
              <a:t>PreStepPoint</a:t>
            </a:r>
            <a:r>
              <a:rPr lang="en-US" altLang="ja-JP" dirty="0" smtClean="0"/>
              <a:t>. </a:t>
            </a:r>
          </a:p>
          <a:p>
            <a:pPr lvl="1"/>
            <a:r>
              <a:rPr lang="en-US" altLang="ja-JP" dirty="0" smtClean="0"/>
              <a:t>If you want to identify </a:t>
            </a:r>
            <a:r>
              <a:rPr lang="en-US" altLang="ja-JP" dirty="0" smtClean="0">
                <a:solidFill>
                  <a:srgbClr val="FFC000"/>
                </a:solidFill>
              </a:rPr>
              <a:t>the</a:t>
            </a:r>
            <a:r>
              <a:rPr lang="en-US" altLang="ja-JP" dirty="0" smtClean="0"/>
              <a:t> </a:t>
            </a:r>
            <a:r>
              <a:rPr lang="en-US" altLang="ja-JP" dirty="0" smtClean="0">
                <a:solidFill>
                  <a:srgbClr val="FFC000"/>
                </a:solidFill>
              </a:rPr>
              <a:t>step getting out of a volume</a:t>
            </a:r>
            <a:r>
              <a:rPr lang="en-US" altLang="ja-JP" dirty="0" smtClean="0"/>
              <a:t>, pick </a:t>
            </a:r>
            <a:r>
              <a:rPr lang="en-US" altLang="ja-JP" dirty="0" err="1" smtClean="0">
                <a:solidFill>
                  <a:srgbClr val="FFFF00"/>
                </a:solidFill>
              </a:rPr>
              <a:t>fGeomBoundary</a:t>
            </a:r>
            <a:r>
              <a:rPr lang="en-US" altLang="ja-JP" dirty="0" smtClean="0"/>
              <a:t> status </a:t>
            </a:r>
            <a:r>
              <a:rPr lang="en-US" altLang="ja-JP" i="1" dirty="0" smtClean="0">
                <a:solidFill>
                  <a:srgbClr val="FFC000"/>
                </a:solidFill>
              </a:rPr>
              <a:t>in </a:t>
            </a:r>
            <a:r>
              <a:rPr lang="en-US" altLang="ja-JP" i="1" dirty="0" err="1" smtClean="0">
                <a:solidFill>
                  <a:srgbClr val="FFC000"/>
                </a:solidFill>
              </a:rPr>
              <a:t>PostStepPoint</a:t>
            </a:r>
            <a:r>
              <a:rPr lang="en-US" altLang="ja-JP" i="1" dirty="0" smtClean="0">
                <a:solidFill>
                  <a:srgbClr val="FFC000"/>
                </a:solidFill>
              </a:rPr>
              <a:t>.</a:t>
            </a:r>
            <a:endParaRPr lang="en-US" altLang="ja-JP" i="1" dirty="0">
              <a:solidFill>
                <a:srgbClr val="FFC000"/>
              </a:solidFill>
            </a:endParaRPr>
          </a:p>
        </p:txBody>
      </p:sp>
      <p:sp>
        <p:nvSpPr>
          <p:cNvPr id="11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7A537-6363-4CDF-8164-A8B0029E3F55}" type="slidenum">
              <a:rPr lang="ja-JP" altLang="en-US" smtClean="0"/>
              <a:pPr/>
              <a:t>34</a:t>
            </a:fld>
            <a:endParaRPr lang="en-US" altLang="ja-JP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Geant4 as a state machine</a:t>
            </a:r>
            <a:endParaRPr lang="en-US" altLang="ja-JP" dirty="0"/>
          </a:p>
        </p:txBody>
      </p:sp>
      <p:sp>
        <p:nvSpPr>
          <p:cNvPr id="378883" name="Rectangle 3"/>
          <p:cNvSpPr>
            <a:spLocks noGrp="1" noChangeArrowheads="1"/>
          </p:cNvSpPr>
          <p:nvPr>
            <p:ph idx="1"/>
          </p:nvPr>
        </p:nvSpPr>
        <p:spPr>
          <a:xfrm>
            <a:off x="212568" y="1298777"/>
            <a:ext cx="4973909" cy="5072098"/>
          </a:xfrm>
        </p:spPr>
        <p:txBody>
          <a:bodyPr>
            <a:normAutofit fontScale="77500" lnSpcReduction="20000"/>
          </a:bodyPr>
          <a:lstStyle/>
          <a:p>
            <a:r>
              <a:rPr lang="en-US" altLang="ja-JP" dirty="0" smtClean="0"/>
              <a:t>Geant4 has </a:t>
            </a:r>
            <a:r>
              <a:rPr lang="en-US" altLang="ja-JP" i="1" dirty="0" smtClean="0">
                <a:solidFill>
                  <a:srgbClr val="FFFF00"/>
                </a:solidFill>
              </a:rPr>
              <a:t>6 application states</a:t>
            </a:r>
            <a:r>
              <a:rPr lang="en-US" altLang="ja-JP" dirty="0" smtClean="0"/>
              <a:t>.</a:t>
            </a:r>
          </a:p>
          <a:p>
            <a:pPr lvl="1"/>
            <a:r>
              <a:rPr lang="en-US" altLang="ja-JP" dirty="0" smtClean="0">
                <a:solidFill>
                  <a:srgbClr val="FFC000"/>
                </a:solidFill>
              </a:rPr>
              <a:t>G4State_PreInit</a:t>
            </a:r>
          </a:p>
          <a:p>
            <a:pPr lvl="2"/>
            <a:r>
              <a:rPr lang="en-US" altLang="ja-JP" dirty="0" smtClean="0"/>
              <a:t>Material, Geometry, Particle and/or Physics Process need to be initialized/defined</a:t>
            </a:r>
          </a:p>
          <a:p>
            <a:pPr lvl="1"/>
            <a:r>
              <a:rPr lang="en-US" altLang="ja-JP" dirty="0" smtClean="0">
                <a:solidFill>
                  <a:srgbClr val="FFC000"/>
                </a:solidFill>
              </a:rPr>
              <a:t>G4State_Idle</a:t>
            </a:r>
          </a:p>
          <a:p>
            <a:pPr lvl="2"/>
            <a:r>
              <a:rPr lang="en-US" altLang="ja-JP" dirty="0" smtClean="0"/>
              <a:t>Ready to start a run</a:t>
            </a:r>
          </a:p>
          <a:p>
            <a:pPr lvl="1"/>
            <a:r>
              <a:rPr lang="en-US" altLang="ja-JP" dirty="0" smtClean="0">
                <a:solidFill>
                  <a:srgbClr val="FFC000"/>
                </a:solidFill>
              </a:rPr>
              <a:t>G4State_GeomClosed</a:t>
            </a:r>
          </a:p>
          <a:p>
            <a:pPr lvl="2"/>
            <a:r>
              <a:rPr lang="en-US" altLang="ja-JP" dirty="0" smtClean="0"/>
              <a:t>Geometry is optimized and ready to process an event</a:t>
            </a:r>
          </a:p>
          <a:p>
            <a:pPr lvl="1"/>
            <a:r>
              <a:rPr lang="en-US" altLang="ja-JP" dirty="0" smtClean="0">
                <a:solidFill>
                  <a:srgbClr val="FFC000"/>
                </a:solidFill>
              </a:rPr>
              <a:t>G4State_EventProc</a:t>
            </a:r>
          </a:p>
          <a:p>
            <a:pPr lvl="2"/>
            <a:r>
              <a:rPr lang="en-US" altLang="ja-JP" dirty="0" smtClean="0"/>
              <a:t>An event is processing</a:t>
            </a:r>
          </a:p>
          <a:p>
            <a:pPr lvl="1"/>
            <a:r>
              <a:rPr lang="en-US" altLang="ja-JP" dirty="0" smtClean="0">
                <a:solidFill>
                  <a:srgbClr val="FFC000"/>
                </a:solidFill>
              </a:rPr>
              <a:t>G4State_Quit</a:t>
            </a:r>
          </a:p>
          <a:p>
            <a:pPr lvl="2"/>
            <a:r>
              <a:rPr lang="en-US" altLang="ja-JP" dirty="0" smtClean="0"/>
              <a:t>(Normal) termination</a:t>
            </a:r>
          </a:p>
          <a:p>
            <a:pPr lvl="1"/>
            <a:r>
              <a:rPr lang="en-US" altLang="ja-JP" dirty="0" smtClean="0">
                <a:solidFill>
                  <a:srgbClr val="FFC000"/>
                </a:solidFill>
              </a:rPr>
              <a:t>G4State_Abort</a:t>
            </a:r>
          </a:p>
          <a:p>
            <a:pPr lvl="2"/>
            <a:r>
              <a:rPr lang="en-US" altLang="ja-JP" dirty="0" smtClean="0"/>
              <a:t>A fatal exception occurred and program is aborting</a:t>
            </a:r>
            <a:endParaRPr lang="en-US" altLang="ja-JP" dirty="0"/>
          </a:p>
        </p:txBody>
      </p:sp>
      <p:sp>
        <p:nvSpPr>
          <p:cNvPr id="22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AB2EF-6A1C-413F-A361-4CB635F04471}" type="slidenum">
              <a:rPr lang="ja-JP" altLang="en-US" smtClean="0"/>
              <a:pPr/>
              <a:t>35</a:t>
            </a:fld>
            <a:endParaRPr lang="en-US" altLang="ja-JP"/>
          </a:p>
        </p:txBody>
      </p:sp>
      <p:sp>
        <p:nvSpPr>
          <p:cNvPr id="378884" name="Rectangle 4"/>
          <p:cNvSpPr>
            <a:spLocks noChangeArrowheads="1"/>
          </p:cNvSpPr>
          <p:nvPr/>
        </p:nvSpPr>
        <p:spPr bwMode="auto">
          <a:xfrm>
            <a:off x="6781800" y="1524000"/>
            <a:ext cx="1219200" cy="4572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altLang="ja-JP">
                <a:ea typeface="ＭＳ Ｐゴシック" charset="-128"/>
              </a:rPr>
              <a:t>PreInit</a:t>
            </a:r>
          </a:p>
        </p:txBody>
      </p:sp>
      <p:sp>
        <p:nvSpPr>
          <p:cNvPr id="378885" name="Rectangle 5"/>
          <p:cNvSpPr>
            <a:spLocks noChangeArrowheads="1"/>
          </p:cNvSpPr>
          <p:nvPr/>
        </p:nvSpPr>
        <p:spPr bwMode="auto">
          <a:xfrm>
            <a:off x="7162800" y="2514600"/>
            <a:ext cx="1219200" cy="4572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altLang="ja-JP">
                <a:ea typeface="ＭＳ Ｐゴシック" charset="-128"/>
              </a:rPr>
              <a:t>Idle</a:t>
            </a:r>
          </a:p>
        </p:txBody>
      </p:sp>
      <p:sp>
        <p:nvSpPr>
          <p:cNvPr id="378886" name="Rectangle 6"/>
          <p:cNvSpPr>
            <a:spLocks noChangeArrowheads="1"/>
          </p:cNvSpPr>
          <p:nvPr/>
        </p:nvSpPr>
        <p:spPr bwMode="auto">
          <a:xfrm>
            <a:off x="6248400" y="4572000"/>
            <a:ext cx="1219200" cy="4572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altLang="ja-JP">
                <a:ea typeface="ＭＳ Ｐゴシック" charset="-128"/>
              </a:rPr>
              <a:t>EventProc</a:t>
            </a:r>
          </a:p>
        </p:txBody>
      </p:sp>
      <p:sp>
        <p:nvSpPr>
          <p:cNvPr id="378887" name="Rectangle 7"/>
          <p:cNvSpPr>
            <a:spLocks noChangeArrowheads="1"/>
          </p:cNvSpPr>
          <p:nvPr/>
        </p:nvSpPr>
        <p:spPr bwMode="auto">
          <a:xfrm>
            <a:off x="6096000" y="3581400"/>
            <a:ext cx="1371600" cy="4572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altLang="ja-JP">
                <a:ea typeface="ＭＳ Ｐゴシック" charset="-128"/>
              </a:rPr>
              <a:t>GeomClosed</a:t>
            </a:r>
          </a:p>
        </p:txBody>
      </p:sp>
      <p:sp>
        <p:nvSpPr>
          <p:cNvPr id="378888" name="Rectangle 8"/>
          <p:cNvSpPr>
            <a:spLocks noChangeArrowheads="1"/>
          </p:cNvSpPr>
          <p:nvPr/>
        </p:nvSpPr>
        <p:spPr bwMode="auto">
          <a:xfrm>
            <a:off x="7696200" y="4038600"/>
            <a:ext cx="1219200" cy="4572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altLang="ja-JP">
                <a:ea typeface="ＭＳ Ｐゴシック" charset="-128"/>
              </a:rPr>
              <a:t>Quit</a:t>
            </a:r>
          </a:p>
        </p:txBody>
      </p:sp>
      <p:sp>
        <p:nvSpPr>
          <p:cNvPr id="378889" name="Rectangle 9"/>
          <p:cNvSpPr>
            <a:spLocks noChangeArrowheads="1"/>
          </p:cNvSpPr>
          <p:nvPr/>
        </p:nvSpPr>
        <p:spPr bwMode="auto">
          <a:xfrm>
            <a:off x="6629400" y="5562600"/>
            <a:ext cx="1219200" cy="4572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altLang="ja-JP">
                <a:ea typeface="ＭＳ Ｐゴシック" charset="-128"/>
              </a:rPr>
              <a:t>Abort</a:t>
            </a:r>
          </a:p>
        </p:txBody>
      </p:sp>
      <p:sp>
        <p:nvSpPr>
          <p:cNvPr id="378890" name="Line 10"/>
          <p:cNvSpPr>
            <a:spLocks noChangeShapeType="1"/>
          </p:cNvSpPr>
          <p:nvPr/>
        </p:nvSpPr>
        <p:spPr bwMode="auto">
          <a:xfrm>
            <a:off x="7391400" y="1981200"/>
            <a:ext cx="381000" cy="533400"/>
          </a:xfrm>
          <a:prstGeom prst="line">
            <a:avLst/>
          </a:prstGeom>
          <a:ln>
            <a:headEnd/>
            <a:tailEnd type="triangle" w="med" len="med"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/>
          <a:lstStyle/>
          <a:p>
            <a:endParaRPr lang="ja-JP" altLang="en-US"/>
          </a:p>
        </p:txBody>
      </p:sp>
      <p:sp>
        <p:nvSpPr>
          <p:cNvPr id="378891" name="Line 11"/>
          <p:cNvSpPr>
            <a:spLocks noChangeShapeType="1"/>
          </p:cNvSpPr>
          <p:nvPr/>
        </p:nvSpPr>
        <p:spPr bwMode="auto">
          <a:xfrm flipH="1">
            <a:off x="6934200" y="2971800"/>
            <a:ext cx="838200" cy="609600"/>
          </a:xfrm>
          <a:prstGeom prst="line">
            <a:avLst/>
          </a:prstGeom>
          <a:ln>
            <a:headEnd type="triangle" w="med" len="med"/>
            <a:tailEnd type="triangle" w="med" len="med"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/>
          <a:lstStyle/>
          <a:p>
            <a:endParaRPr lang="ja-JP" altLang="en-US"/>
          </a:p>
        </p:txBody>
      </p:sp>
      <p:sp>
        <p:nvSpPr>
          <p:cNvPr id="378892" name="Line 12"/>
          <p:cNvSpPr>
            <a:spLocks noChangeShapeType="1"/>
          </p:cNvSpPr>
          <p:nvPr/>
        </p:nvSpPr>
        <p:spPr bwMode="auto">
          <a:xfrm>
            <a:off x="6934200" y="4038600"/>
            <a:ext cx="76200" cy="533400"/>
          </a:xfrm>
          <a:prstGeom prst="line">
            <a:avLst/>
          </a:prstGeom>
          <a:ln>
            <a:headEnd type="triangle" w="med" len="med"/>
            <a:tailEnd type="triangle" w="med" len="med"/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/>
          <a:lstStyle/>
          <a:p>
            <a:endParaRPr lang="ja-JP" altLang="en-US"/>
          </a:p>
        </p:txBody>
      </p:sp>
      <p:sp>
        <p:nvSpPr>
          <p:cNvPr id="378893" name="Line 13"/>
          <p:cNvSpPr>
            <a:spLocks noChangeShapeType="1"/>
          </p:cNvSpPr>
          <p:nvPr/>
        </p:nvSpPr>
        <p:spPr bwMode="auto">
          <a:xfrm>
            <a:off x="7848600" y="2971800"/>
            <a:ext cx="457200" cy="1066800"/>
          </a:xfrm>
          <a:prstGeom prst="line">
            <a:avLst/>
          </a:prstGeom>
          <a:ln>
            <a:headEnd/>
            <a:tailEnd type="triangle" w="med" len="med"/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endParaRPr lang="ja-JP" altLang="en-US"/>
          </a:p>
        </p:txBody>
      </p:sp>
      <p:sp>
        <p:nvSpPr>
          <p:cNvPr id="378894" name="AutoShape 14"/>
          <p:cNvSpPr>
            <a:spLocks noChangeArrowheads="1"/>
          </p:cNvSpPr>
          <p:nvPr/>
        </p:nvSpPr>
        <p:spPr bwMode="auto">
          <a:xfrm rot="-756969">
            <a:off x="7620000" y="5029200"/>
            <a:ext cx="1012825" cy="762000"/>
          </a:xfrm>
          <a:custGeom>
            <a:avLst/>
            <a:gdLst>
              <a:gd name="G0" fmla="+- 7780209 0 0"/>
              <a:gd name="G1" fmla="+- -1460620 0 0"/>
              <a:gd name="G2" fmla="+- 7780209 0 -1460620"/>
              <a:gd name="G3" fmla="+- 10800 0 0"/>
              <a:gd name="G4" fmla="+- 0 0 7780209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10256 0 0"/>
              <a:gd name="G9" fmla="+- 0 0 -1460620"/>
              <a:gd name="G10" fmla="+- 10256 0 2700"/>
              <a:gd name="G11" fmla="cos G10 7780209"/>
              <a:gd name="G12" fmla="sin G10 7780209"/>
              <a:gd name="G13" fmla="cos 13500 7780209"/>
              <a:gd name="G14" fmla="sin 13500 7780209"/>
              <a:gd name="G15" fmla="+- G11 10800 0"/>
              <a:gd name="G16" fmla="+- G12 10800 0"/>
              <a:gd name="G17" fmla="+- G13 10800 0"/>
              <a:gd name="G18" fmla="+- G14 10800 0"/>
              <a:gd name="G19" fmla="*/ 10256 1 2"/>
              <a:gd name="G20" fmla="+- G19 5400 0"/>
              <a:gd name="G21" fmla="cos G20 7780209"/>
              <a:gd name="G22" fmla="sin G20 7780209"/>
              <a:gd name="G23" fmla="+- G21 10800 0"/>
              <a:gd name="G24" fmla="+- G12 G23 G22"/>
              <a:gd name="G25" fmla="+- G22 G23 G11"/>
              <a:gd name="G26" fmla="cos 10800 7780209"/>
              <a:gd name="G27" fmla="sin 10800 7780209"/>
              <a:gd name="G28" fmla="cos 10256 7780209"/>
              <a:gd name="G29" fmla="sin 10256 7780209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-1460620"/>
              <a:gd name="G36" fmla="sin G34 -1460620"/>
              <a:gd name="G37" fmla="+/ -1460620 7780209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10256 G39"/>
              <a:gd name="G43" fmla="sin 10256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17996 w 21600"/>
              <a:gd name="T5" fmla="*/ 18852 h 21600"/>
              <a:gd name="T6" fmla="*/ 20541 w 21600"/>
              <a:gd name="T7" fmla="*/ 6807 h 21600"/>
              <a:gd name="T8" fmla="*/ 17634 w 21600"/>
              <a:gd name="T9" fmla="*/ 18447 h 21600"/>
              <a:gd name="T10" fmla="*/ 4313 w 21600"/>
              <a:gd name="T11" fmla="*/ 22639 h 21600"/>
              <a:gd name="T12" fmla="*/ 3134 w 21600"/>
              <a:gd name="T13" fmla="*/ 18605 h 21600"/>
              <a:gd name="T14" fmla="*/ 7169 w 21600"/>
              <a:gd name="T15" fmla="*/ 17426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5872" y="19794"/>
                </a:moveTo>
                <a:cubicBezTo>
                  <a:pt x="7382" y="20622"/>
                  <a:pt x="9077" y="21056"/>
                  <a:pt x="10800" y="21056"/>
                </a:cubicBezTo>
                <a:cubicBezTo>
                  <a:pt x="16464" y="21056"/>
                  <a:pt x="21056" y="16464"/>
                  <a:pt x="21056" y="10800"/>
                </a:cubicBezTo>
                <a:cubicBezTo>
                  <a:pt x="21056" y="9465"/>
                  <a:pt x="20795" y="8144"/>
                  <a:pt x="20289" y="6910"/>
                </a:cubicBezTo>
                <a:lnTo>
                  <a:pt x="20793" y="6704"/>
                </a:lnTo>
                <a:cubicBezTo>
                  <a:pt x="21325" y="8003"/>
                  <a:pt x="21600" y="9395"/>
                  <a:pt x="21600" y="10800"/>
                </a:cubicBezTo>
                <a:cubicBezTo>
                  <a:pt x="21600" y="16764"/>
                  <a:pt x="16764" y="21600"/>
                  <a:pt x="10800" y="21600"/>
                </a:cubicBezTo>
                <a:cubicBezTo>
                  <a:pt x="8986" y="21600"/>
                  <a:pt x="7201" y="21143"/>
                  <a:pt x="5610" y="20271"/>
                </a:cubicBezTo>
                <a:lnTo>
                  <a:pt x="4313" y="22639"/>
                </a:lnTo>
                <a:lnTo>
                  <a:pt x="3134" y="18605"/>
                </a:lnTo>
                <a:lnTo>
                  <a:pt x="7169" y="17426"/>
                </a:lnTo>
                <a:lnTo>
                  <a:pt x="5872" y="19794"/>
                </a:lnTo>
                <a:close/>
              </a:path>
            </a:pathLst>
          </a:custGeom>
          <a:solidFill>
            <a:srgbClr val="7030A0"/>
          </a:solidFill>
          <a:ln w="9525">
            <a:solidFill>
              <a:schemeClr val="accent4">
                <a:lumMod val="50000"/>
              </a:schemeClr>
            </a:solidFill>
            <a:miter lim="800000"/>
            <a:headEnd/>
            <a:tailEnd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78895" name="Rectangle 15"/>
          <p:cNvSpPr>
            <a:spLocks noChangeArrowheads="1"/>
          </p:cNvSpPr>
          <p:nvPr/>
        </p:nvSpPr>
        <p:spPr bwMode="auto">
          <a:xfrm>
            <a:off x="5334000" y="1295400"/>
            <a:ext cx="3733800" cy="3886200"/>
          </a:xfrm>
          <a:prstGeom prst="rect">
            <a:avLst/>
          </a:prstGeom>
          <a:noFill/>
          <a:ln>
            <a:headEnd/>
            <a:tailEnd/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ja-JP" altLang="en-US"/>
          </a:p>
        </p:txBody>
      </p:sp>
      <p:sp>
        <p:nvSpPr>
          <p:cNvPr id="378896" name="Text Box 16"/>
          <p:cNvSpPr txBox="1">
            <a:spLocks noChangeArrowheads="1"/>
          </p:cNvSpPr>
          <p:nvPr/>
        </p:nvSpPr>
        <p:spPr bwMode="auto">
          <a:xfrm>
            <a:off x="6248400" y="2057400"/>
            <a:ext cx="1371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000" dirty="0">
                <a:solidFill>
                  <a:schemeClr val="bg1"/>
                </a:solidFill>
                <a:ea typeface="ＭＳ Ｐゴシック" charset="-128"/>
              </a:rPr>
              <a:t>initialize</a:t>
            </a:r>
          </a:p>
        </p:txBody>
      </p:sp>
      <p:sp>
        <p:nvSpPr>
          <p:cNvPr id="378897" name="Text Box 17"/>
          <p:cNvSpPr txBox="1">
            <a:spLocks noChangeArrowheads="1"/>
          </p:cNvSpPr>
          <p:nvPr/>
        </p:nvSpPr>
        <p:spPr bwMode="auto">
          <a:xfrm>
            <a:off x="6019800" y="2971800"/>
            <a:ext cx="1371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000" dirty="0" err="1">
                <a:solidFill>
                  <a:schemeClr val="bg1"/>
                </a:solidFill>
                <a:ea typeface="ＭＳ Ｐゴシック" charset="-128"/>
              </a:rPr>
              <a:t>beamOn</a:t>
            </a:r>
            <a:endParaRPr lang="en-US" altLang="ja-JP" sz="2000" dirty="0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378898" name="Text Box 18"/>
          <p:cNvSpPr txBox="1">
            <a:spLocks noChangeArrowheads="1"/>
          </p:cNvSpPr>
          <p:nvPr/>
        </p:nvSpPr>
        <p:spPr bwMode="auto">
          <a:xfrm>
            <a:off x="8001000" y="3124200"/>
            <a:ext cx="914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000" dirty="0">
                <a:solidFill>
                  <a:schemeClr val="bg1"/>
                </a:solidFill>
                <a:ea typeface="ＭＳ Ｐゴシック" charset="-128"/>
              </a:rPr>
              <a:t>exit</a:t>
            </a:r>
          </a:p>
        </p:txBody>
      </p:sp>
      <p:sp>
        <p:nvSpPr>
          <p:cNvPr id="378899" name="Rectangle 19"/>
          <p:cNvSpPr>
            <a:spLocks noChangeArrowheads="1"/>
          </p:cNvSpPr>
          <p:nvPr/>
        </p:nvSpPr>
        <p:spPr bwMode="auto">
          <a:xfrm>
            <a:off x="6019800" y="3429000"/>
            <a:ext cx="1524000" cy="1676400"/>
          </a:xfrm>
          <a:prstGeom prst="rect">
            <a:avLst/>
          </a:prstGeom>
          <a:noFill/>
          <a:ln w="28575">
            <a:solidFill>
              <a:schemeClr val="accent1"/>
            </a:solidFill>
            <a:prstDash val="dash"/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ja-JP" altLang="en-US"/>
          </a:p>
        </p:txBody>
      </p:sp>
      <p:sp>
        <p:nvSpPr>
          <p:cNvPr id="378900" name="Text Box 20"/>
          <p:cNvSpPr txBox="1">
            <a:spLocks noChangeArrowheads="1"/>
          </p:cNvSpPr>
          <p:nvPr/>
        </p:nvSpPr>
        <p:spPr bwMode="auto">
          <a:xfrm rot="16200000">
            <a:off x="4726782" y="3799628"/>
            <a:ext cx="2055812" cy="549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altLang="ja-JP" dirty="0">
                <a:solidFill>
                  <a:schemeClr val="bg1"/>
                </a:solidFill>
                <a:ea typeface="ＭＳ Ｐゴシック" charset="-128"/>
              </a:rPr>
              <a:t>Run</a:t>
            </a:r>
            <a:br>
              <a:rPr lang="en-US" altLang="ja-JP" dirty="0">
                <a:solidFill>
                  <a:schemeClr val="bg1"/>
                </a:solidFill>
                <a:ea typeface="ＭＳ Ｐゴシック" charset="-128"/>
              </a:rPr>
            </a:br>
            <a:r>
              <a:rPr lang="en-US" altLang="ja-JP" dirty="0">
                <a:solidFill>
                  <a:schemeClr val="bg1"/>
                </a:solidFill>
                <a:ea typeface="ＭＳ Ｐゴシック" charset="-128"/>
              </a:rPr>
              <a:t>(event loop)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User support</a:t>
            </a:r>
            <a:endParaRPr kumimoji="1" lang="ja-JP" altLang="en-US" dirty="0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Documentations</a:t>
            </a:r>
          </a:p>
          <a:p>
            <a:r>
              <a:rPr lang="en-US" altLang="ja-JP" dirty="0" smtClean="0"/>
              <a:t>User support process</a:t>
            </a:r>
          </a:p>
          <a:p>
            <a:r>
              <a:rPr kumimoji="1" lang="en-US" altLang="ja-JP" dirty="0" smtClean="0"/>
              <a:t>License</a:t>
            </a:r>
            <a:endParaRPr kumimoji="1" lang="ja-JP" altLang="en-US" dirty="0"/>
          </a:p>
        </p:txBody>
      </p:sp>
      <p:sp>
        <p:nvSpPr>
          <p:cNvPr id="3" name="スライド番号プレースホルダ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67251460-1A66-497B-9619-48B833F9A30D}" type="slidenum">
              <a:rPr kumimoji="1" lang="ja-JP" altLang="en-US" smtClean="0"/>
              <a:pPr/>
              <a:t>36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160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7974" y="1111909"/>
            <a:ext cx="8250141" cy="4798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0000" endA="300" endPos="38500" dist="50800" dir="5400000" sy="-100000" algn="bl" rotWithShape="0"/>
            <a:softEdge rad="31750"/>
          </a:effectLst>
        </p:spPr>
      </p:pic>
      <p:sp>
        <p:nvSpPr>
          <p:cNvPr id="6150" name="Rectangle 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altLang="ja-JP" dirty="0" smtClean="0"/>
              <a:t>Geant4 Web Pages</a:t>
            </a:r>
            <a:endParaRPr lang="fr-FR" dirty="0"/>
          </a:p>
        </p:txBody>
      </p:sp>
      <p:sp>
        <p:nvSpPr>
          <p:cNvPr id="7" name="コンテンツ プレースホルダ 6"/>
          <p:cNvSpPr>
            <a:spLocks noGrp="1"/>
          </p:cNvSpPr>
          <p:nvPr>
            <p:ph idx="1"/>
          </p:nvPr>
        </p:nvSpPr>
        <p:spPr>
          <a:xfrm>
            <a:off x="1470782" y="4627193"/>
            <a:ext cx="7300143" cy="566599"/>
          </a:xfrm>
          <a:effectLst>
            <a:outerShdw blurRad="40000" dist="23000" dir="5400000" rotWithShape="0">
              <a:srgbClr val="000000">
                <a:alpha val="35000"/>
              </a:srgbClr>
            </a:outerShdw>
            <a:softEdge rad="3175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pPr algn="ctr"/>
            <a:r>
              <a:rPr lang="en-GB" altLang="ja-JP" dirty="0" smtClean="0">
                <a:solidFill>
                  <a:schemeClr val="bg1">
                    <a:lumMod val="95000"/>
                  </a:schemeClr>
                </a:solidFill>
              </a:rPr>
              <a:t>http://geant4.web.cern.ch/geant4</a:t>
            </a:r>
            <a:endParaRPr kumimoji="1" lang="ja-JP" alt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8" name="円/楕円 7"/>
          <p:cNvSpPr/>
          <p:nvPr/>
        </p:nvSpPr>
        <p:spPr>
          <a:xfrm>
            <a:off x="1433777" y="2355493"/>
            <a:ext cx="2187245" cy="1653237"/>
          </a:xfrm>
          <a:prstGeom prst="ellipse">
            <a:avLst/>
          </a:prstGeom>
          <a:noFill/>
          <a:ln w="28575">
            <a:solidFill>
              <a:schemeClr val="accent6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円/楕円 8"/>
          <p:cNvSpPr/>
          <p:nvPr/>
        </p:nvSpPr>
        <p:spPr>
          <a:xfrm>
            <a:off x="6356908" y="1068019"/>
            <a:ext cx="702259" cy="416968"/>
          </a:xfrm>
          <a:prstGeom prst="ellipse">
            <a:avLst/>
          </a:prstGeom>
          <a:noFill/>
          <a:ln w="28575">
            <a:solidFill>
              <a:srgbClr val="0070C0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751930" y="775410"/>
            <a:ext cx="1679370" cy="307777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3175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ja-JP" sz="1400" i="1" dirty="0" smtClean="0">
                <a:solidFill>
                  <a:schemeClr val="tx1"/>
                </a:solidFill>
              </a:rPr>
              <a:t>Download from here</a:t>
            </a:r>
            <a:endParaRPr kumimoji="1" lang="ja-JP" altLang="en-US" sz="1400" i="1" dirty="0">
              <a:solidFill>
                <a:schemeClr val="tx1"/>
              </a:solidFill>
            </a:endParaRPr>
          </a:p>
        </p:txBody>
      </p:sp>
      <p:sp>
        <p:nvSpPr>
          <p:cNvPr id="12" name="角丸四角形 11"/>
          <p:cNvSpPr/>
          <p:nvPr/>
        </p:nvSpPr>
        <p:spPr>
          <a:xfrm>
            <a:off x="387706" y="1828801"/>
            <a:ext cx="6408115" cy="438912"/>
          </a:xfrm>
          <a:prstGeom prst="roundRect">
            <a:avLst/>
          </a:prstGeom>
          <a:noFill/>
          <a:ln w="28575">
            <a:solidFill>
              <a:schemeClr val="accent3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5683911" y="2136039"/>
            <a:ext cx="898708" cy="307777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3175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ja-JP" sz="1400" i="1" dirty="0" smtClean="0">
                <a:solidFill>
                  <a:schemeClr val="tx1"/>
                </a:solidFill>
              </a:rPr>
              <a:t>Reference</a:t>
            </a:r>
            <a:endParaRPr kumimoji="1" lang="ja-JP" altLang="en-US" sz="1400" i="1" dirty="0">
              <a:solidFill>
                <a:schemeClr val="tx1"/>
              </a:solidFill>
            </a:endParaRPr>
          </a:p>
        </p:txBody>
      </p:sp>
      <p:sp>
        <p:nvSpPr>
          <p:cNvPr id="14" name="スライド番号プレースホルダ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67251460-1A66-497B-9619-48B833F9A30D}" type="slidenum">
              <a:rPr lang="ja-JP" altLang="en-US" smtClean="0"/>
              <a:pPr algn="r"/>
              <a:t>37</a:t>
            </a:fld>
            <a:endParaRPr lang="ja-JP" alt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Geant4 Documents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403749" y="1291462"/>
            <a:ext cx="4535424" cy="4407079"/>
          </a:xfrm>
        </p:spPr>
        <p:txBody>
          <a:bodyPr>
            <a:normAutofit fontScale="70000" lnSpcReduction="20000"/>
          </a:bodyPr>
          <a:lstStyle/>
          <a:p>
            <a:r>
              <a:rPr lang="en-US" altLang="ja-JP" dirty="0" smtClean="0"/>
              <a:t>Introduction of Geant4</a:t>
            </a:r>
          </a:p>
          <a:p>
            <a:endParaRPr lang="en-US" altLang="ja-JP" dirty="0" smtClean="0"/>
          </a:p>
          <a:p>
            <a:r>
              <a:rPr lang="en-US" altLang="ja-JP" dirty="0" smtClean="0">
                <a:solidFill>
                  <a:srgbClr val="FFC000"/>
                </a:solidFill>
              </a:rPr>
              <a:t>Installation Guide</a:t>
            </a:r>
            <a:endParaRPr lang="en-US" altLang="ja-JP" dirty="0" smtClean="0"/>
          </a:p>
          <a:p>
            <a:endParaRPr lang="en-US" altLang="ja-JP" dirty="0" smtClean="0">
              <a:solidFill>
                <a:srgbClr val="FFFF00"/>
              </a:solidFill>
            </a:endParaRPr>
          </a:p>
          <a:p>
            <a:r>
              <a:rPr lang="en-US" altLang="ja-JP" dirty="0" smtClean="0">
                <a:solidFill>
                  <a:srgbClr val="FFFF00"/>
                </a:solidFill>
              </a:rPr>
              <a:t>User's Guide: For Application Developers</a:t>
            </a:r>
          </a:p>
          <a:p>
            <a:pPr lvl="1"/>
            <a:r>
              <a:rPr lang="en-US" altLang="ja-JP" i="1" dirty="0" smtClean="0"/>
              <a:t>You must read it!!</a:t>
            </a:r>
          </a:p>
          <a:p>
            <a:endParaRPr lang="en-US" altLang="ja-JP" dirty="0" smtClean="0"/>
          </a:p>
          <a:p>
            <a:r>
              <a:rPr lang="en-US" altLang="ja-JP" dirty="0" smtClean="0"/>
              <a:t>User's Guide: For Toolkit Developers </a:t>
            </a:r>
          </a:p>
          <a:p>
            <a:endParaRPr lang="en-US" altLang="ja-JP" dirty="0" smtClean="0"/>
          </a:p>
          <a:p>
            <a:r>
              <a:rPr lang="en-US" altLang="ja-JP" dirty="0" smtClean="0">
                <a:solidFill>
                  <a:srgbClr val="FFC000"/>
                </a:solidFill>
              </a:rPr>
              <a:t>Physics </a:t>
            </a:r>
            <a:r>
              <a:rPr lang="en-US" altLang="ja-JP" dirty="0" smtClean="0">
                <a:solidFill>
                  <a:srgbClr val="FFC000"/>
                </a:solidFill>
              </a:rPr>
              <a:t>Reference Manual </a:t>
            </a:r>
          </a:p>
          <a:p>
            <a:endParaRPr lang="en-US" altLang="ja-JP" dirty="0" smtClean="0"/>
          </a:p>
          <a:p>
            <a:r>
              <a:rPr lang="en-US" altLang="ja-JP" dirty="0" smtClean="0"/>
              <a:t>Software Reference Manual</a:t>
            </a:r>
          </a:p>
          <a:p>
            <a:endParaRPr lang="en-US" altLang="ja-JP" dirty="0" smtClean="0"/>
          </a:p>
          <a:p>
            <a:endParaRPr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51460-1A66-497B-9619-48B833F9A30D}" type="slidenum">
              <a:rPr lang="ja-JP" altLang="en-US" smtClean="0"/>
              <a:pPr/>
              <a:t>38</a:t>
            </a:fld>
            <a:endParaRPr lang="ja-JP" altLang="en-US" dirty="0"/>
          </a:p>
        </p:txBody>
      </p:sp>
      <p:pic>
        <p:nvPicPr>
          <p:cNvPr id="2826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7978" y="1558118"/>
            <a:ext cx="4081883" cy="317688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7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ja-JP" dirty="0" smtClean="0"/>
              <a:t> Installation Guide</a:t>
            </a:r>
            <a:endParaRPr lang="fr-FR" dirty="0"/>
          </a:p>
        </p:txBody>
      </p:sp>
      <p:sp>
        <p:nvSpPr>
          <p:cNvPr id="7170" name="Rectangle 2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GB" altLang="ja-JP" i="1" dirty="0" smtClean="0"/>
              <a:t>http://geant4.web.cern.ch/geant4/G4UsersDocuments/</a:t>
            </a:r>
            <a:br>
              <a:rPr lang="en-GB" altLang="ja-JP" i="1" dirty="0" smtClean="0"/>
            </a:br>
            <a:r>
              <a:rPr lang="en-GB" altLang="ja-JP" i="1" dirty="0" err="1" smtClean="0"/>
              <a:t>UsersGuides</a:t>
            </a:r>
            <a:r>
              <a:rPr lang="en-GB" altLang="ja-JP" i="1" dirty="0" smtClean="0"/>
              <a:t>/</a:t>
            </a:r>
            <a:r>
              <a:rPr lang="en-GB" altLang="ja-JP" i="1" dirty="0" err="1" smtClean="0"/>
              <a:t>InstallationGuide</a:t>
            </a:r>
            <a:r>
              <a:rPr lang="en-GB" altLang="ja-JP" i="1" dirty="0" smtClean="0"/>
              <a:t>/html/index.html</a:t>
            </a:r>
          </a:p>
          <a:p>
            <a:endParaRPr lang="en-GB" altLang="ja-JP" dirty="0" smtClean="0"/>
          </a:p>
          <a:p>
            <a:r>
              <a:rPr lang="en-GB" altLang="ja-JP" dirty="0" smtClean="0"/>
              <a:t>List of </a:t>
            </a:r>
            <a:r>
              <a:rPr lang="en-GB" altLang="ja-JP" i="1" dirty="0" smtClean="0">
                <a:solidFill>
                  <a:srgbClr val="FFC000"/>
                </a:solidFill>
              </a:rPr>
              <a:t>required</a:t>
            </a:r>
            <a:r>
              <a:rPr lang="en-GB" altLang="ja-JP" dirty="0" smtClean="0"/>
              <a:t> software</a:t>
            </a:r>
          </a:p>
          <a:p>
            <a:pPr lvl="1"/>
            <a:r>
              <a:rPr lang="en-GB" altLang="ja-JP" dirty="0" smtClean="0"/>
              <a:t>C++ compiler, </a:t>
            </a:r>
            <a:r>
              <a:rPr lang="en-GB" altLang="ja-JP" dirty="0" smtClean="0">
                <a:solidFill>
                  <a:srgbClr val="FFFF00"/>
                </a:solidFill>
              </a:rPr>
              <a:t>CLHEP</a:t>
            </a:r>
            <a:r>
              <a:rPr lang="en-GB" altLang="ja-JP" dirty="0" smtClean="0"/>
              <a:t>, GNU make, Geant4 toolkit</a:t>
            </a:r>
          </a:p>
          <a:p>
            <a:pPr lvl="1"/>
            <a:r>
              <a:rPr lang="en-GB" altLang="ja-JP" dirty="0" smtClean="0"/>
              <a:t>choices for visualization software                                            </a:t>
            </a:r>
          </a:p>
          <a:p>
            <a:endParaRPr lang="en-GB" altLang="ja-JP" dirty="0" smtClean="0">
              <a:solidFill>
                <a:srgbClr val="FFC000"/>
              </a:solidFill>
            </a:endParaRPr>
          </a:p>
          <a:p>
            <a:r>
              <a:rPr lang="en-GB" altLang="ja-JP" dirty="0" smtClean="0">
                <a:solidFill>
                  <a:srgbClr val="FFC000"/>
                </a:solidFill>
              </a:rPr>
              <a:t>How to </a:t>
            </a:r>
            <a:r>
              <a:rPr lang="en-GB" altLang="ja-JP" dirty="0" smtClean="0"/>
              <a:t>install on </a:t>
            </a:r>
            <a:r>
              <a:rPr lang="en-GB" altLang="ja-JP" dirty="0" smtClean="0">
                <a:solidFill>
                  <a:srgbClr val="FFC000"/>
                </a:solidFill>
              </a:rPr>
              <a:t>Linux</a:t>
            </a:r>
          </a:p>
          <a:p>
            <a:r>
              <a:rPr lang="en-GB" altLang="ja-JP" dirty="0" smtClean="0">
                <a:solidFill>
                  <a:srgbClr val="FFC000"/>
                </a:solidFill>
              </a:rPr>
              <a:t>Tips</a:t>
            </a:r>
            <a:r>
              <a:rPr lang="en-GB" altLang="ja-JP" dirty="0" smtClean="0"/>
              <a:t> for installing on </a:t>
            </a:r>
            <a:r>
              <a:rPr lang="en-GB" altLang="ja-JP" dirty="0" smtClean="0">
                <a:solidFill>
                  <a:srgbClr val="FFC000"/>
                </a:solidFill>
              </a:rPr>
              <a:t>Windows</a:t>
            </a:r>
          </a:p>
          <a:p>
            <a:endParaRPr lang="en-GB" altLang="ja-JP" dirty="0" smtClean="0">
              <a:solidFill>
                <a:srgbClr val="FFC000"/>
              </a:solidFill>
            </a:endParaRPr>
          </a:p>
          <a:p>
            <a:r>
              <a:rPr lang="en-GB" altLang="ja-JP" dirty="0" smtClean="0"/>
              <a:t>SLAC team provides a good practical installation guide: </a:t>
            </a:r>
            <a:r>
              <a:rPr lang="en-GB" altLang="ja-JP" i="1" dirty="0" smtClean="0">
                <a:solidFill>
                  <a:srgbClr val="FFFF00"/>
                </a:solidFill>
              </a:rPr>
              <a:t>http</a:t>
            </a:r>
            <a:r>
              <a:rPr lang="en-GB" altLang="ja-JP" i="1" dirty="0" smtClean="0">
                <a:solidFill>
                  <a:srgbClr val="FFFF00"/>
                </a:solidFill>
              </a:rPr>
              <a:t>://geant4.slac.stanford.edu/installation/</a:t>
            </a:r>
            <a:endParaRPr lang="en-GB" altLang="ja-JP" i="1" dirty="0" smtClean="0">
              <a:solidFill>
                <a:srgbClr val="FFFF00"/>
              </a:solidFill>
            </a:endParaRPr>
          </a:p>
          <a:p>
            <a:endParaRPr lang="en-GB" altLang="ja-JP" dirty="0" smtClean="0"/>
          </a:p>
          <a:p>
            <a:r>
              <a:rPr lang="en-GB" altLang="ja-JP" i="1" dirty="0" smtClean="0">
                <a:solidFill>
                  <a:srgbClr val="FFFF00"/>
                </a:solidFill>
              </a:rPr>
              <a:t>In the practical viewpoint, we recommend Geant4 on  </a:t>
            </a:r>
            <a:endParaRPr lang="en-GB" altLang="ja-JP" i="1" dirty="0">
              <a:solidFill>
                <a:srgbClr val="FFFF00"/>
              </a:solidFill>
            </a:endParaRPr>
          </a:p>
        </p:txBody>
      </p:sp>
      <p:pic>
        <p:nvPicPr>
          <p:cNvPr id="283651" name="Picture 3" descr="C:\Documents and Settings\kmura\デスクトップ\linux-penguin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50733" y="5295732"/>
            <a:ext cx="783999" cy="863088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</p:spPr>
      </p:pic>
      <p:pic>
        <p:nvPicPr>
          <p:cNvPr id="283652" name="Picture 4" descr="C:\Documents and Settings\kmura\デスクトップ\Macosx_logo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94769" y="5427878"/>
            <a:ext cx="558534" cy="647689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  <a:softEdge rad="12700"/>
          </a:effectLst>
        </p:spPr>
      </p:pic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67251460-1A66-497B-9619-48B833F9A30D}" type="slidenum">
              <a:rPr lang="ja-JP" altLang="en-US" smtClean="0"/>
              <a:pPr algn="r"/>
              <a:t>39</a:t>
            </a:fld>
            <a:endParaRPr lang="ja-JP" alt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What is Geant4?</a:t>
            </a:r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67251460-1A66-497B-9619-48B833F9A30D}" type="slidenum">
              <a:rPr lang="ja-JP" altLang="en-US" smtClean="0"/>
              <a:pPr algn="r"/>
              <a:t>4</a:t>
            </a:fld>
            <a:endParaRPr lang="ja-JP" altLang="en-US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5214950"/>
            <a:ext cx="1606496" cy="1304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  <p:pic>
        <p:nvPicPr>
          <p:cNvPr id="155650" name="Picture 2" descr="C:\Documents and Settings\kmura\デスクトップ\AtlasHalf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1071547"/>
            <a:ext cx="1824050" cy="1285884"/>
          </a:xfrm>
          <a:prstGeom prst="rect">
            <a:avLst/>
          </a:prstGeom>
          <a:noFill/>
          <a:effectLst>
            <a:softEdge rad="31750"/>
          </a:effectLst>
        </p:spPr>
      </p:pic>
      <p:pic>
        <p:nvPicPr>
          <p:cNvPr id="155651" name="Picture 3" descr="C:\Documents and Settings\kmura\デスクトップ\ZepIII_hit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5286388"/>
            <a:ext cx="1214446" cy="1214446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155652" name="Picture 4" descr="C:\Documents and Settings\kmura\デスクトップ\LISAEven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86711" y="1643051"/>
            <a:ext cx="1285883" cy="128588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5654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715272" y="3071810"/>
            <a:ext cx="1288922" cy="1196976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155655" name="Picture 7" descr="C:\Documents and Settings\kmura\デスクトップ\balloon_and_straps.gi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071802" y="5282056"/>
            <a:ext cx="1285884" cy="129019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22" descr="animgate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408740" y="5286388"/>
            <a:ext cx="1306532" cy="1306532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13" name="Picture 2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715272" y="4500570"/>
            <a:ext cx="1270800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155656" name="Picture 8" descr="C:\Documents and Settings\kmura\デスクトップ\Geant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1406" y="2571744"/>
            <a:ext cx="1357322" cy="1347352"/>
          </a:xfrm>
          <a:prstGeom prst="rect">
            <a:avLst/>
          </a:prstGeom>
          <a:noFill/>
          <a:effectLst>
            <a:softEdge rad="31750"/>
          </a:effectLst>
        </p:spPr>
      </p:pic>
      <p:pic>
        <p:nvPicPr>
          <p:cNvPr id="155657" name="Picture 9" descr="C:\Documents and Settings\kmura\デスクトップ\LHCb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1406" y="4143380"/>
            <a:ext cx="2032933" cy="91278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6" name="Picture 8" descr="Geant4 model of ISS in the 14A configuration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58148" y="785794"/>
            <a:ext cx="1116748" cy="7461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1785918" y="1214422"/>
            <a:ext cx="6143668" cy="4143404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altLang="ja-JP" dirty="0" smtClean="0">
                <a:solidFill>
                  <a:srgbClr val="FFFF00"/>
                </a:solidFill>
              </a:rPr>
              <a:t>A world-standard toolkit for HEP detector simulation</a:t>
            </a:r>
          </a:p>
          <a:p>
            <a:pPr lvl="1"/>
            <a:r>
              <a:rPr lang="en-US" altLang="ja-JP" dirty="0" smtClean="0"/>
              <a:t>Successor of GEANT3</a:t>
            </a:r>
          </a:p>
          <a:p>
            <a:pPr lvl="1"/>
            <a:r>
              <a:rPr lang="en-US" altLang="ja-JP" dirty="0" smtClean="0"/>
              <a:t>A successful project to re-design a HEP software using an Object-Oriented approach (C++)</a:t>
            </a:r>
          </a:p>
          <a:p>
            <a:pPr lvl="2"/>
            <a:r>
              <a:rPr lang="en-US" altLang="ja-JP" dirty="0" smtClean="0"/>
              <a:t>for LHC experiments</a:t>
            </a:r>
          </a:p>
          <a:p>
            <a:pPr lvl="1"/>
            <a:endParaRPr lang="en-US" altLang="ja-JP" dirty="0" smtClean="0"/>
          </a:p>
          <a:p>
            <a:pPr>
              <a:buNone/>
            </a:pPr>
            <a:r>
              <a:rPr lang="en-US" altLang="ja-JP" dirty="0" smtClean="0"/>
              <a:t>A large degree of functionality and flexibility</a:t>
            </a:r>
            <a:endParaRPr kumimoji="1" lang="ja-JP" altLang="en-US" dirty="0" smtClean="0"/>
          </a:p>
          <a:p>
            <a:pPr lvl="1"/>
            <a:r>
              <a:rPr lang="en-US" altLang="ja-JP" dirty="0" smtClean="0"/>
              <a:t>Many application fields beyond HEP</a:t>
            </a:r>
          </a:p>
          <a:p>
            <a:pPr lvl="1"/>
            <a:r>
              <a:rPr lang="en-US" altLang="ja-JP" dirty="0" smtClean="0"/>
              <a:t>A variety of requirements from</a:t>
            </a:r>
          </a:p>
          <a:p>
            <a:pPr lvl="2"/>
            <a:r>
              <a:rPr lang="en-US" altLang="ja-JP" dirty="0" smtClean="0"/>
              <a:t>HEP experiments,  under ground experiments,</a:t>
            </a:r>
            <a:br>
              <a:rPr lang="en-US" altLang="ja-JP" dirty="0" smtClean="0"/>
            </a:br>
            <a:r>
              <a:rPr lang="en-US" altLang="ja-JP" dirty="0" smtClean="0"/>
              <a:t>cosmic ray physics, astrophysics,</a:t>
            </a:r>
            <a:br>
              <a:rPr lang="en-US" altLang="ja-JP" dirty="0" smtClean="0"/>
            </a:br>
            <a:r>
              <a:rPr lang="en-US" altLang="ja-JP" dirty="0" smtClean="0"/>
              <a:t>accelerator engineering, shielding studies,</a:t>
            </a:r>
            <a:br>
              <a:rPr lang="en-US" altLang="ja-JP" dirty="0" smtClean="0"/>
            </a:br>
            <a:r>
              <a:rPr lang="en-US" altLang="ja-JP" dirty="0" smtClean="0"/>
              <a:t>space science and medical applications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8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Application Developper Guide</a:t>
            </a:r>
            <a:endParaRPr lang="fr-FR" dirty="0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78405" y="1496287"/>
            <a:ext cx="8715436" cy="4772840"/>
          </a:xfrm>
        </p:spPr>
        <p:txBody>
          <a:bodyPr>
            <a:normAutofit fontScale="77500" lnSpcReduction="20000"/>
          </a:bodyPr>
          <a:lstStyle/>
          <a:p>
            <a:r>
              <a:rPr lang="en-GB" altLang="ja-JP" i="1" dirty="0" smtClean="0"/>
              <a:t>http:// geant4.web.cern.ch/geant4/G4UsersDocuments/</a:t>
            </a:r>
            <a:br>
              <a:rPr lang="en-GB" altLang="ja-JP" i="1" dirty="0" smtClean="0"/>
            </a:br>
            <a:r>
              <a:rPr lang="en-GB" altLang="ja-JP" i="1" dirty="0" err="1" smtClean="0"/>
              <a:t>UsersGuides</a:t>
            </a:r>
            <a:r>
              <a:rPr lang="en-GB" altLang="ja-JP" i="1" dirty="0" smtClean="0"/>
              <a:t>/</a:t>
            </a:r>
            <a:r>
              <a:rPr lang="en-GB" altLang="ja-JP" i="1" dirty="0" err="1" smtClean="0"/>
              <a:t>ForApplicationDeveloper</a:t>
            </a:r>
            <a:r>
              <a:rPr lang="en-GB" altLang="ja-JP" i="1" dirty="0" smtClean="0"/>
              <a:t>/html/index.html     </a:t>
            </a:r>
          </a:p>
          <a:p>
            <a:r>
              <a:rPr lang="en-GB" altLang="ja-JP" dirty="0" smtClean="0"/>
              <a:t>        </a:t>
            </a:r>
          </a:p>
          <a:p>
            <a:r>
              <a:rPr lang="en-US" altLang="ja-JP" dirty="0" smtClean="0">
                <a:solidFill>
                  <a:srgbClr val="FFFF00"/>
                </a:solidFill>
              </a:rPr>
              <a:t>Most </a:t>
            </a:r>
            <a:r>
              <a:rPr lang="en-US" altLang="ja-JP" dirty="0" smtClean="0">
                <a:solidFill>
                  <a:srgbClr val="FFFF00"/>
                </a:solidFill>
              </a:rPr>
              <a:t>important document both for novice &amp; advanced users.</a:t>
            </a:r>
          </a:p>
          <a:p>
            <a:pPr lvl="1"/>
            <a:r>
              <a:rPr lang="en-US" altLang="ja-JP" dirty="0" smtClean="0"/>
              <a:t>Step-by-step tutorial for novice users</a:t>
            </a:r>
          </a:p>
          <a:p>
            <a:pPr lvl="1"/>
            <a:r>
              <a:rPr lang="en-GB" altLang="ja-JP" dirty="0" smtClean="0"/>
              <a:t>Describes how to set up and run a simulation application</a:t>
            </a:r>
            <a:r>
              <a:rPr lang="en-US" altLang="ja-JP" dirty="0" smtClean="0"/>
              <a:t> </a:t>
            </a:r>
            <a:r>
              <a:rPr lang="en-US" altLang="ja-JP" dirty="0" smtClean="0"/>
              <a:t>with </a:t>
            </a:r>
            <a:r>
              <a:rPr lang="en-US" altLang="ja-JP" dirty="0" smtClean="0"/>
              <a:t>a lot of example </a:t>
            </a:r>
            <a:r>
              <a:rPr lang="en-US" altLang="ja-JP" dirty="0" smtClean="0"/>
              <a:t>codes</a:t>
            </a:r>
          </a:p>
          <a:p>
            <a:pPr lvl="1"/>
            <a:r>
              <a:rPr lang="en-US" altLang="ja-JP" i="1" dirty="0" smtClean="0"/>
              <a:t> </a:t>
            </a:r>
            <a:r>
              <a:rPr lang="en-US" altLang="ja-JP" i="1" dirty="0" smtClean="0">
                <a:solidFill>
                  <a:srgbClr val="FFC000"/>
                </a:solidFill>
              </a:rPr>
              <a:t>You should read this first if you are new to G4.</a:t>
            </a:r>
          </a:p>
          <a:p>
            <a:endParaRPr lang="en-GB" altLang="ja-JP" dirty="0" smtClean="0"/>
          </a:p>
          <a:p>
            <a:r>
              <a:rPr lang="en-GB" altLang="ja-JP" dirty="0" smtClean="0"/>
              <a:t>Intended as an overview of the toolkit, not an exhaustive treatment. For more details:</a:t>
            </a:r>
          </a:p>
          <a:p>
            <a:pPr lvl="1"/>
            <a:r>
              <a:rPr lang="en-GB" altLang="ja-JP" i="1" dirty="0" smtClean="0">
                <a:solidFill>
                  <a:srgbClr val="FFC000"/>
                </a:solidFill>
              </a:rPr>
              <a:t>Physics Reference Manual</a:t>
            </a:r>
          </a:p>
          <a:p>
            <a:pPr lvl="1"/>
            <a:r>
              <a:rPr lang="en-GB" altLang="ja-JP" i="1" dirty="0" smtClean="0">
                <a:solidFill>
                  <a:srgbClr val="FFC000"/>
                </a:solidFill>
              </a:rPr>
              <a:t>Toolkit Developers Guide </a:t>
            </a:r>
          </a:p>
          <a:p>
            <a:pPr lvl="1"/>
            <a:endParaRPr lang="en-GB" altLang="ja-JP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51460-1A66-497B-9619-48B833F9A30D}" type="slidenum">
              <a:rPr lang="ja-JP" altLang="en-US" smtClean="0"/>
              <a:pPr/>
              <a:t>40</a:t>
            </a:fld>
            <a:endParaRPr lang="ja-JP" alt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Physics Reference Manual 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278405" y="1642591"/>
            <a:ext cx="8715436" cy="4355873"/>
          </a:xfrm>
        </p:spPr>
        <p:txBody>
          <a:bodyPr>
            <a:normAutofit fontScale="85000" lnSpcReduction="10000"/>
          </a:bodyPr>
          <a:lstStyle/>
          <a:p>
            <a:r>
              <a:rPr lang="en-US" altLang="ja-JP" i="1" dirty="0" smtClean="0"/>
              <a:t>http://</a:t>
            </a:r>
            <a:r>
              <a:rPr lang="en-US" altLang="ja-JP" i="1" dirty="0" smtClean="0"/>
              <a:t>geant4.web.cern.ch/geant4/UserDocumentation/</a:t>
            </a:r>
            <a:br>
              <a:rPr lang="en-US" altLang="ja-JP" i="1" dirty="0" smtClean="0"/>
            </a:br>
            <a:r>
              <a:rPr lang="en-US" altLang="ja-JP" i="1" dirty="0" err="1" smtClean="0"/>
              <a:t>UsersGuides</a:t>
            </a:r>
            <a:r>
              <a:rPr lang="en-US" altLang="ja-JP" i="1" dirty="0" smtClean="0"/>
              <a:t>/</a:t>
            </a:r>
            <a:r>
              <a:rPr lang="en-US" altLang="ja-JP" i="1" dirty="0" err="1" smtClean="0"/>
              <a:t>PhysicsReferenceManual</a:t>
            </a:r>
            <a:r>
              <a:rPr lang="en-US" altLang="ja-JP" i="1" dirty="0" smtClean="0"/>
              <a:t>/html/</a:t>
            </a:r>
            <a:br>
              <a:rPr lang="en-US" altLang="ja-JP" i="1" dirty="0" smtClean="0"/>
            </a:br>
            <a:r>
              <a:rPr lang="en-US" altLang="ja-JP" i="1" dirty="0" smtClean="0"/>
              <a:t>PhysicsReferenceManual.html</a:t>
            </a:r>
          </a:p>
          <a:p>
            <a:endParaRPr lang="en-US" altLang="ja-JP" dirty="0" smtClean="0">
              <a:solidFill>
                <a:srgbClr val="FFC000"/>
              </a:solidFill>
            </a:endParaRPr>
          </a:p>
          <a:p>
            <a:r>
              <a:rPr lang="en-US" altLang="ja-JP" dirty="0" smtClean="0">
                <a:solidFill>
                  <a:srgbClr val="FFC000"/>
                </a:solidFill>
              </a:rPr>
              <a:t>Dedicated to the detail description of the physics model used in each Geant4 interaction process.</a:t>
            </a:r>
            <a:endParaRPr lang="en-US" altLang="ja-JP" dirty="0" smtClean="0"/>
          </a:p>
          <a:p>
            <a:pPr lvl="1"/>
            <a:r>
              <a:rPr lang="en-US" altLang="ja-JP" dirty="0" smtClean="0"/>
              <a:t>s</a:t>
            </a:r>
            <a:r>
              <a:rPr lang="en-US" altLang="ja-JP" dirty="0" smtClean="0"/>
              <a:t>eparate physics topics from how to use the toolkit</a:t>
            </a:r>
          </a:p>
          <a:p>
            <a:pPr lvl="1"/>
            <a:r>
              <a:rPr lang="en-US" altLang="ja-JP" dirty="0" smtClean="0"/>
              <a:t>Dedicated to physics models, theories, etc</a:t>
            </a:r>
          </a:p>
          <a:p>
            <a:pPr lvl="2"/>
            <a:r>
              <a:rPr lang="en-US" altLang="ja-JP" dirty="0" smtClean="0"/>
              <a:t>There are no </a:t>
            </a:r>
            <a:r>
              <a:rPr lang="en-US" altLang="ja-JP" dirty="0" smtClean="0"/>
              <a:t>C</a:t>
            </a:r>
            <a:r>
              <a:rPr lang="en-US" altLang="ja-JP" dirty="0" smtClean="0"/>
              <a:t>++ codes.</a:t>
            </a:r>
          </a:p>
          <a:p>
            <a:pPr lvl="2"/>
            <a:r>
              <a:rPr lang="en-US" altLang="ja-JP" i="1" dirty="0" smtClean="0">
                <a:solidFill>
                  <a:srgbClr val="FFFF00"/>
                </a:solidFill>
              </a:rPr>
              <a:t>You should read this when you start to wonder what is going on behind the scene. </a:t>
            </a:r>
          </a:p>
          <a:p>
            <a:endParaRPr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51460-1A66-497B-9619-48B833F9A30D}" type="slidenum">
              <a:rPr lang="ja-JP" altLang="en-US" smtClean="0"/>
              <a:pPr/>
              <a:t>41</a:t>
            </a:fld>
            <a:endParaRPr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2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ja-JP" dirty="0" smtClean="0"/>
              <a:t> LXR Code Browser</a:t>
            </a:r>
            <a:endParaRPr lang="fr-FR" dirty="0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867A6-73B3-492D-A7CC-DB1AD805EDD0}" type="slidenum">
              <a:rPr lang="fr-FR" smtClean="0"/>
              <a:pPr/>
              <a:t>42</a:t>
            </a:fld>
            <a:endParaRPr lang="fr-FR"/>
          </a:p>
        </p:txBody>
      </p:sp>
      <p:sp>
        <p:nvSpPr>
          <p:cNvPr id="10" name="コンテンツ プレースホルダ 9"/>
          <p:cNvSpPr>
            <a:spLocks noGrp="1"/>
          </p:cNvSpPr>
          <p:nvPr>
            <p:ph idx="1"/>
          </p:nvPr>
        </p:nvSpPr>
        <p:spPr>
          <a:xfrm>
            <a:off x="154045" y="1247570"/>
            <a:ext cx="6144341" cy="5072098"/>
          </a:xfrm>
        </p:spPr>
        <p:txBody>
          <a:bodyPr>
            <a:normAutofit fontScale="85000" lnSpcReduction="10000"/>
          </a:bodyPr>
          <a:lstStyle/>
          <a:p>
            <a:r>
              <a:rPr lang="en-GB" altLang="ja-JP" i="1" dirty="0" smtClean="0"/>
              <a:t>http://www-geant4.kek.jp/LXR</a:t>
            </a:r>
            <a:r>
              <a:rPr lang="en-GB" altLang="ja-JP" i="1" dirty="0" smtClean="0"/>
              <a:t>/</a:t>
            </a:r>
          </a:p>
          <a:p>
            <a:endParaRPr lang="en-GB" altLang="ja-JP" dirty="0" smtClean="0"/>
          </a:p>
          <a:p>
            <a:r>
              <a:rPr lang="en-GB" altLang="ja-JP" dirty="0" smtClean="0"/>
              <a:t>Search </a:t>
            </a:r>
            <a:r>
              <a:rPr lang="en-GB" altLang="ja-JP" dirty="0" smtClean="0"/>
              <a:t>the entire </a:t>
            </a:r>
            <a:r>
              <a:rPr lang="en-GB" altLang="ja-JP" dirty="0" smtClean="0"/>
              <a:t>Geant4 source </a:t>
            </a:r>
            <a:r>
              <a:rPr lang="en-GB" altLang="ja-JP" dirty="0" smtClean="0"/>
              <a:t>trees </a:t>
            </a:r>
            <a:r>
              <a:rPr lang="en-GB" altLang="ja-JP" dirty="0" smtClean="0"/>
              <a:t>by</a:t>
            </a:r>
          </a:p>
          <a:p>
            <a:pPr lvl="1"/>
            <a:r>
              <a:rPr lang="en-GB" altLang="ja-JP" i="1" dirty="0" smtClean="0">
                <a:solidFill>
                  <a:srgbClr val="FFC000"/>
                </a:solidFill>
              </a:rPr>
              <a:t>filename (e.g. G4Track.hh)</a:t>
            </a:r>
          </a:p>
          <a:p>
            <a:pPr lvl="1"/>
            <a:r>
              <a:rPr lang="en-GB" altLang="ja-JP" i="1" dirty="0" smtClean="0">
                <a:solidFill>
                  <a:srgbClr val="FFC000"/>
                </a:solidFill>
              </a:rPr>
              <a:t>text</a:t>
            </a:r>
          </a:p>
          <a:p>
            <a:pPr lvl="1"/>
            <a:r>
              <a:rPr lang="en-GB" altLang="ja-JP" i="1" dirty="0" smtClean="0">
                <a:solidFill>
                  <a:srgbClr val="FFC000"/>
                </a:solidFill>
              </a:rPr>
              <a:t>identifier</a:t>
            </a:r>
          </a:p>
          <a:p>
            <a:pPr lvl="1"/>
            <a:endParaRPr lang="en-GB" altLang="ja-JP" i="1" dirty="0" smtClean="0">
              <a:solidFill>
                <a:srgbClr val="FFC000"/>
              </a:solidFill>
            </a:endParaRPr>
          </a:p>
          <a:p>
            <a:r>
              <a:rPr lang="en-GB" altLang="ja-JP" i="1" dirty="0" smtClean="0">
                <a:solidFill>
                  <a:srgbClr val="FFFF00"/>
                </a:solidFill>
              </a:rPr>
              <a:t>S</a:t>
            </a:r>
            <a:r>
              <a:rPr lang="en-GB" altLang="ja-JP" i="1" dirty="0" smtClean="0">
                <a:solidFill>
                  <a:srgbClr val="FFFF00"/>
                </a:solidFill>
              </a:rPr>
              <a:t>ource files </a:t>
            </a:r>
            <a:r>
              <a:rPr lang="en-GB" altLang="ja-JP" i="1" dirty="0" smtClean="0">
                <a:solidFill>
                  <a:srgbClr val="FFFF00"/>
                </a:solidFill>
              </a:rPr>
              <a:t>fully hyper-linked to classes and </a:t>
            </a:r>
            <a:r>
              <a:rPr lang="en-GB" altLang="ja-JP" i="1" dirty="0" smtClean="0">
                <a:solidFill>
                  <a:srgbClr val="FFFF00"/>
                </a:solidFill>
              </a:rPr>
              <a:t>methods;</a:t>
            </a:r>
            <a:endParaRPr lang="en-GB" altLang="ja-JP" i="1" dirty="0" smtClean="0">
              <a:solidFill>
                <a:srgbClr val="FFFF00"/>
              </a:solidFill>
            </a:endParaRPr>
          </a:p>
          <a:p>
            <a:pPr lvl="1"/>
            <a:r>
              <a:rPr lang="en-GB" altLang="ja-JP" dirty="0" smtClean="0"/>
              <a:t>tells where classes and methods are defined</a:t>
            </a:r>
          </a:p>
          <a:p>
            <a:pPr lvl="1"/>
            <a:r>
              <a:rPr lang="en-GB" altLang="ja-JP" dirty="0" smtClean="0"/>
              <a:t>also where they are referenced</a:t>
            </a:r>
          </a:p>
          <a:p>
            <a:endParaRPr kumimoji="1" lang="ja-JP" altLang="en-US" dirty="0"/>
          </a:p>
        </p:txBody>
      </p:sp>
      <p:pic>
        <p:nvPicPr>
          <p:cNvPr id="2846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49746" y="4841682"/>
            <a:ext cx="3152850" cy="1921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  <p:pic>
        <p:nvPicPr>
          <p:cNvPr id="2846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42360" y="2500913"/>
            <a:ext cx="2765141" cy="2254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  <p:pic>
        <p:nvPicPr>
          <p:cNvPr id="28467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98388" y="161068"/>
            <a:ext cx="2477572" cy="2296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User Supports</a:t>
            </a:r>
            <a:endParaRPr lang="en-US" altLang="ja-JP" dirty="0"/>
          </a:p>
        </p:txBody>
      </p:sp>
      <p:sp>
        <p:nvSpPr>
          <p:cNvPr id="6440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 smtClean="0"/>
              <a:t>Geant4 Collaboration offers extensive user supports. </a:t>
            </a:r>
          </a:p>
          <a:p>
            <a:pPr lvl="1"/>
            <a:r>
              <a:rPr lang="en-US" altLang="ja-JP" dirty="0" smtClean="0"/>
              <a:t>Technical Forum</a:t>
            </a:r>
          </a:p>
          <a:p>
            <a:pPr lvl="1"/>
            <a:r>
              <a:rPr lang="en-US" altLang="ja-JP" dirty="0" smtClean="0"/>
              <a:t>Users workshops and Tutorial courses</a:t>
            </a:r>
          </a:p>
          <a:p>
            <a:pPr lvl="1"/>
            <a:r>
              <a:rPr lang="en-US" altLang="ja-JP" dirty="0" err="1" smtClean="0"/>
              <a:t>HyperNews</a:t>
            </a:r>
            <a:r>
              <a:rPr lang="en-US" altLang="ja-JP" dirty="0" smtClean="0"/>
              <a:t> and mailing list</a:t>
            </a:r>
          </a:p>
          <a:p>
            <a:pPr lvl="1"/>
            <a:r>
              <a:rPr lang="en-US" altLang="ja-JP" dirty="0" smtClean="0"/>
              <a:t>Problem tracking system </a:t>
            </a:r>
          </a:p>
          <a:p>
            <a:pPr lvl="1"/>
            <a:r>
              <a:rPr lang="en-US" altLang="ja-JP" dirty="0" smtClean="0"/>
              <a:t>Daily “private” communications</a:t>
            </a:r>
            <a:endParaRPr lang="en-US" altLang="ja-JP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Technical Forum</a:t>
            </a:r>
            <a:endParaRPr lang="en-US" altLang="ja-JP"/>
          </a:p>
        </p:txBody>
      </p:sp>
      <p:sp>
        <p:nvSpPr>
          <p:cNvPr id="64614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altLang="ja-JP" dirty="0" smtClean="0"/>
              <a:t>The Technical Forum is open to all interested parties </a:t>
            </a:r>
          </a:p>
          <a:p>
            <a:pPr lvl="1"/>
            <a:r>
              <a:rPr lang="en-US" altLang="ja-JP" dirty="0" smtClean="0"/>
              <a:t>To be held at least 4 times per year</a:t>
            </a:r>
          </a:p>
          <a:p>
            <a:pPr lvl="1"/>
            <a:endParaRPr lang="en-US" altLang="ja-JP" dirty="0" smtClean="0"/>
          </a:p>
          <a:p>
            <a:r>
              <a:rPr lang="en-US" altLang="ja-JP" dirty="0" smtClean="0"/>
              <a:t>The purpose of the forum is to:</a:t>
            </a:r>
          </a:p>
          <a:p>
            <a:pPr lvl="1"/>
            <a:r>
              <a:rPr lang="en-US" altLang="ja-JP" dirty="0" smtClean="0"/>
              <a:t>Achieve, as much as possible, a mutual understanding of the needs and plans of users and developers. </a:t>
            </a:r>
          </a:p>
          <a:p>
            <a:pPr lvl="1"/>
            <a:r>
              <a:rPr lang="en-US" altLang="ja-JP" dirty="0" smtClean="0"/>
              <a:t>Provide the Geant4 Collaboration with the clearest possible understanding of the needs of its users.</a:t>
            </a:r>
          </a:p>
          <a:p>
            <a:pPr lvl="1"/>
            <a:r>
              <a:rPr lang="en-US" altLang="ja-JP" dirty="0" smtClean="0"/>
              <a:t>Promote the exchange of information about physics validation performed by Geant4 Collaborators and Geant4 users.</a:t>
            </a:r>
          </a:p>
          <a:p>
            <a:pPr lvl="1"/>
            <a:r>
              <a:rPr lang="en-US" altLang="ja-JP" dirty="0" smtClean="0"/>
              <a:t>Promote the exchange of information about user support provided by Geant4 Collaborators and Geant4 user communities.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271490" y="203199"/>
            <a:ext cx="8229600" cy="901395"/>
          </a:xfrm>
        </p:spPr>
        <p:txBody>
          <a:bodyPr>
            <a:normAutofit fontScale="90000"/>
          </a:bodyPr>
          <a:lstStyle/>
          <a:p>
            <a:r>
              <a:rPr lang="en-US" altLang="ja-JP" dirty="0" smtClean="0"/>
              <a:t>Geant4 Users/Collaboration Workshop</a:t>
            </a:r>
            <a:r>
              <a:rPr lang="en-US" altLang="ja-JP" dirty="0" smtClean="0"/>
              <a:t> 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dirty="0" smtClean="0"/>
              <a:t>                                                             and Tutorials</a:t>
            </a:r>
            <a:endParaRPr lang="en-US" altLang="ja-JP" dirty="0"/>
          </a:p>
        </p:txBody>
      </p:sp>
      <p:sp>
        <p:nvSpPr>
          <p:cNvPr id="64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altLang="ja-JP" dirty="0" smtClean="0"/>
              <a:t>Users/Collaboration workshops were held.</a:t>
            </a:r>
          </a:p>
          <a:p>
            <a:pPr lvl="1"/>
            <a:r>
              <a:rPr lang="en-US" altLang="ja-JP" dirty="0" smtClean="0"/>
              <a:t>Catania - Oct. 2004</a:t>
            </a:r>
          </a:p>
          <a:p>
            <a:pPr lvl="1"/>
            <a:r>
              <a:rPr lang="en-US" altLang="ja-JP" dirty="0" smtClean="0"/>
              <a:t>Bordeaux - Nov.2005</a:t>
            </a:r>
          </a:p>
          <a:p>
            <a:pPr lvl="1"/>
            <a:r>
              <a:rPr lang="en-US" altLang="ja-JP" dirty="0" smtClean="0"/>
              <a:t>Lisbon - Oct. 2006</a:t>
            </a:r>
          </a:p>
          <a:p>
            <a:pPr lvl="1"/>
            <a:r>
              <a:rPr lang="en-US" altLang="ja-JP" dirty="0" smtClean="0"/>
              <a:t>Manchester - Sep. 2007</a:t>
            </a:r>
          </a:p>
          <a:p>
            <a:pPr lvl="1"/>
            <a:r>
              <a:rPr lang="en-US" altLang="ja-JP" dirty="0" smtClean="0">
                <a:solidFill>
                  <a:srgbClr val="FFFF00"/>
                </a:solidFill>
              </a:rPr>
              <a:t>Kobe - Sep. 2008</a:t>
            </a:r>
          </a:p>
          <a:p>
            <a:pPr lvl="1"/>
            <a:endParaRPr lang="en-US" altLang="ja-JP" dirty="0" smtClean="0"/>
          </a:p>
          <a:p>
            <a:r>
              <a:rPr lang="en-US" altLang="ja-JP" dirty="0" smtClean="0"/>
              <a:t>Local workshops/tutorials were organized various places </a:t>
            </a:r>
            <a:r>
              <a:rPr lang="en-US" altLang="ja-JP" i="1" dirty="0" smtClean="0">
                <a:solidFill>
                  <a:srgbClr val="FFC000"/>
                </a:solidFill>
              </a:rPr>
              <a:t>for different user communities.</a:t>
            </a:r>
          </a:p>
          <a:p>
            <a:pPr lvl="1"/>
            <a:r>
              <a:rPr lang="en-US" altLang="ja-JP" dirty="0" smtClean="0"/>
              <a:t>SLAC/</a:t>
            </a:r>
            <a:r>
              <a:rPr lang="en-US" altLang="ja-JP" dirty="0" smtClean="0">
                <a:ea typeface="ＭＳ Ｐゴシック" pitchFamily="50" charset="-128"/>
              </a:rPr>
              <a:t>FNAL/ Jefferson </a:t>
            </a:r>
            <a:r>
              <a:rPr lang="en-US" altLang="ja-JP" dirty="0" smtClean="0"/>
              <a:t>: users workshops, tutorials</a:t>
            </a:r>
          </a:p>
          <a:p>
            <a:pPr lvl="1"/>
            <a:r>
              <a:rPr lang="en-US" altLang="ja-JP" dirty="0" smtClean="0"/>
              <a:t>NASA/ESA : space users workshops</a:t>
            </a:r>
          </a:p>
          <a:p>
            <a:pPr lvl="1"/>
            <a:r>
              <a:rPr lang="en-US" altLang="ja-JP" dirty="0" smtClean="0"/>
              <a:t>KEK : users workshops, tutorials</a:t>
            </a:r>
          </a:p>
          <a:p>
            <a:pPr lvl="1"/>
            <a:r>
              <a:rPr lang="en-US" altLang="ja-JP" dirty="0" smtClean="0"/>
              <a:t>IN2P3: tutorials</a:t>
            </a:r>
          </a:p>
          <a:p>
            <a:pPr lvl="1"/>
            <a:r>
              <a:rPr lang="en-US" altLang="ja-JP" dirty="0" smtClean="0"/>
              <a:t>INFN : </a:t>
            </a:r>
            <a:r>
              <a:rPr lang="en-US" altLang="ja-JP" dirty="0" smtClean="0"/>
              <a:t>tutorials</a:t>
            </a:r>
            <a:endParaRPr lang="en-US" altLang="ja-JP" dirty="0" smtClean="0"/>
          </a:p>
          <a:p>
            <a:pPr lvl="1"/>
            <a:r>
              <a:rPr lang="en-US" altLang="ja-JP" dirty="0" smtClean="0"/>
              <a:t>IEEE/MIC : tutorials</a:t>
            </a:r>
          </a:p>
          <a:p>
            <a:pPr lvl="1"/>
            <a:r>
              <a:rPr lang="en-US" altLang="ja-JP" dirty="0" smtClean="0"/>
              <a:t>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4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83112" y="1218322"/>
            <a:ext cx="3584216" cy="4326599"/>
          </a:xfrm>
          <a:effectLst>
            <a:reflection blurRad="6350" stA="52000" endA="300" endPos="35000" dir="5400000" sy="-100000" algn="bl" rotWithShape="0"/>
            <a:softEdge rad="63500"/>
          </a:effectLst>
        </p:spPr>
      </p:pic>
      <p:sp>
        <p:nvSpPr>
          <p:cNvPr id="17416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ja-JP" smtClean="0"/>
              <a:t>HyperNews User Forum</a:t>
            </a:r>
            <a:endParaRPr lang="fr-FR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867A6-73B3-492D-A7CC-DB1AD805EDD0}" type="slidenum">
              <a:rPr lang="fr-FR" smtClean="0"/>
              <a:pPr/>
              <a:t>46</a:t>
            </a:fld>
            <a:endParaRPr lang="fr-FR"/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869740" y="1483729"/>
            <a:ext cx="5244997" cy="3805161"/>
          </a:xfrm>
        </p:spPr>
        <p:txBody>
          <a:bodyPr>
            <a:normAutofit fontScale="70000" lnSpcReduction="20000"/>
          </a:bodyPr>
          <a:lstStyle/>
          <a:p>
            <a:r>
              <a:rPr lang="en-GB" altLang="ja-JP" i="1" dirty="0" smtClean="0"/>
              <a:t>http://geant4-hn.slac.stanford.edu:5090/                                         Geant4-HyperNews/index </a:t>
            </a:r>
          </a:p>
          <a:p>
            <a:endParaRPr lang="en-GB" altLang="ja-JP" dirty="0" smtClean="0"/>
          </a:p>
          <a:p>
            <a:r>
              <a:rPr lang="en-GB" altLang="ja-JP" dirty="0" smtClean="0">
                <a:solidFill>
                  <a:srgbClr val="FFC000"/>
                </a:solidFill>
              </a:rPr>
              <a:t>Discuss problems with other users, post questions for experts, etc.</a:t>
            </a:r>
            <a:endParaRPr lang="en-GB" altLang="ja-JP" dirty="0" smtClean="0">
              <a:solidFill>
                <a:srgbClr val="FFC000"/>
              </a:solidFill>
            </a:endParaRPr>
          </a:p>
          <a:p>
            <a:pPr lvl="1" indent="-273050"/>
            <a:r>
              <a:rPr lang="en-GB" altLang="ja-JP" dirty="0" smtClean="0"/>
              <a:t>18 forums roughly based on Geant4 categories</a:t>
            </a:r>
          </a:p>
          <a:p>
            <a:pPr lvl="1" indent="-273050"/>
            <a:r>
              <a:rPr lang="en-GB" altLang="ja-JP" dirty="0" smtClean="0"/>
              <a:t>4 forums for specific application areas</a:t>
            </a:r>
            <a:br>
              <a:rPr lang="en-GB" altLang="ja-JP" dirty="0" smtClean="0"/>
            </a:br>
            <a:r>
              <a:rPr lang="en-GB" altLang="ja-JP" dirty="0" smtClean="0"/>
              <a:t>(education, medicine, space, industry)</a:t>
            </a:r>
          </a:p>
          <a:p>
            <a:pPr lvl="1" indent="-273050"/>
            <a:r>
              <a:rPr lang="en-GB" altLang="ja-JP" dirty="0" smtClean="0"/>
              <a:t>New forums may be requested by users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Geant4/</a:t>
            </a:r>
            <a:r>
              <a:rPr kumimoji="1" lang="en-US" altLang="ja-JP" dirty="0" err="1" smtClean="0"/>
              <a:t>Bugzilla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498847" y="1627961"/>
            <a:ext cx="4528110" cy="2570964"/>
          </a:xfrm>
        </p:spPr>
        <p:txBody>
          <a:bodyPr>
            <a:normAutofit fontScale="70000" lnSpcReduction="20000"/>
          </a:bodyPr>
          <a:lstStyle/>
          <a:p>
            <a:r>
              <a:rPr lang="en-US" altLang="ja-JP" i="1" dirty="0" smtClean="0"/>
              <a:t>http://bugzilla-geant4.kek.jp</a:t>
            </a:r>
            <a:r>
              <a:rPr lang="en-US" altLang="ja-JP" i="1" dirty="0" smtClean="0"/>
              <a:t>/</a:t>
            </a:r>
          </a:p>
          <a:p>
            <a:endParaRPr kumimoji="1" lang="en-US" altLang="ja-JP" dirty="0" smtClean="0"/>
          </a:p>
          <a:p>
            <a:r>
              <a:rPr kumimoji="1" lang="en-US" altLang="ja-JP" dirty="0" smtClean="0"/>
              <a:t>Geant4 Prob</a:t>
            </a:r>
            <a:r>
              <a:rPr lang="en-US" altLang="ja-JP" dirty="0" smtClean="0"/>
              <a:t>lem Tracking System based on </a:t>
            </a:r>
            <a:r>
              <a:rPr lang="en-US" altLang="ja-JP" i="1" dirty="0" err="1" smtClean="0">
                <a:solidFill>
                  <a:srgbClr val="FFC000"/>
                </a:solidFill>
              </a:rPr>
              <a:t>Bugzilla</a:t>
            </a:r>
            <a:endParaRPr lang="en-US" altLang="ja-JP" i="1" dirty="0" smtClean="0">
              <a:solidFill>
                <a:srgbClr val="FFC000"/>
              </a:solidFill>
            </a:endParaRPr>
          </a:p>
          <a:p>
            <a:endParaRPr lang="en-US" altLang="ja-JP" dirty="0" smtClean="0"/>
          </a:p>
          <a:p>
            <a:pPr lvl="1"/>
            <a:r>
              <a:rPr lang="en-US" i="1" dirty="0" smtClean="0"/>
              <a:t>Archives and tracks details </a:t>
            </a:r>
            <a:r>
              <a:rPr lang="en-US" i="1" dirty="0" smtClean="0"/>
              <a:t>of problems reported by users and </a:t>
            </a:r>
            <a:r>
              <a:rPr lang="en-US" i="1" dirty="0" smtClean="0"/>
              <a:t>developers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67251460-1A66-497B-9619-48B833F9A30D}" type="slidenum">
              <a:rPr lang="ja-JP" altLang="en-US" smtClean="0"/>
              <a:pPr algn="r"/>
              <a:t>47</a:t>
            </a:fld>
            <a:endParaRPr lang="ja-JP" altLang="en-US" dirty="0"/>
          </a:p>
        </p:txBody>
      </p:sp>
      <p:pic>
        <p:nvPicPr>
          <p:cNvPr id="2856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8250" y="1616658"/>
            <a:ext cx="4454956" cy="399619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タイトル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Geant4 Reference Papers</a:t>
            </a:r>
            <a:endParaRPr kumimoji="1" lang="ja-JP" altLang="en-US" dirty="0"/>
          </a:p>
        </p:txBody>
      </p:sp>
      <p:sp>
        <p:nvSpPr>
          <p:cNvPr id="8" name="コンテンツ プレースホルダ 7"/>
          <p:cNvSpPr>
            <a:spLocks noGrp="1"/>
          </p:cNvSpPr>
          <p:nvPr>
            <p:ph idx="1"/>
          </p:nvPr>
        </p:nvSpPr>
        <p:spPr>
          <a:xfrm>
            <a:off x="285720" y="1291461"/>
            <a:ext cx="5588386" cy="5072098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The </a:t>
            </a:r>
            <a:r>
              <a:rPr lang="en-US" dirty="0" smtClean="0"/>
              <a:t>two main reference papers for </a:t>
            </a:r>
            <a:r>
              <a:rPr lang="en-US" dirty="0" smtClean="0"/>
              <a:t>Geant4: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>
                <a:solidFill>
                  <a:srgbClr val="FFFF00"/>
                </a:solidFill>
              </a:rPr>
              <a:t>Geant4—a </a:t>
            </a:r>
            <a:r>
              <a:rPr lang="en-US" dirty="0" smtClean="0">
                <a:solidFill>
                  <a:srgbClr val="FFFF00"/>
                </a:solidFill>
              </a:rPr>
              <a:t>simulation toolkit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i="1" dirty="0" smtClean="0"/>
              <a:t>Nuclear Instruments and Methods in Physics Research Section A: </a:t>
            </a:r>
            <a:r>
              <a:rPr lang="en-US" i="1" dirty="0" smtClean="0"/>
              <a:t>Volume </a:t>
            </a:r>
            <a:r>
              <a:rPr lang="en-US" i="1" dirty="0" smtClean="0"/>
              <a:t>506, Issue </a:t>
            </a:r>
            <a:r>
              <a:rPr lang="en-US" i="1" dirty="0" smtClean="0"/>
              <a:t>3, </a:t>
            </a:r>
            <a:r>
              <a:rPr lang="en-US" i="1" dirty="0" smtClean="0"/>
              <a:t>1 July 2003</a:t>
            </a:r>
            <a:r>
              <a:rPr lang="en-US" i="1" dirty="0" smtClean="0"/>
              <a:t>,</a:t>
            </a:r>
            <a:br>
              <a:rPr lang="en-US" i="1" dirty="0" smtClean="0"/>
            </a:br>
            <a:r>
              <a:rPr lang="en-US" i="1" dirty="0" smtClean="0"/>
              <a:t> </a:t>
            </a:r>
            <a:r>
              <a:rPr lang="en-US" i="1" dirty="0" smtClean="0"/>
              <a:t>Pages </a:t>
            </a:r>
            <a:r>
              <a:rPr lang="en-US" i="1" dirty="0" smtClean="0"/>
              <a:t>250-303</a:t>
            </a:r>
          </a:p>
          <a:p>
            <a:endParaRPr kumimoji="1" lang="en-US" altLang="ja-JP" dirty="0" smtClean="0"/>
          </a:p>
          <a:p>
            <a:r>
              <a:rPr lang="en-US" dirty="0" smtClean="0">
                <a:solidFill>
                  <a:srgbClr val="FFFF00"/>
                </a:solidFill>
              </a:rPr>
              <a:t>Geant4 developments </a:t>
            </a:r>
            <a:r>
              <a:rPr lang="en-US" dirty="0" smtClean="0">
                <a:solidFill>
                  <a:srgbClr val="FFFF00"/>
                </a:solidFill>
              </a:rPr>
              <a:t>and applications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i="1" dirty="0" smtClean="0"/>
              <a:t>Nuclear </a:t>
            </a:r>
            <a:r>
              <a:rPr lang="en-US" i="1" dirty="0" smtClean="0"/>
              <a:t>Science, IEEE </a:t>
            </a:r>
            <a:r>
              <a:rPr lang="en-US" i="1" dirty="0" smtClean="0"/>
              <a:t>Transactions</a:t>
            </a:r>
            <a:br>
              <a:rPr lang="en-US" i="1" dirty="0" smtClean="0"/>
            </a:br>
            <a:r>
              <a:rPr lang="en-US" i="1" dirty="0" smtClean="0"/>
              <a:t>Publication </a:t>
            </a:r>
            <a:r>
              <a:rPr lang="en-US" i="1" dirty="0" smtClean="0"/>
              <a:t>Date: Feb. 2006</a:t>
            </a:r>
            <a:br>
              <a:rPr lang="en-US" i="1" dirty="0" smtClean="0"/>
            </a:br>
            <a:r>
              <a:rPr lang="en-US" i="1" dirty="0" smtClean="0"/>
              <a:t>Volume: 53,  Issue: 1, Part 2</a:t>
            </a:r>
            <a:br>
              <a:rPr lang="en-US" i="1" dirty="0" smtClean="0"/>
            </a:br>
            <a:r>
              <a:rPr lang="en-US" i="1" dirty="0" smtClean="0"/>
              <a:t>On page(s): 270- </a:t>
            </a:r>
            <a:r>
              <a:rPr lang="en-US" i="1" dirty="0" smtClean="0"/>
              <a:t>278</a:t>
            </a:r>
            <a:endParaRPr lang="en-US" i="1" dirty="0" smtClean="0"/>
          </a:p>
        </p:txBody>
      </p:sp>
      <p:sp>
        <p:nvSpPr>
          <p:cNvPr id="2" name="スライド番号プレースホル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51460-1A66-497B-9619-48B833F9A30D}" type="slidenum">
              <a:rPr lang="ja-JP" altLang="en-US" smtClean="0"/>
              <a:pPr/>
              <a:t>48</a:t>
            </a:fld>
            <a:endParaRPr lang="ja-JP" altLang="en-US" dirty="0"/>
          </a:p>
        </p:txBody>
      </p:sp>
      <p:pic>
        <p:nvPicPr>
          <p:cNvPr id="4" name="Picture 1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29581" y="3779107"/>
            <a:ext cx="3104692" cy="2782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63059" y="614477"/>
            <a:ext cx="2741394" cy="2958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LicenseHomeP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00246" y="555954"/>
            <a:ext cx="1943754" cy="1587399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The Geant4 License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154048" y="1445081"/>
            <a:ext cx="7995085" cy="4333928"/>
          </a:xfrm>
        </p:spPr>
        <p:txBody>
          <a:bodyPr>
            <a:normAutofit fontScale="92500" lnSpcReduction="10000"/>
          </a:bodyPr>
          <a:lstStyle/>
          <a:p>
            <a:r>
              <a:rPr lang="en-US" altLang="ja-JP" dirty="0" smtClean="0">
                <a:ea typeface="ＭＳ Ｐゴシック" charset="-128"/>
              </a:rPr>
              <a:t>T</a:t>
            </a:r>
            <a:r>
              <a:rPr lang="en-US" altLang="ja-JP" dirty="0" smtClean="0">
                <a:ea typeface="ＭＳ Ｐゴシック" charset="-128"/>
              </a:rPr>
              <a:t>he collaboration presets </a:t>
            </a:r>
            <a:r>
              <a:rPr lang="en-US" altLang="ja-JP" i="1" dirty="0" smtClean="0">
                <a:solidFill>
                  <a:srgbClr val="FFFF00"/>
                </a:solidFill>
                <a:ea typeface="ＭＳ Ｐゴシック" charset="-128"/>
              </a:rPr>
              <a:t>the Geant4 license</a:t>
            </a:r>
            <a:r>
              <a:rPr lang="en-US" altLang="ja-JP" dirty="0" smtClean="0">
                <a:ea typeface="ＭＳ Ｐゴシック" charset="-128"/>
              </a:rPr>
              <a:t>.</a:t>
            </a:r>
          </a:p>
          <a:p>
            <a:endParaRPr lang="en-US" altLang="ja-JP" dirty="0" smtClean="0">
              <a:effectLst>
                <a:outerShdw blurRad="38100" dist="38100" dir="2700000" algn="tl">
                  <a:srgbClr val="000000"/>
                </a:outerShdw>
              </a:effectLst>
              <a:ea typeface="ＭＳ Ｐゴシック" charset="-128"/>
            </a:endParaRPr>
          </a:p>
          <a:p>
            <a:pPr lvl="1"/>
            <a:r>
              <a:rPr lang="en-US" altLang="ja-JP" i="1" dirty="0" smtClean="0">
                <a:solidFill>
                  <a:srgbClr val="FFC000"/>
                </a:solidFill>
              </a:rPr>
              <a:t>Makes clear the user’s wide-ranging freedom to use, extend or redistribute Geant4, even as part of some for-profit venture</a:t>
            </a:r>
            <a:r>
              <a:rPr lang="en-US" altLang="ja-JP" i="1" dirty="0" smtClean="0">
                <a:solidFill>
                  <a:srgbClr val="FFC000"/>
                </a:solidFill>
              </a:rPr>
              <a:t>.</a:t>
            </a:r>
          </a:p>
          <a:p>
            <a:pPr lvl="1"/>
            <a:endParaRPr lang="en-US" altLang="ja-JP" i="1" dirty="0" smtClean="0">
              <a:solidFill>
                <a:srgbClr val="FFC000"/>
              </a:solidFill>
            </a:endParaRPr>
          </a:p>
          <a:p>
            <a:pPr lvl="1"/>
            <a:r>
              <a:rPr lang="en-US" altLang="ja-JP" dirty="0" smtClean="0"/>
              <a:t>The license was released along with the latest Geant4 release 8.1</a:t>
            </a:r>
            <a:r>
              <a:rPr lang="en-US" altLang="ja-JP" dirty="0" smtClean="0"/>
              <a:t>.</a:t>
            </a:r>
          </a:p>
          <a:p>
            <a:pPr lvl="1"/>
            <a:endParaRPr lang="en-US" altLang="ja-JP" dirty="0" smtClean="0"/>
          </a:p>
          <a:p>
            <a:pPr lvl="1"/>
            <a:r>
              <a:rPr lang="en-US" altLang="ja-JP" dirty="0" smtClean="0"/>
              <a:t>Simple enough that you can read and understand it.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67251460-1A66-497B-9619-48B833F9A30D}" type="slidenum">
              <a:rPr lang="ja-JP" altLang="en-US" smtClean="0"/>
              <a:pPr algn="r"/>
              <a:t>49</a:t>
            </a:fld>
            <a:endParaRPr lang="ja-JP" altLang="en-US" dirty="0"/>
          </a:p>
        </p:txBody>
      </p:sp>
      <p:sp>
        <p:nvSpPr>
          <p:cNvPr id="6" name="正方形/長方形 5"/>
          <p:cNvSpPr/>
          <p:nvPr/>
        </p:nvSpPr>
        <p:spPr>
          <a:xfrm>
            <a:off x="5799977" y="5950958"/>
            <a:ext cx="3118226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spcBef>
                <a:spcPct val="50000"/>
              </a:spcBef>
              <a:buClr>
                <a:schemeClr val="folHlink"/>
              </a:buClr>
              <a:buSzPct val="65000"/>
            </a:pPr>
            <a:r>
              <a:rPr lang="en-US" altLang="ja-JP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-128"/>
              </a:rPr>
              <a:t>http://cern.ch/geant4/license/</a:t>
            </a:r>
            <a:endParaRPr lang="en-US" altLang="ja-JP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ea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sz="3600">
                <a:ea typeface="ＭＳ Ｐゴシック" charset="-128"/>
              </a:rPr>
              <a:t>Geant4 Collaboration</a:t>
            </a:r>
          </a:p>
        </p:txBody>
      </p:sp>
      <p:sp>
        <p:nvSpPr>
          <p:cNvPr id="30" name="スライド番号プレースホルダ 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51460-1A66-497B-9619-48B833F9A30D}" type="slidenum">
              <a:rPr kumimoji="1" lang="ja-JP" altLang="en-US" smtClean="0"/>
              <a:pPr/>
              <a:t>5</a:t>
            </a:fld>
            <a:endParaRPr kumimoji="1" lang="ja-JP" altLang="en-US"/>
          </a:p>
        </p:txBody>
      </p:sp>
      <p:pic>
        <p:nvPicPr>
          <p:cNvPr id="96259" name="Picture 3" descr="worldma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1" y="1928802"/>
            <a:ext cx="6350044" cy="28575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96263" name="Picture 7" descr="INFNLogo"/>
          <p:cNvPicPr preferRelativeResize="0">
            <a:picLocks noChangeAspect="1" noChangeArrowheads="1"/>
          </p:cNvPicPr>
          <p:nvPr/>
        </p:nvPicPr>
        <p:blipFill>
          <a:blip r:embed="rId4">
            <a:lum contrast="-6000"/>
          </a:blip>
          <a:srcRect/>
          <a:stretch>
            <a:fillRect/>
          </a:stretch>
        </p:blipFill>
        <p:spPr bwMode="auto">
          <a:xfrm>
            <a:off x="2928926" y="1214422"/>
            <a:ext cx="1072771" cy="8815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96269" name="Picture 13" descr="Karo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43570" y="5000636"/>
            <a:ext cx="990600" cy="987425"/>
          </a:xfrm>
          <a:prstGeom prst="rect">
            <a:avLst/>
          </a:prstGeom>
          <a:solidFill>
            <a:srgbClr val="FFFFCC"/>
          </a:solidFill>
          <a:effectLst>
            <a:softEdge rad="31750"/>
          </a:effectLst>
        </p:spPr>
      </p:pic>
      <p:pic>
        <p:nvPicPr>
          <p:cNvPr id="96270" name="Picture 14" descr="slac2"/>
          <p:cNvPicPr preferRelativeResize="0">
            <a:picLocks noChangeAspect="1" noChangeArrowheads="1"/>
          </p:cNvPicPr>
          <p:nvPr/>
        </p:nvPicPr>
        <p:blipFill>
          <a:blip r:embed="rId6">
            <a:lum contrast="-6000"/>
          </a:blip>
          <a:srcRect/>
          <a:stretch>
            <a:fillRect/>
          </a:stretch>
        </p:blipFill>
        <p:spPr bwMode="auto">
          <a:xfrm>
            <a:off x="428596" y="2786058"/>
            <a:ext cx="1371600" cy="10985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96271" name="Picture 15" descr="lebedev2"/>
          <p:cNvPicPr preferRelativeResize="0">
            <a:picLocks noChangeAspect="1" noChangeArrowheads="1"/>
          </p:cNvPicPr>
          <p:nvPr/>
        </p:nvPicPr>
        <p:blipFill>
          <a:blip r:embed="rId7">
            <a:lum contrast="-12000"/>
          </a:blip>
          <a:srcRect b="28455"/>
          <a:stretch>
            <a:fillRect/>
          </a:stretch>
        </p:blipFill>
        <p:spPr bwMode="auto">
          <a:xfrm>
            <a:off x="7858148" y="1428736"/>
            <a:ext cx="1133475" cy="915988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  <p:pic>
        <p:nvPicPr>
          <p:cNvPr id="96273" name="Picture 17" descr="in2p3"/>
          <p:cNvPicPr>
            <a:picLocks noChangeAspect="1" noChangeArrowheads="1"/>
          </p:cNvPicPr>
          <p:nvPr/>
        </p:nvPicPr>
        <p:blipFill>
          <a:blip r:embed="rId8"/>
          <a:srcRect l="29631"/>
          <a:stretch>
            <a:fillRect/>
          </a:stretch>
        </p:blipFill>
        <p:spPr bwMode="auto">
          <a:xfrm>
            <a:off x="5572132" y="1357298"/>
            <a:ext cx="2000264" cy="7013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96274" name="Text Box 18"/>
          <p:cNvSpPr txBox="1">
            <a:spLocks noChangeArrowheads="1"/>
          </p:cNvSpPr>
          <p:nvPr/>
        </p:nvSpPr>
        <p:spPr bwMode="auto">
          <a:xfrm>
            <a:off x="7000892" y="5572140"/>
            <a:ext cx="1905000" cy="87716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tIns="0" rIns="0" bIns="0">
            <a:spAutoFit/>
          </a:bodyPr>
          <a:lstStyle/>
          <a:p>
            <a:pPr algn="ctr"/>
            <a:r>
              <a:rPr lang="en-US" altLang="ja-JP" sz="1000" dirty="0">
                <a:solidFill>
                  <a:srgbClr val="339933"/>
                </a:solidFill>
                <a:ea typeface="ＭＳ Ｐゴシック" charset="-128"/>
              </a:rPr>
              <a:t>Collaborators also from non-member institutions, including</a:t>
            </a:r>
          </a:p>
          <a:p>
            <a:pPr algn="ctr"/>
            <a:r>
              <a:rPr lang="en-US" altLang="ja-JP" sz="1000" dirty="0" err="1">
                <a:solidFill>
                  <a:srgbClr val="003399"/>
                </a:solidFill>
                <a:ea typeface="ＭＳ Ｐゴシック" charset="-128"/>
              </a:rPr>
              <a:t>Budker</a:t>
            </a:r>
            <a:r>
              <a:rPr lang="en-US" altLang="ja-JP" sz="1000" dirty="0">
                <a:solidFill>
                  <a:srgbClr val="003399"/>
                </a:solidFill>
                <a:ea typeface="ＭＳ Ｐゴシック" charset="-128"/>
              </a:rPr>
              <a:t> Inst. of Physics</a:t>
            </a:r>
            <a:endParaRPr lang="en-US" altLang="ja-JP" sz="1000" dirty="0">
              <a:solidFill>
                <a:srgbClr val="339933"/>
              </a:solidFill>
              <a:ea typeface="ＭＳ Ｐゴシック" charset="-128"/>
            </a:endParaRPr>
          </a:p>
          <a:p>
            <a:pPr algn="ctr">
              <a:lnSpc>
                <a:spcPct val="70000"/>
              </a:lnSpc>
            </a:pPr>
            <a:r>
              <a:rPr lang="en-US" altLang="ja-JP" sz="1000" dirty="0">
                <a:solidFill>
                  <a:srgbClr val="FF6600"/>
                </a:solidFill>
                <a:ea typeface="ＭＳ Ｐゴシック" charset="-128"/>
              </a:rPr>
              <a:t>IHEP </a:t>
            </a:r>
            <a:r>
              <a:rPr lang="en-US" altLang="ja-JP" sz="1000" dirty="0" err="1">
                <a:solidFill>
                  <a:srgbClr val="FF6600"/>
                </a:solidFill>
                <a:ea typeface="ＭＳ Ｐゴシック" charset="-128"/>
              </a:rPr>
              <a:t>Protvino</a:t>
            </a:r>
            <a:endParaRPr lang="en-US" altLang="ja-JP" sz="1000" dirty="0">
              <a:solidFill>
                <a:srgbClr val="339933"/>
              </a:solidFill>
              <a:ea typeface="ＭＳ Ｐゴシック" charset="-128"/>
            </a:endParaRPr>
          </a:p>
          <a:p>
            <a:pPr algn="ctr"/>
            <a:r>
              <a:rPr lang="en-US" altLang="ja-JP" sz="1000" dirty="0">
                <a:solidFill>
                  <a:srgbClr val="9933FF"/>
                </a:solidFill>
                <a:ea typeface="ＭＳ Ｐゴシック" charset="-128"/>
              </a:rPr>
              <a:t>MEPHI Moscow</a:t>
            </a:r>
            <a:r>
              <a:rPr lang="en-US" altLang="ja-JP" sz="1000" dirty="0">
                <a:solidFill>
                  <a:srgbClr val="339933"/>
                </a:solidFill>
                <a:ea typeface="ＭＳ Ｐゴシック" charset="-128"/>
              </a:rPr>
              <a:t> </a:t>
            </a:r>
          </a:p>
          <a:p>
            <a:pPr algn="ctr"/>
            <a:r>
              <a:rPr lang="en-US" altLang="ja-JP" sz="1000" dirty="0">
                <a:solidFill>
                  <a:srgbClr val="FF3399"/>
                </a:solidFill>
                <a:ea typeface="ＭＳ Ｐゴシック" charset="-128"/>
              </a:rPr>
              <a:t>Pittsburg University</a:t>
            </a:r>
            <a:endParaRPr lang="en-US" altLang="ja-JP" sz="1000" i="1" dirty="0">
              <a:solidFill>
                <a:srgbClr val="FF3399"/>
              </a:solidFill>
              <a:ea typeface="ＭＳ Ｐゴシック" charset="-128"/>
            </a:endParaRPr>
          </a:p>
        </p:txBody>
      </p:sp>
      <p:pic>
        <p:nvPicPr>
          <p:cNvPr id="96275" name="Picture 19" descr="jefferson"/>
          <p:cNvPicPr>
            <a:picLocks noChangeAspect="1" noChangeArrowheads="1"/>
          </p:cNvPicPr>
          <p:nvPr/>
        </p:nvPicPr>
        <p:blipFill>
          <a:blip r:embed="rId9"/>
          <a:srcRect r="23094"/>
          <a:stretch>
            <a:fillRect/>
          </a:stretch>
        </p:blipFill>
        <p:spPr bwMode="auto">
          <a:xfrm>
            <a:off x="357158" y="4143380"/>
            <a:ext cx="1323975" cy="6556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96284" name="Picture 28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571736" y="4786322"/>
            <a:ext cx="2393616" cy="6254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96287" name="Picture 31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071670" y="5786454"/>
            <a:ext cx="962025" cy="838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96288" name="Picture 32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85786" y="5000636"/>
            <a:ext cx="1581150" cy="7810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96289" name="Picture 33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3357554" y="5929330"/>
            <a:ext cx="2071702" cy="5039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96291" name="Picture 35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7715272" y="3929066"/>
            <a:ext cx="1028700" cy="7524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7173" name="Picture 5" descr="C:\Documents and Settings\kmura\デスクトップ\keklogo-c.jpg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7559562" y="2571744"/>
            <a:ext cx="1298718" cy="82075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31745" name="Picture 1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4357686" y="1142984"/>
            <a:ext cx="1000132" cy="10001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785786" y="1214422"/>
            <a:ext cx="1643056" cy="83343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31749" name="Picture 5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0" y="2214554"/>
            <a:ext cx="2190750" cy="4762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6050" y="1785926"/>
            <a:ext cx="3571900" cy="3571900"/>
          </a:xfrm>
          <a:prstGeom prst="rect">
            <a:avLst/>
          </a:prstGeom>
          <a:ln>
            <a:noFill/>
          </a:ln>
          <a:effectLst>
            <a:reflection blurRad="6350" stA="52000" endA="300" endPos="35000" dir="5400000" sy="-100000" algn="bl" rotWithShape="0"/>
            <a:softEdge rad="635000"/>
          </a:effectLst>
        </p:spPr>
      </p:pic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>
                <a:ea typeface="ＭＳ Ｐゴシック" pitchFamily="50" charset="-128"/>
              </a:rPr>
              <a:t>Flexibility of Geant4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idx="1"/>
          </p:nvPr>
        </p:nvSpPr>
        <p:spPr>
          <a:xfrm>
            <a:off x="285720" y="1071546"/>
            <a:ext cx="8286808" cy="5357850"/>
          </a:xfrm>
        </p:spPr>
        <p:txBody>
          <a:bodyPr>
            <a:normAutofit/>
          </a:bodyPr>
          <a:lstStyle/>
          <a:p>
            <a:pPr>
              <a:lnSpc>
                <a:spcPct val="170000"/>
              </a:lnSpc>
              <a:buNone/>
            </a:pPr>
            <a:r>
              <a:rPr lang="en-US" altLang="ja-JP" sz="1800" dirty="0" smtClean="0">
                <a:ea typeface="ＭＳ Ｐゴシック" pitchFamily="50" charset="-128"/>
              </a:rPr>
              <a:t>Many types of geometry descriptions</a:t>
            </a:r>
          </a:p>
          <a:p>
            <a:pPr lvl="1">
              <a:lnSpc>
                <a:spcPct val="170000"/>
              </a:lnSpc>
            </a:pPr>
            <a:r>
              <a:rPr lang="en-US" altLang="ja-JP" sz="1400" dirty="0" smtClean="0">
                <a:ea typeface="ＭＳ Ｐゴシック" pitchFamily="50" charset="-128"/>
              </a:rPr>
              <a:t>CSG solids, BREP and boolean solids</a:t>
            </a:r>
          </a:p>
          <a:p>
            <a:pPr lvl="1">
              <a:lnSpc>
                <a:spcPct val="170000"/>
              </a:lnSpc>
            </a:pPr>
            <a:r>
              <a:rPr lang="en-US" altLang="ja-JP" sz="1400" dirty="0" smtClean="0">
                <a:ea typeface="ＭＳ Ｐゴシック" pitchFamily="50" charset="-128"/>
              </a:rPr>
              <a:t>Placement, replica, divided, parameterized, reflected and grouped</a:t>
            </a:r>
          </a:p>
          <a:p>
            <a:pPr lvl="1">
              <a:lnSpc>
                <a:spcPct val="170000"/>
              </a:lnSpc>
            </a:pPr>
            <a:r>
              <a:rPr lang="en-US" altLang="ja-JP" sz="1400" dirty="0" smtClean="0">
                <a:ea typeface="ＭＳ Ｐゴシック" pitchFamily="50" charset="-128"/>
              </a:rPr>
              <a:t>XML description</a:t>
            </a:r>
          </a:p>
          <a:p>
            <a:pPr>
              <a:lnSpc>
                <a:spcPct val="170000"/>
              </a:lnSpc>
              <a:buNone/>
            </a:pPr>
            <a:r>
              <a:rPr lang="en-US" altLang="ja-JP" sz="1800" dirty="0" smtClean="0">
                <a:ea typeface="ＭＳ Ｐゴシック" pitchFamily="50" charset="-128"/>
              </a:rPr>
              <a:t>Wide coverage of physics processes </a:t>
            </a:r>
            <a:endParaRPr lang="en-US" altLang="ja-JP" sz="1400" dirty="0" smtClean="0">
              <a:ea typeface="ＭＳ Ｐゴシック" pitchFamily="50" charset="-128"/>
            </a:endParaRPr>
          </a:p>
          <a:p>
            <a:pPr lvl="1">
              <a:lnSpc>
                <a:spcPct val="170000"/>
              </a:lnSpc>
            </a:pPr>
            <a:r>
              <a:rPr lang="en-US" altLang="ja-JP" sz="1400" dirty="0" smtClean="0">
                <a:ea typeface="ＭＳ Ｐゴシック" pitchFamily="50" charset="-128"/>
              </a:rPr>
              <a:t>EM, hadron, ion, optical photon, decay, shower parameterization</a:t>
            </a:r>
            <a:br>
              <a:rPr lang="en-US" altLang="ja-JP" sz="1400" dirty="0" smtClean="0">
                <a:ea typeface="ＭＳ Ｐゴシック" pitchFamily="50" charset="-128"/>
              </a:rPr>
            </a:br>
            <a:r>
              <a:rPr lang="en-US" altLang="ja-JP" sz="1400" dirty="0" smtClean="0">
                <a:ea typeface="ＭＳ Ｐゴシック" pitchFamily="50" charset="-128"/>
              </a:rPr>
              <a:t>event biasing, and your own processes</a:t>
            </a:r>
          </a:p>
          <a:p>
            <a:pPr lvl="1">
              <a:lnSpc>
                <a:spcPct val="170000"/>
              </a:lnSpc>
            </a:pPr>
            <a:r>
              <a:rPr lang="en-US" altLang="ja-JP" sz="1400" dirty="0" smtClean="0">
                <a:ea typeface="ＭＳ Ｐゴシック" pitchFamily="50" charset="-128"/>
              </a:rPr>
              <a:t>Model mixture of theory-driven, data-driven and parameterized</a:t>
            </a:r>
          </a:p>
          <a:p>
            <a:pPr>
              <a:lnSpc>
                <a:spcPct val="170000"/>
              </a:lnSpc>
              <a:buNone/>
            </a:pPr>
            <a:r>
              <a:rPr lang="en-US" altLang="ja-JP" sz="1800" dirty="0" smtClean="0">
                <a:ea typeface="ＭＳ Ｐゴシック" pitchFamily="50" charset="-128"/>
              </a:rPr>
              <a:t>Everything is open to the user </a:t>
            </a:r>
          </a:p>
          <a:p>
            <a:pPr lvl="1">
              <a:lnSpc>
                <a:spcPct val="170000"/>
              </a:lnSpc>
            </a:pPr>
            <a:r>
              <a:rPr lang="en-US" altLang="ja-JP" sz="1400" dirty="0" smtClean="0">
                <a:ea typeface="ＭＳ Ｐゴシック" pitchFamily="50" charset="-128"/>
              </a:rPr>
              <a:t>Choice of physics processes/models</a:t>
            </a:r>
          </a:p>
          <a:p>
            <a:pPr lvl="1">
              <a:lnSpc>
                <a:spcPct val="170000"/>
              </a:lnSpc>
            </a:pPr>
            <a:r>
              <a:rPr lang="en-US" altLang="ja-JP" sz="1400" dirty="0" smtClean="0">
                <a:ea typeface="ＭＳ Ｐゴシック" pitchFamily="50" charset="-128"/>
              </a:rPr>
              <a:t>Choice of analysis/user interface/visualization technologies</a:t>
            </a:r>
          </a:p>
          <a:p>
            <a:pPr>
              <a:lnSpc>
                <a:spcPct val="170000"/>
              </a:lnSpc>
            </a:pPr>
            <a:r>
              <a:rPr lang="en-US" altLang="ja-JP" sz="1800" dirty="0" smtClean="0">
                <a:solidFill>
                  <a:srgbClr val="FFFF00"/>
                </a:solidFill>
                <a:ea typeface="ＭＳ Ｐゴシック" pitchFamily="50" charset="-128"/>
              </a:rPr>
              <a:t>Geant4 is a tool kit, NOT a simulation black box!!</a:t>
            </a: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00496" y="1219948"/>
            <a:ext cx="589081" cy="637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8" descr="boolean"/>
          <p:cNvPicPr>
            <a:picLocks noChangeAspect="1" noChangeArrowheads="1"/>
          </p:cNvPicPr>
          <p:nvPr/>
        </p:nvPicPr>
        <p:blipFill>
          <a:blip r:embed="rId5" cstate="print"/>
          <a:srcRect l="5128" t="7692" r="10257" b="10257"/>
          <a:stretch>
            <a:fillRect/>
          </a:stretch>
        </p:blipFill>
        <p:spPr bwMode="auto">
          <a:xfrm>
            <a:off x="5840121" y="1285860"/>
            <a:ext cx="803581" cy="584134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/>
            <a:tailEnd/>
          </a:ln>
          <a:effectLst>
            <a:softEdge rad="31750"/>
          </a:effectLst>
        </p:spPr>
      </p:pic>
      <p:pic>
        <p:nvPicPr>
          <p:cNvPr id="9" name="Picture 9" descr="cad-tess1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4C0000"/>
              </a:clrFrom>
              <a:clrTo>
                <a:srgbClr val="4C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43438" y="785794"/>
            <a:ext cx="1073034" cy="80009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56675" name="Picture 3" descr="C:\Documents and Settings\kmura\デスクトップ\ATLAS_2.gif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29520" y="642918"/>
            <a:ext cx="1506694" cy="1949837"/>
          </a:xfrm>
          <a:prstGeom prst="rect">
            <a:avLst/>
          </a:prstGeom>
          <a:noFill/>
          <a:effectLst>
            <a:softEdge rad="31750"/>
          </a:effec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8"/>
          <a:srcRect l="3366" t="28125" r="69702" b="32244"/>
          <a:stretch>
            <a:fillRect/>
          </a:stretch>
        </p:blipFill>
        <p:spPr bwMode="auto">
          <a:xfrm>
            <a:off x="6572264" y="4929198"/>
            <a:ext cx="811167" cy="785818"/>
          </a:xfrm>
          <a:prstGeom prst="rect">
            <a:avLst/>
          </a:prstGeom>
          <a:noFill/>
          <a:effectLst>
            <a:softEdge rad="31750"/>
          </a:effec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9" cstate="print"/>
          <a:srcRect l="31644" t="22158" r="36375" b="25426"/>
          <a:stretch>
            <a:fillRect/>
          </a:stretch>
        </p:blipFill>
        <p:spPr bwMode="auto">
          <a:xfrm>
            <a:off x="7429520" y="4929198"/>
            <a:ext cx="728319" cy="785818"/>
          </a:xfrm>
          <a:prstGeom prst="rect">
            <a:avLst/>
          </a:prstGeom>
          <a:noFill/>
          <a:effectLst>
            <a:softEdge rad="31750"/>
          </a:effec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8"/>
          <a:srcRect l="66991" t="25994" r="6919" b="22869"/>
          <a:stretch>
            <a:fillRect/>
          </a:stretch>
        </p:blipFill>
        <p:spPr bwMode="auto">
          <a:xfrm>
            <a:off x="8286776" y="4929198"/>
            <a:ext cx="635798" cy="820385"/>
          </a:xfrm>
          <a:prstGeom prst="rect">
            <a:avLst/>
          </a:prstGeom>
          <a:noFill/>
          <a:effectLst>
            <a:softEdge rad="31750"/>
          </a:effectLst>
        </p:spPr>
      </p:pic>
      <p:pic>
        <p:nvPicPr>
          <p:cNvPr id="156676" name="Picture 4" descr="C:\Documents and Settings\kmura\デスクトップ\em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715008" y="2571744"/>
            <a:ext cx="1428760" cy="1428760"/>
          </a:xfrm>
          <a:prstGeom prst="rect">
            <a:avLst/>
          </a:prstGeom>
          <a:noFill/>
          <a:effectLst>
            <a:softEdge rad="31750"/>
          </a:effectLst>
        </p:spPr>
      </p:pic>
      <p:pic>
        <p:nvPicPr>
          <p:cNvPr id="156677" name="Picture 5" descr="C:\Documents and Settings\kmura\デスクトップ\hadron.pn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429520" y="3214686"/>
            <a:ext cx="1428760" cy="1428760"/>
          </a:xfrm>
          <a:prstGeom prst="rect">
            <a:avLst/>
          </a:prstGeom>
          <a:noFill/>
        </p:spPr>
      </p:pic>
      <p:sp>
        <p:nvSpPr>
          <p:cNvPr id="14" name="スライド番号プレースホルダ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67251460-1A66-497B-9619-48B833F9A30D}" type="slidenum">
              <a:rPr lang="ja-JP" altLang="en-US" smtClean="0"/>
              <a:pPr algn="r"/>
              <a:t>50</a:t>
            </a:fld>
            <a:endParaRPr lang="ja-JP" altLang="en-US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6912863" y="121679"/>
            <a:ext cx="753604" cy="276999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1200" i="1" dirty="0" smtClean="0"/>
              <a:t>Last slide</a:t>
            </a:r>
            <a:endParaRPr kumimoji="1" lang="ja-JP" altLang="en-US" sz="12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スライド番号プレースホルダ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39C02AF-2E16-4036-8C2D-A0896C6437C1}" type="slidenum">
              <a:rPr lang="ja-JP" altLang="en-US"/>
              <a:pPr/>
              <a:t>6</a:t>
            </a:fld>
            <a:endParaRPr lang="en-US" altLang="ja-JP"/>
          </a:p>
        </p:txBody>
      </p:sp>
      <p:pic>
        <p:nvPicPr>
          <p:cNvPr id="29696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285727"/>
            <a:ext cx="8799072" cy="61027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4C68A53-7970-425E-918D-ADC9FEBFFE9F}" type="slidenum">
              <a:rPr lang="ja-JP" altLang="en-US"/>
              <a:pPr/>
              <a:t>7</a:t>
            </a:fld>
            <a:endParaRPr lang="en-US" altLang="ja-JP"/>
          </a:p>
        </p:txBody>
      </p:sp>
      <p:pic>
        <p:nvPicPr>
          <p:cNvPr id="2068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83283"/>
            <a:ext cx="8524572" cy="63889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スライド番号プレースホルダ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C8239EA-F2DB-4204-B31D-EC94D803EDD4}" type="slidenum">
              <a:rPr lang="ja-JP" altLang="en-US"/>
              <a:pPr/>
              <a:t>8</a:t>
            </a:fld>
            <a:endParaRPr lang="en-US" altLang="ja-JP"/>
          </a:p>
        </p:txBody>
      </p:sp>
      <p:pic>
        <p:nvPicPr>
          <p:cNvPr id="27545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85728"/>
            <a:ext cx="8837323" cy="61293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スライド番号プレースホルダ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F8521E0-663E-4F37-9732-B588A520D8C4}" type="slidenum">
              <a:rPr lang="ja-JP" altLang="en-US"/>
              <a:pPr/>
              <a:t>9</a:t>
            </a:fld>
            <a:endParaRPr lang="en-US" altLang="ja-JP"/>
          </a:p>
        </p:txBody>
      </p:sp>
      <p:pic>
        <p:nvPicPr>
          <p:cNvPr id="62566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14290"/>
            <a:ext cx="8797425" cy="61245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eav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pple">
      <a:majorFont>
        <a:latin typeface="Calibri"/>
        <a:ea typeface="ヒラギノ丸ゴ Pro W4"/>
        <a:cs typeface=""/>
      </a:majorFont>
      <a:minorFont>
        <a:latin typeface="Calibri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steave</Template>
  <TotalTime>3142</TotalTime>
  <Words>1915</Words>
  <Application>Microsoft Office PowerPoint</Application>
  <PresentationFormat>画面に合わせる (4:3)</PresentationFormat>
  <Paragraphs>497</Paragraphs>
  <Slides>50</Slides>
  <Notes>26</Notes>
  <HiddenSlides>0</HiddenSlides>
  <MMClips>0</MMClips>
  <ScaleCrop>false</ScaleCrop>
  <HeadingPairs>
    <vt:vector size="6" baseType="variant"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2</vt:i4>
      </vt:variant>
      <vt:variant>
        <vt:lpstr>スライド タイトル</vt:lpstr>
      </vt:variant>
      <vt:variant>
        <vt:i4>50</vt:i4>
      </vt:variant>
    </vt:vector>
  </HeadingPairs>
  <TitlesOfParts>
    <vt:vector size="53" baseType="lpstr">
      <vt:lpstr>steave</vt:lpstr>
      <vt:lpstr>Photo Editor Photo</vt:lpstr>
      <vt:lpstr>Equation</vt:lpstr>
      <vt:lpstr>Geant4 Overview and Kernel</vt:lpstr>
      <vt:lpstr>Contents</vt:lpstr>
      <vt:lpstr>Introduction</vt:lpstr>
      <vt:lpstr>What is Geant4?</vt:lpstr>
      <vt:lpstr>Geant4 Collaboration</vt:lpstr>
      <vt:lpstr>スライド 6</vt:lpstr>
      <vt:lpstr>スライド 7</vt:lpstr>
      <vt:lpstr>スライド 8</vt:lpstr>
      <vt:lpstr>スライド 9</vt:lpstr>
      <vt:lpstr>BaBar</vt:lpstr>
      <vt:lpstr>Geant4 for beam transportation</vt:lpstr>
      <vt:lpstr>スライド 12</vt:lpstr>
      <vt:lpstr>スライド 13</vt:lpstr>
      <vt:lpstr>Bepi Colombo: X-Ray  Mineralogical Survey of Mercury</vt:lpstr>
      <vt:lpstr>スライド 15</vt:lpstr>
      <vt:lpstr>スライド 16</vt:lpstr>
      <vt:lpstr>スライド 17</vt:lpstr>
      <vt:lpstr>スライド 18</vt:lpstr>
      <vt:lpstr>GEometry ANd Tracking</vt:lpstr>
      <vt:lpstr>MC Simulation – Exponential law</vt:lpstr>
      <vt:lpstr>MC Simulation – How to randomize </vt:lpstr>
      <vt:lpstr>Practically, …</vt:lpstr>
      <vt:lpstr>Kernel structure</vt:lpstr>
      <vt:lpstr>Terminology a.k.a. Jargons</vt:lpstr>
      <vt:lpstr>Geant4 Overall Structure</vt:lpstr>
      <vt:lpstr>Run in Geant4</vt:lpstr>
      <vt:lpstr>Event in Geant4</vt:lpstr>
      <vt:lpstr>Run/Event  Hierarchy/Flow</vt:lpstr>
      <vt:lpstr>Tracking a particle,              Track, Step, Step Point, and Trajectory</vt:lpstr>
      <vt:lpstr>Track in Geant4</vt:lpstr>
      <vt:lpstr>Step/Step Point in Geant4</vt:lpstr>
      <vt:lpstr>Trajectory and Trajectory Point</vt:lpstr>
      <vt:lpstr>Track status</vt:lpstr>
      <vt:lpstr>Step status</vt:lpstr>
      <vt:lpstr>Geant4 as a state machine</vt:lpstr>
      <vt:lpstr>User support</vt:lpstr>
      <vt:lpstr>Geant4 Web Pages</vt:lpstr>
      <vt:lpstr>Geant4 Documents</vt:lpstr>
      <vt:lpstr> Installation Guide</vt:lpstr>
      <vt:lpstr>Application Developper Guide</vt:lpstr>
      <vt:lpstr>Physics Reference Manual </vt:lpstr>
      <vt:lpstr> LXR Code Browser</vt:lpstr>
      <vt:lpstr>User Supports</vt:lpstr>
      <vt:lpstr>Technical Forum</vt:lpstr>
      <vt:lpstr>Geant4 Users/Collaboration Workshop                                                               and Tutorials</vt:lpstr>
      <vt:lpstr>HyperNews User Forum</vt:lpstr>
      <vt:lpstr>Geant4/Bugzilla</vt:lpstr>
      <vt:lpstr>Geant4 Reference Papers</vt:lpstr>
      <vt:lpstr>The Geant4 License</vt:lpstr>
      <vt:lpstr>Flexibility of Geant4</vt:lpstr>
    </vt:vector>
  </TitlesOfParts>
  <Company>KEK/CRC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Koichi Murakami</dc:creator>
  <cp:lastModifiedBy>Koichi Murakami</cp:lastModifiedBy>
  <cp:revision>863</cp:revision>
  <dcterms:created xsi:type="dcterms:W3CDTF">2007-10-04T06:43:14Z</dcterms:created>
  <dcterms:modified xsi:type="dcterms:W3CDTF">2007-10-14T08:02:25Z</dcterms:modified>
</cp:coreProperties>
</file>