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0"/>
  </p:notesMasterIdLst>
  <p:sldIdLst>
    <p:sldId id="256" r:id="rId2"/>
    <p:sldId id="258" r:id="rId3"/>
    <p:sldId id="303" r:id="rId4"/>
    <p:sldId id="324" r:id="rId5"/>
    <p:sldId id="305" r:id="rId6"/>
    <p:sldId id="307" r:id="rId7"/>
    <p:sldId id="306" r:id="rId8"/>
    <p:sldId id="314" r:id="rId9"/>
    <p:sldId id="312" r:id="rId10"/>
    <p:sldId id="316" r:id="rId11"/>
    <p:sldId id="317" r:id="rId12"/>
    <p:sldId id="318" r:id="rId13"/>
    <p:sldId id="319" r:id="rId14"/>
    <p:sldId id="320" r:id="rId15"/>
    <p:sldId id="321" r:id="rId16"/>
    <p:sldId id="322" r:id="rId17"/>
    <p:sldId id="326" r:id="rId18"/>
    <p:sldId id="261" r:id="rId19"/>
    <p:sldId id="262" r:id="rId20"/>
    <p:sldId id="263" r:id="rId21"/>
    <p:sldId id="264" r:id="rId22"/>
    <p:sldId id="265" r:id="rId23"/>
    <p:sldId id="266" r:id="rId24"/>
    <p:sldId id="334" r:id="rId25"/>
    <p:sldId id="267" r:id="rId26"/>
    <p:sldId id="333" r:id="rId27"/>
    <p:sldId id="327" r:id="rId28"/>
    <p:sldId id="330" r:id="rId29"/>
    <p:sldId id="332" r:id="rId30"/>
    <p:sldId id="328" r:id="rId31"/>
    <p:sldId id="271" r:id="rId32"/>
    <p:sldId id="335" r:id="rId33"/>
    <p:sldId id="336" r:id="rId34"/>
    <p:sldId id="383" r:id="rId35"/>
    <p:sldId id="273" r:id="rId36"/>
    <p:sldId id="355" r:id="rId37"/>
    <p:sldId id="354" r:id="rId38"/>
    <p:sldId id="356" r:id="rId39"/>
    <p:sldId id="358" r:id="rId40"/>
    <p:sldId id="369" r:id="rId41"/>
    <p:sldId id="370" r:id="rId42"/>
    <p:sldId id="371" r:id="rId43"/>
    <p:sldId id="362" r:id="rId44"/>
    <p:sldId id="376" r:id="rId45"/>
    <p:sldId id="377" r:id="rId46"/>
    <p:sldId id="380" r:id="rId47"/>
    <p:sldId id="382" r:id="rId48"/>
    <p:sldId id="372" r:id="rId49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</p:clrMru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テーマ スタイル 1 - アクセント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2595" autoAdjust="0"/>
    <p:restoredTop sz="94660"/>
  </p:normalViewPr>
  <p:slideViewPr>
    <p:cSldViewPr>
      <p:cViewPr varScale="1">
        <p:scale>
          <a:sx n="75" d="100"/>
          <a:sy n="75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97408C-3662-4E9F-B9DD-53B146C746C8}" type="datetimeFigureOut">
              <a:rPr kumimoji="1" lang="ja-JP" altLang="en-US" smtClean="0"/>
              <a:pPr/>
              <a:t>2007/10/29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351196-7708-44CD-BEAF-810C07AA885B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47ADD9-77A4-4837-B4B8-245E49E2D360}" type="slidenum">
              <a:rPr lang="en-US" altLang="ja-JP"/>
              <a:pPr/>
              <a:t>4</a:t>
            </a:fld>
            <a:endParaRPr lang="en-US" altLang="ja-JP"/>
          </a:p>
        </p:txBody>
      </p:sp>
      <p:sp>
        <p:nvSpPr>
          <p:cNvPr id="600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7738" y="623888"/>
            <a:ext cx="4156075" cy="3116262"/>
          </a:xfrm>
          <a:solidFill>
            <a:srgbClr val="FFFFFF"/>
          </a:solidFill>
          <a:ln/>
        </p:spPr>
      </p:sp>
      <p:sp>
        <p:nvSpPr>
          <p:cNvPr id="600067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046163" y="4352925"/>
            <a:ext cx="4770437" cy="3478213"/>
          </a:xfrm>
          <a:ln/>
        </p:spPr>
        <p:txBody>
          <a:bodyPr wrap="none" anchor="ctr"/>
          <a:lstStyle/>
          <a:p>
            <a:endParaRPr lang="ja-JP" altLang="ja-JP">
              <a:ea typeface="ＭＳ Ｐゴシック" pitchFamily="50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EA94B0-58A7-43DF-84CE-F300575D0900}" type="slidenum">
              <a:rPr lang="ja-JP" altLang="en-US"/>
              <a:pPr/>
              <a:t>25</a:t>
            </a:fld>
            <a:endParaRPr lang="en-US" altLang="ja-JP"/>
          </a:p>
        </p:txBody>
      </p:sp>
      <p:sp>
        <p:nvSpPr>
          <p:cNvPr id="394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4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B0BB20-CCE6-4075-B32A-C37A881AF594}" type="slidenum">
              <a:rPr lang="en-US" altLang="ja-JP"/>
              <a:pPr/>
              <a:t>28</a:t>
            </a:fld>
            <a:endParaRPr lang="en-US" altLang="ja-JP"/>
          </a:p>
        </p:txBody>
      </p:sp>
      <p:sp>
        <p:nvSpPr>
          <p:cNvPr id="343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A135D0-868B-4D8C-A124-7F37F06093FB}" type="slidenum">
              <a:rPr lang="en-US" altLang="ja-JP"/>
              <a:pPr/>
              <a:t>39</a:t>
            </a:fld>
            <a:endParaRPr lang="en-US" altLang="ja-JP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928802"/>
            <a:ext cx="7772400" cy="1470025"/>
          </a:xfrm>
        </p:spPr>
        <p:txBody>
          <a:bodyPr>
            <a:norm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-32" y="6492899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r>
              <a:rPr lang="en-US" altLang="ja-JP" smtClean="0"/>
              <a:t>Geant4 EM Standard </a:t>
            </a:r>
            <a:endParaRPr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3124200" y="6492899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r>
              <a:rPr lang="en-US" altLang="ja-JP" smtClean="0"/>
              <a:t>18 September 2007 V.Ivanchenko</a:t>
            </a:r>
            <a:endParaRPr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6867556" y="6492899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+mn-lt"/>
              </a:defRPr>
            </a:lvl1pPr>
          </a:lstStyle>
          <a:p>
            <a:fld id="{67251460-1A66-497B-9619-48B833F9A30D}" type="slidenum">
              <a:rPr lang="ja-JP" altLang="en-US" smtClean="0"/>
              <a:pPr/>
              <a:t>&lt;#&gt;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 smtClean="0"/>
              <a:t>Geant4 EM Standard 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 smtClean="0"/>
              <a:t>18 September 2007 V.Ivanchenko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251460-1A66-497B-9619-48B833F9A30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 smtClean="0"/>
              <a:t>Geant4 EM Standard 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 smtClean="0"/>
              <a:t>18 September 2007 V.Ivanchenko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251460-1A66-497B-9619-48B833F9A30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228600" y="1066800"/>
            <a:ext cx="4267200" cy="51816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267200" cy="51816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0"/>
          </p:nvPr>
        </p:nvSpPr>
        <p:spPr>
          <a:xfrm>
            <a:off x="762000" y="6537325"/>
            <a:ext cx="7848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18 September 2007 V.Ivanchenko</a:t>
            </a: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1"/>
          </p:nvPr>
        </p:nvSpPr>
        <p:spPr>
          <a:xfrm>
            <a:off x="8382000" y="6537325"/>
            <a:ext cx="685800" cy="320675"/>
          </a:xfrm>
        </p:spPr>
        <p:txBody>
          <a:bodyPr/>
          <a:lstStyle>
            <a:lvl1pPr>
              <a:defRPr/>
            </a:lvl1pPr>
          </a:lstStyle>
          <a:p>
            <a:fld id="{495D7BF2-B343-4E64-AF0E-2E3F7E44B6D0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 marL="538163" indent="-273050">
              <a:buSzPct val="80000"/>
              <a:defRPr>
                <a:latin typeface="+mn-lt"/>
              </a:defRPr>
            </a:lvl2pPr>
            <a:lvl3pPr marL="984250" indent="-265113">
              <a:tabLst/>
              <a:defRPr>
                <a:latin typeface="+mn-lt"/>
              </a:defRPr>
            </a:lvl3pPr>
            <a:lvl4pPr marL="1438275" indent="-182563">
              <a:defRPr>
                <a:latin typeface="+mn-lt"/>
              </a:defRPr>
            </a:lvl4pPr>
            <a:lvl5pPr marL="1884363" indent="-180975">
              <a:defRPr>
                <a:latin typeface="+mn-lt"/>
              </a:defRPr>
            </a:lvl5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-32" y="6492899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r>
              <a:rPr lang="en-US" altLang="ja-JP" smtClean="0"/>
              <a:t>Geant4 EM Standard </a:t>
            </a:r>
            <a:endParaRPr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3124200" y="6492899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r>
              <a:rPr lang="en-US" altLang="ja-JP" smtClean="0"/>
              <a:t>18 September 2007 V.Ivanchenko</a:t>
            </a:r>
            <a:endParaRPr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6867556" y="6492899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pPr algn="r"/>
            <a:fld id="{67251460-1A66-497B-9619-48B833F9A30D}" type="slidenum">
              <a:rPr lang="ja-JP" altLang="en-US" smtClean="0"/>
              <a:pPr algn="r"/>
              <a:t>&lt;#&gt;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+mj-lt"/>
              </a:defRPr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 smtClean="0"/>
              <a:t>Geant4 EM Standard 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 smtClean="0"/>
              <a:t>18 September 2007 V.Ivanchenko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6858016" y="6492899"/>
            <a:ext cx="2133600" cy="365125"/>
          </a:xfrm>
          <a:prstGeom prst="rect">
            <a:avLst/>
          </a:prstGeom>
        </p:spPr>
        <p:txBody>
          <a:bodyPr/>
          <a:lstStyle/>
          <a:p>
            <a:fld id="{67251460-1A66-497B-9619-48B833F9A30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 smtClean="0"/>
              <a:t>Geant4 EM Standard 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 smtClean="0"/>
              <a:t>18 September 2007 V.Ivanchenko</a:t>
            </a:r>
            <a:endParaRPr kumimoji="1" lang="ja-JP" altLang="en-US"/>
          </a:p>
        </p:txBody>
      </p:sp>
      <p:sp>
        <p:nvSpPr>
          <p:cNvPr id="8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867556" y="6492899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</a:lstStyle>
          <a:p>
            <a:fld id="{67251460-1A66-497B-9619-48B833F9A30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 smtClean="0"/>
              <a:t>Geant4 EM Standard </a:t>
            </a:r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 smtClean="0"/>
              <a:t>18 September 2007 V.Ivanchenko</a:t>
            </a:r>
            <a:endParaRPr kumimoji="1" lang="ja-JP" altLang="en-US"/>
          </a:p>
        </p:txBody>
      </p:sp>
      <p:sp>
        <p:nvSpPr>
          <p:cNvPr id="10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6867556" y="6492899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</a:lstStyle>
          <a:p>
            <a:fld id="{67251460-1A66-497B-9619-48B833F9A30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 smtClean="0"/>
              <a:t>Geant4 EM Standard </a:t>
            </a:r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 smtClean="0"/>
              <a:t>18 September 2007 V.Ivanchenko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867556" y="6492899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</a:lstStyle>
          <a:p>
            <a:fld id="{67251460-1A66-497B-9619-48B833F9A30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 smtClean="0"/>
              <a:t>Geant4 EM Standard </a:t>
            </a:r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 smtClean="0"/>
              <a:t>18 September 2007 V.Ivanchenko</a:t>
            </a:r>
            <a:endParaRPr kumimoji="1"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867556" y="6492899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</a:lstStyle>
          <a:p>
            <a:fld id="{67251460-1A66-497B-9619-48B833F9A30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 smtClean="0"/>
              <a:t>Geant4 EM Standard 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 smtClean="0"/>
              <a:t>18 September 2007 V.Ivanchenko</a:t>
            </a:r>
            <a:endParaRPr kumimoji="1" lang="ja-JP" altLang="en-US"/>
          </a:p>
        </p:txBody>
      </p:sp>
      <p:sp>
        <p:nvSpPr>
          <p:cNvPr id="8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867556" y="6492899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</a:lstStyle>
          <a:p>
            <a:fld id="{67251460-1A66-497B-9619-48B833F9A30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 smtClean="0"/>
              <a:t>アイコンをクリックして図を追加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 smtClean="0"/>
              <a:t>Geant4 EM Standard 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 smtClean="0"/>
              <a:t>18 September 2007 V.Ivanchenko</a:t>
            </a:r>
            <a:endParaRPr kumimoji="1" lang="ja-JP" altLang="en-US"/>
          </a:p>
        </p:txBody>
      </p:sp>
      <p:sp>
        <p:nvSpPr>
          <p:cNvPr id="8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867556" y="6492899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</a:lstStyle>
          <a:p>
            <a:fld id="{67251460-1A66-497B-9619-48B833F9A30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">
              <a:schemeClr val="tx1">
                <a:lumMod val="75000"/>
                <a:lumOff val="25000"/>
              </a:schemeClr>
            </a:gs>
            <a:gs pos="100000">
              <a:schemeClr val="tx1">
                <a:lumMod val="95000"/>
                <a:lumOff val="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271490" y="203200"/>
            <a:ext cx="8229600" cy="654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285720" y="1357298"/>
            <a:ext cx="8715436" cy="5072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 smtClean="0"/>
              <a:t>マスタ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2165" y="6540365"/>
            <a:ext cx="10214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dirty="0" smtClean="0">
                <a:solidFill>
                  <a:schemeClr val="bg1">
                    <a:lumMod val="95000"/>
                  </a:schemeClr>
                </a:solidFill>
              </a:rPr>
              <a:t>17-19</a:t>
            </a:r>
            <a:r>
              <a:rPr kumimoji="1" lang="en-US" altLang="ja-JP" sz="1000" baseline="0" dirty="0" smtClean="0">
                <a:solidFill>
                  <a:schemeClr val="bg1">
                    <a:lumMod val="95000"/>
                  </a:schemeClr>
                </a:solidFill>
              </a:rPr>
              <a:t> Oct, 2007</a:t>
            </a:r>
            <a:endParaRPr kumimoji="1" lang="ja-JP" altLang="en-US" sz="1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690990" y="6540365"/>
            <a:ext cx="17620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dirty="0" smtClean="0">
                <a:solidFill>
                  <a:schemeClr val="bg1">
                    <a:lumMod val="95000"/>
                  </a:schemeClr>
                </a:solidFill>
              </a:rPr>
              <a:t>Geant4 Tutorial</a:t>
            </a:r>
            <a:r>
              <a:rPr kumimoji="1" lang="en-US" altLang="ja-JP" sz="1000" baseline="0" dirty="0" smtClean="0">
                <a:solidFill>
                  <a:schemeClr val="bg1">
                    <a:lumMod val="95000"/>
                  </a:schemeClr>
                </a:solidFill>
              </a:rPr>
              <a:t> @ Japan 2007</a:t>
            </a:r>
            <a:endParaRPr kumimoji="1" lang="ja-JP" altLang="en-US" sz="1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867556" y="6492899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</a:lstStyle>
          <a:p>
            <a:fld id="{67251460-1A66-497B-9619-48B833F9A30D}" type="slidenum">
              <a:rPr lang="ja-JP" altLang="en-US" smtClean="0"/>
              <a:pPr/>
              <a:t>&lt;#&gt;</a:t>
            </a:fld>
            <a:endParaRPr lang="ja-JP" altLang="en-US" dirty="0"/>
          </a:p>
        </p:txBody>
      </p:sp>
      <p:pic>
        <p:nvPicPr>
          <p:cNvPr id="2050" name="Picture 2" descr="C:\Documents and Settings\kmura\デスクトップ\geanttiny.gif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858148" y="71414"/>
            <a:ext cx="1171583" cy="2857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9" name="テキスト ボックス 8"/>
          <p:cNvSpPr txBox="1"/>
          <p:nvPr/>
        </p:nvSpPr>
        <p:spPr>
          <a:xfrm>
            <a:off x="82165" y="6540365"/>
            <a:ext cx="10214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dirty="0" smtClean="0">
                <a:solidFill>
                  <a:schemeClr val="bg1">
                    <a:lumMod val="95000"/>
                  </a:schemeClr>
                </a:solidFill>
              </a:rPr>
              <a:t>17-19</a:t>
            </a:r>
            <a:r>
              <a:rPr kumimoji="1" lang="en-US" altLang="ja-JP" sz="1000" baseline="0" dirty="0" smtClean="0">
                <a:solidFill>
                  <a:schemeClr val="bg1">
                    <a:lumMod val="95000"/>
                  </a:schemeClr>
                </a:solidFill>
              </a:rPr>
              <a:t> Oct, 2007</a:t>
            </a:r>
            <a:endParaRPr kumimoji="1" lang="ja-JP" altLang="en-US" sz="1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690990" y="6540365"/>
            <a:ext cx="17620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dirty="0" smtClean="0">
                <a:solidFill>
                  <a:schemeClr val="bg1">
                    <a:lumMod val="95000"/>
                  </a:schemeClr>
                </a:solidFill>
              </a:rPr>
              <a:t>Geant4 Tutorial</a:t>
            </a:r>
            <a:r>
              <a:rPr kumimoji="1" lang="en-US" altLang="ja-JP" sz="1000" baseline="0" dirty="0" smtClean="0">
                <a:solidFill>
                  <a:schemeClr val="bg1">
                    <a:lumMod val="95000"/>
                  </a:schemeClr>
                </a:solidFill>
              </a:rPr>
              <a:t> @ Japan 2007</a:t>
            </a:r>
            <a:endParaRPr kumimoji="1" lang="ja-JP" altLang="en-US" sz="10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1" name="Picture 2" descr="C:\Documents and Settings\kmura\デスクトップ\geanttiny.gif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858148" y="71414"/>
            <a:ext cx="1171583" cy="2857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3" name="テキスト ボックス 12"/>
          <p:cNvSpPr txBox="1"/>
          <p:nvPr userDrawn="1"/>
        </p:nvSpPr>
        <p:spPr>
          <a:xfrm>
            <a:off x="82165" y="6540365"/>
            <a:ext cx="10214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dirty="0" smtClean="0">
                <a:solidFill>
                  <a:schemeClr val="bg1">
                    <a:lumMod val="95000"/>
                  </a:schemeClr>
                </a:solidFill>
              </a:rPr>
              <a:t>17-19</a:t>
            </a:r>
            <a:r>
              <a:rPr kumimoji="1" lang="en-US" altLang="ja-JP" sz="1000" baseline="0" dirty="0" smtClean="0">
                <a:solidFill>
                  <a:schemeClr val="bg1">
                    <a:lumMod val="95000"/>
                  </a:schemeClr>
                </a:solidFill>
              </a:rPr>
              <a:t> Oct, 2007</a:t>
            </a:r>
            <a:endParaRPr kumimoji="1" lang="ja-JP" altLang="en-US" sz="1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" name="テキスト ボックス 13"/>
          <p:cNvSpPr txBox="1"/>
          <p:nvPr userDrawn="1"/>
        </p:nvSpPr>
        <p:spPr>
          <a:xfrm>
            <a:off x="3690990" y="6540365"/>
            <a:ext cx="17620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dirty="0" smtClean="0">
                <a:solidFill>
                  <a:schemeClr val="bg1">
                    <a:lumMod val="95000"/>
                  </a:schemeClr>
                </a:solidFill>
              </a:rPr>
              <a:t>Geant4 Tutorial</a:t>
            </a:r>
            <a:r>
              <a:rPr kumimoji="1" lang="en-US" altLang="ja-JP" sz="1000" baseline="0" dirty="0" smtClean="0">
                <a:solidFill>
                  <a:schemeClr val="bg1">
                    <a:lumMod val="95000"/>
                  </a:schemeClr>
                </a:solidFill>
              </a:rPr>
              <a:t> @ Japan 2007</a:t>
            </a:r>
            <a:endParaRPr kumimoji="1" lang="ja-JP" altLang="en-US" sz="10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5" name="Picture 2" descr="C:\Documents and Settings\kmura\デスクトップ\geanttiny.gif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7858148" y="71414"/>
            <a:ext cx="1171583" cy="2857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kumimoji="1" sz="3600" kern="1200">
          <a:solidFill>
            <a:schemeClr val="bg1">
              <a:lumMod val="95000"/>
            </a:schemeClr>
          </a:solidFill>
          <a:effectLst>
            <a:reflection blurRad="6350" stA="50000" endA="300" endPos="50000" dist="29997" dir="5400000" sy="-100000" algn="bl" rotWithShape="0"/>
          </a:effectLst>
          <a:latin typeface="+mj-lt"/>
          <a:ea typeface="ヒラギノ丸ゴ Pro W4" pitchFamily="34" charset="-128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kumimoji="1" sz="3200" kern="1200">
          <a:solidFill>
            <a:schemeClr val="bg1">
              <a:lumMod val="95000"/>
            </a:schemeClr>
          </a:solidFill>
          <a:latin typeface="+mj-lt"/>
          <a:ea typeface="ヒラギノ丸ゴ Pro W4" pitchFamily="34" charset="-128"/>
          <a:cs typeface="Tahoma" pitchFamily="34" charset="0"/>
        </a:defRPr>
      </a:lvl1pPr>
      <a:lvl2pPr marL="719138" indent="-454025" algn="l" defTabSz="914400" rtl="0" eaLnBrk="1" latinLnBrk="0" hangingPunct="1">
        <a:spcBef>
          <a:spcPct val="20000"/>
        </a:spcBef>
        <a:buFont typeface="Wingdings" pitchFamily="2" charset="2"/>
        <a:buChar char="l"/>
        <a:defRPr kumimoji="1" sz="2800" kern="1200">
          <a:solidFill>
            <a:schemeClr val="bg1">
              <a:lumMod val="95000"/>
            </a:schemeClr>
          </a:solidFill>
          <a:latin typeface="+mj-lt"/>
          <a:ea typeface="ヒラギノ丸ゴ Pro W4" pitchFamily="34" charset="-128"/>
          <a:cs typeface="Tahoma" pitchFamily="34" charset="0"/>
        </a:defRPr>
      </a:lvl2pPr>
      <a:lvl3pPr marL="1143000" indent="-423863" algn="l" defTabSz="914400" rtl="0" eaLnBrk="1" latinLnBrk="0" hangingPunct="1">
        <a:spcBef>
          <a:spcPct val="20000"/>
        </a:spcBef>
        <a:buFont typeface="Wingdings" pitchFamily="2" charset="2"/>
        <a:buChar char="ü"/>
        <a:defRPr kumimoji="1" sz="2400" kern="1200">
          <a:solidFill>
            <a:schemeClr val="bg1">
              <a:lumMod val="95000"/>
            </a:schemeClr>
          </a:solidFill>
          <a:latin typeface="+mj-lt"/>
          <a:ea typeface="ヒラギノ丸ゴ Pro W4" pitchFamily="34" charset="-128"/>
          <a:cs typeface="Tahoma" pitchFamily="34" charset="0"/>
        </a:defRPr>
      </a:lvl3pPr>
      <a:lvl4pPr marL="1600200" indent="-344488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bg1">
              <a:lumMod val="95000"/>
            </a:schemeClr>
          </a:solidFill>
          <a:latin typeface="+mj-lt"/>
          <a:ea typeface="ヒラギノ丸ゴ Pro W4" pitchFamily="34" charset="-128"/>
          <a:cs typeface="Tahoma" pitchFamily="34" charset="0"/>
        </a:defRPr>
      </a:lvl4pPr>
      <a:lvl5pPr marL="2057400" indent="-354013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bg1">
              <a:lumMod val="95000"/>
            </a:schemeClr>
          </a:solidFill>
          <a:latin typeface="+mj-lt"/>
          <a:ea typeface="ヒラギノ丸ゴ Pro W4" pitchFamily="34" charset="-128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jpeg"/><Relationship Id="rId17" Type="http://schemas.openxmlformats.org/officeDocument/2006/relationships/image" Target="../media/image19.jpe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jpe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ja-JP" dirty="0" smtClean="0"/>
              <a:t>Advanced Topics and Recent Topics</a:t>
            </a:r>
            <a:endParaRPr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ja-JP" dirty="0" smtClean="0"/>
              <a:t>Koichi Murakami</a:t>
            </a:r>
            <a:endParaRPr lang="en-US" altLang="ja-JP" dirty="0" smtClean="0">
              <a:latin typeface="+mj-lt"/>
            </a:endParaRPr>
          </a:p>
          <a:p>
            <a:r>
              <a:rPr lang="en-US" altLang="ja-JP" dirty="0" smtClean="0">
                <a:latin typeface="+mj-lt"/>
              </a:rPr>
              <a:t>KEK/CRC</a:t>
            </a:r>
            <a:endParaRPr lang="ja-JP" altLang="en-US" dirty="0">
              <a:latin typeface="+mj-lt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51460-1A66-497B-9619-48B833F9A30D}" type="slidenum">
              <a:rPr lang="ja-JP" altLang="en-US" smtClean="0"/>
              <a:pPr/>
              <a:t>1</a:t>
            </a:fld>
            <a:endParaRPr lang="ja-JP" alt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5072074"/>
            <a:ext cx="791281" cy="500066"/>
          </a:xfrm>
          <a:prstGeom prst="ellipse">
            <a:avLst/>
          </a:prstGeom>
          <a:ln>
            <a:noFill/>
          </a:ln>
          <a:effectLst>
            <a:reflection blurRad="6350" stA="50000" endA="300" endPos="55500" dist="50800" dir="5400000" sy="-100000" algn="bl" rotWithShape="0"/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>
                <a:ea typeface="ＭＳ Ｐゴシック" charset="-128"/>
              </a:rPr>
              <a:t>Stack </a:t>
            </a:r>
            <a:r>
              <a:rPr lang="en-US" altLang="ja-JP" dirty="0">
                <a:ea typeface="ＭＳ Ｐゴシック" charset="-128"/>
              </a:rPr>
              <a:t>management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51460-1A66-497B-9619-48B833F9A30D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ea typeface="ＭＳ Ｐゴシック" charset="-128"/>
              </a:rPr>
              <a:t>Track stacks in Geant4</a:t>
            </a:r>
          </a:p>
        </p:txBody>
      </p:sp>
      <p:sp>
        <p:nvSpPr>
          <p:cNvPr id="352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285860"/>
            <a:ext cx="7286676" cy="507209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ja-JP" sz="2000" dirty="0">
                <a:ea typeface="ＭＳ Ｐゴシック" charset="-128"/>
              </a:rPr>
              <a:t>By default, Geant4 has three track stacks.</a:t>
            </a:r>
          </a:p>
          <a:p>
            <a:pPr lvl="1">
              <a:lnSpc>
                <a:spcPct val="90000"/>
              </a:lnSpc>
            </a:pPr>
            <a:r>
              <a:rPr lang="en-US" altLang="ja-JP" sz="2000" dirty="0">
                <a:ea typeface="ＭＳ Ｐゴシック" charset="-128"/>
              </a:rPr>
              <a:t>"</a:t>
            </a:r>
            <a:r>
              <a:rPr lang="en-US" altLang="ja-JP" sz="2000" dirty="0">
                <a:solidFill>
                  <a:srgbClr val="FFFF00"/>
                </a:solidFill>
                <a:ea typeface="ＭＳ Ｐゴシック" charset="-128"/>
              </a:rPr>
              <a:t>Urgent</a:t>
            </a:r>
            <a:r>
              <a:rPr lang="en-US" altLang="ja-JP" sz="2000" dirty="0">
                <a:ea typeface="ＭＳ Ｐゴシック" charset="-128"/>
              </a:rPr>
              <a:t>", "</a:t>
            </a:r>
            <a:r>
              <a:rPr lang="en-US" altLang="ja-JP" sz="2000" dirty="0">
                <a:solidFill>
                  <a:srgbClr val="FFFF00"/>
                </a:solidFill>
                <a:ea typeface="ＭＳ Ｐゴシック" charset="-128"/>
              </a:rPr>
              <a:t>Waiting</a:t>
            </a:r>
            <a:r>
              <a:rPr lang="en-US" altLang="ja-JP" sz="2000" dirty="0">
                <a:ea typeface="ＭＳ Ｐゴシック" charset="-128"/>
              </a:rPr>
              <a:t>" and "</a:t>
            </a:r>
            <a:r>
              <a:rPr lang="en-US" altLang="ja-JP" sz="2000" dirty="0" err="1">
                <a:solidFill>
                  <a:srgbClr val="FFFF00"/>
                </a:solidFill>
                <a:ea typeface="ＭＳ Ｐゴシック" charset="-128"/>
              </a:rPr>
              <a:t>PostponeToNextEvent</a:t>
            </a:r>
            <a:r>
              <a:rPr lang="en-US" altLang="ja-JP" sz="2000" dirty="0">
                <a:ea typeface="ＭＳ Ｐゴシック" charset="-128"/>
              </a:rPr>
              <a:t>"</a:t>
            </a:r>
          </a:p>
          <a:p>
            <a:pPr lvl="1">
              <a:lnSpc>
                <a:spcPct val="90000"/>
              </a:lnSpc>
            </a:pPr>
            <a:r>
              <a:rPr lang="en-US" altLang="ja-JP" sz="2000" dirty="0">
                <a:ea typeface="ＭＳ Ｐゴシック" charset="-128"/>
              </a:rPr>
              <a:t>Each stack is a simple "</a:t>
            </a:r>
            <a:r>
              <a:rPr lang="en-US" altLang="ja-JP" sz="2000" dirty="0">
                <a:solidFill>
                  <a:srgbClr val="FFFF00"/>
                </a:solidFill>
                <a:ea typeface="ＭＳ Ｐゴシック" charset="-128"/>
              </a:rPr>
              <a:t>last-in-first-out</a:t>
            </a:r>
            <a:r>
              <a:rPr lang="en-US" altLang="ja-JP" sz="2000" dirty="0">
                <a:ea typeface="ＭＳ Ｐゴシック" charset="-128"/>
              </a:rPr>
              <a:t>" stack. </a:t>
            </a:r>
          </a:p>
          <a:p>
            <a:pPr lvl="1">
              <a:lnSpc>
                <a:spcPct val="90000"/>
              </a:lnSpc>
            </a:pPr>
            <a:r>
              <a:rPr lang="en-US" altLang="ja-JP" sz="2000" dirty="0">
                <a:ea typeface="ＭＳ Ｐゴシック" charset="-128"/>
              </a:rPr>
              <a:t>User can arbitrary increase the number of stacks</a:t>
            </a:r>
            <a:r>
              <a:rPr lang="en-US" altLang="ja-JP" sz="2000" dirty="0" smtClean="0">
                <a:ea typeface="ＭＳ Ｐゴシック" charset="-128"/>
              </a:rPr>
              <a:t>.</a:t>
            </a:r>
          </a:p>
          <a:p>
            <a:pPr lvl="1">
              <a:lnSpc>
                <a:spcPct val="90000"/>
              </a:lnSpc>
            </a:pPr>
            <a:endParaRPr lang="en-US" altLang="ja-JP" sz="2000" dirty="0">
              <a:ea typeface="ＭＳ Ｐゴシック" charset="-128"/>
            </a:endParaRPr>
          </a:p>
          <a:p>
            <a:pPr>
              <a:lnSpc>
                <a:spcPct val="90000"/>
              </a:lnSpc>
            </a:pPr>
            <a:r>
              <a:rPr lang="en-US" altLang="ja-JP" sz="2000" dirty="0" err="1">
                <a:solidFill>
                  <a:srgbClr val="FFFF00"/>
                </a:solidFill>
                <a:ea typeface="ＭＳ Ｐゴシック" charset="-128"/>
              </a:rPr>
              <a:t>ClassifyNewTrack</a:t>
            </a:r>
            <a:r>
              <a:rPr lang="en-US" altLang="ja-JP" sz="2000" dirty="0">
                <a:ea typeface="ＭＳ Ｐゴシック" charset="-128"/>
              </a:rPr>
              <a:t>() method of </a:t>
            </a:r>
            <a:r>
              <a:rPr lang="en-US" altLang="ja-JP" sz="2000" i="1" dirty="0" err="1">
                <a:ea typeface="ＭＳ Ｐゴシック" charset="-128"/>
              </a:rPr>
              <a:t>UserStackingAction</a:t>
            </a:r>
            <a:r>
              <a:rPr lang="en-US" altLang="ja-JP" sz="2000" dirty="0">
                <a:ea typeface="ＭＳ Ｐゴシック" charset="-128"/>
              </a:rPr>
              <a:t> decides which stack each </a:t>
            </a:r>
            <a:r>
              <a:rPr lang="en-US" altLang="ja-JP" sz="2000" dirty="0">
                <a:solidFill>
                  <a:srgbClr val="FFC000"/>
                </a:solidFill>
                <a:ea typeface="ＭＳ Ｐゴシック" charset="-128"/>
              </a:rPr>
              <a:t>new coming track</a:t>
            </a:r>
            <a:r>
              <a:rPr lang="en-US" altLang="ja-JP" sz="2000" dirty="0">
                <a:ea typeface="ＭＳ Ｐゴシック" charset="-128"/>
              </a:rPr>
              <a:t> to be stacked (or to be killed).</a:t>
            </a:r>
          </a:p>
          <a:p>
            <a:pPr lvl="1">
              <a:lnSpc>
                <a:spcPct val="90000"/>
              </a:lnSpc>
            </a:pPr>
            <a:r>
              <a:rPr lang="en-US" altLang="ja-JP" sz="2000" dirty="0">
                <a:ea typeface="ＭＳ Ｐゴシック" charset="-128"/>
              </a:rPr>
              <a:t>By default, all tracks go to Urgent stack.</a:t>
            </a:r>
          </a:p>
          <a:p>
            <a:pPr>
              <a:lnSpc>
                <a:spcPct val="90000"/>
              </a:lnSpc>
            </a:pPr>
            <a:endParaRPr lang="en-US" altLang="ja-JP" sz="2000" dirty="0" smtClean="0">
              <a:ea typeface="ＭＳ Ｐゴシック" charset="-128"/>
            </a:endParaRPr>
          </a:p>
          <a:p>
            <a:pPr>
              <a:lnSpc>
                <a:spcPct val="90000"/>
              </a:lnSpc>
            </a:pPr>
            <a:r>
              <a:rPr lang="en-US" altLang="ja-JP" sz="2000" dirty="0" smtClean="0">
                <a:ea typeface="ＭＳ Ｐゴシック" charset="-128"/>
              </a:rPr>
              <a:t>A </a:t>
            </a:r>
            <a:r>
              <a:rPr lang="en-US" altLang="ja-JP" sz="2000" dirty="0">
                <a:ea typeface="ＭＳ Ｐゴシック" charset="-128"/>
              </a:rPr>
              <a:t>Track is popped up </a:t>
            </a:r>
            <a:r>
              <a:rPr lang="en-US" altLang="ja-JP" sz="2000" dirty="0">
                <a:solidFill>
                  <a:srgbClr val="FFFF00"/>
                </a:solidFill>
                <a:ea typeface="ＭＳ Ｐゴシック" charset="-128"/>
              </a:rPr>
              <a:t>only from Urgent stack.</a:t>
            </a:r>
          </a:p>
          <a:p>
            <a:pPr>
              <a:lnSpc>
                <a:spcPct val="90000"/>
              </a:lnSpc>
            </a:pPr>
            <a:endParaRPr lang="en-US" altLang="ja-JP" sz="2000" dirty="0" smtClean="0">
              <a:ea typeface="ＭＳ Ｐゴシック" charset="-128"/>
            </a:endParaRPr>
          </a:p>
          <a:p>
            <a:pPr>
              <a:lnSpc>
                <a:spcPct val="90000"/>
              </a:lnSpc>
            </a:pPr>
            <a:r>
              <a:rPr lang="en-US" altLang="ja-JP" sz="2000" dirty="0" smtClean="0">
                <a:ea typeface="ＭＳ Ｐゴシック" charset="-128"/>
              </a:rPr>
              <a:t>Once </a:t>
            </a:r>
            <a:r>
              <a:rPr lang="en-US" altLang="ja-JP" sz="2000" dirty="0">
                <a:ea typeface="ＭＳ Ｐゴシック" charset="-128"/>
              </a:rPr>
              <a:t>Urgent stack becomes empty, all tracks in Waiting stack are transferred to Urgent stack.</a:t>
            </a:r>
          </a:p>
          <a:p>
            <a:pPr lvl="1">
              <a:lnSpc>
                <a:spcPct val="90000"/>
              </a:lnSpc>
            </a:pPr>
            <a:r>
              <a:rPr lang="en-US" altLang="ja-JP" sz="2000" dirty="0">
                <a:ea typeface="ＭＳ Ｐゴシック" charset="-128"/>
              </a:rPr>
              <a:t>And </a:t>
            </a:r>
            <a:r>
              <a:rPr lang="en-US" altLang="ja-JP" sz="2000" dirty="0" err="1">
                <a:solidFill>
                  <a:srgbClr val="FFFF00"/>
                </a:solidFill>
                <a:ea typeface="ＭＳ Ｐゴシック" charset="-128"/>
              </a:rPr>
              <a:t>NewStage</a:t>
            </a:r>
            <a:r>
              <a:rPr lang="en-US" altLang="ja-JP" sz="2000" dirty="0">
                <a:ea typeface="ＭＳ Ｐゴシック" charset="-128"/>
              </a:rPr>
              <a:t>() method of </a:t>
            </a:r>
            <a:r>
              <a:rPr lang="en-US" altLang="ja-JP" sz="2000" i="1" dirty="0" err="1">
                <a:ea typeface="ＭＳ Ｐゴシック" charset="-128"/>
              </a:rPr>
              <a:t>UsetStackingAction</a:t>
            </a:r>
            <a:r>
              <a:rPr lang="en-US" altLang="ja-JP" sz="2000" dirty="0">
                <a:ea typeface="ＭＳ Ｐゴシック" charset="-128"/>
              </a:rPr>
              <a:t> is invoked</a:t>
            </a:r>
            <a:r>
              <a:rPr lang="en-US" altLang="ja-JP" sz="2000" dirty="0" smtClean="0">
                <a:ea typeface="ＭＳ Ｐゴシック" charset="-128"/>
              </a:rPr>
              <a:t>.</a:t>
            </a:r>
            <a:endParaRPr lang="en-US" altLang="ja-JP" sz="2000" dirty="0">
              <a:ea typeface="ＭＳ Ｐゴシック" charset="-128"/>
            </a:endParaRPr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67251460-1A66-497B-9619-48B833F9A30D}" type="slidenum">
              <a:rPr lang="ja-JP" altLang="en-US" smtClean="0"/>
              <a:pPr algn="r"/>
              <a:t>11</a:t>
            </a:fld>
            <a:endParaRPr lang="ja-JP" altLang="en-US" dirty="0"/>
          </a:p>
        </p:txBody>
      </p:sp>
      <p:sp>
        <p:nvSpPr>
          <p:cNvPr id="5" name="角丸四角形 4"/>
          <p:cNvSpPr/>
          <p:nvPr/>
        </p:nvSpPr>
        <p:spPr>
          <a:xfrm>
            <a:off x="7192129" y="4044947"/>
            <a:ext cx="1594713" cy="21214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 smtClean="0"/>
              <a:t>Primary</a:t>
            </a:r>
            <a:endParaRPr kumimoji="1" lang="ja-JP" altLang="en-US" sz="1400" dirty="0"/>
          </a:p>
        </p:txBody>
      </p:sp>
      <p:sp>
        <p:nvSpPr>
          <p:cNvPr id="6" name="角丸四角形 5"/>
          <p:cNvSpPr/>
          <p:nvPr/>
        </p:nvSpPr>
        <p:spPr>
          <a:xfrm>
            <a:off x="7192129" y="3823354"/>
            <a:ext cx="1594713" cy="21214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 smtClean="0"/>
              <a:t>Primary</a:t>
            </a:r>
            <a:endParaRPr kumimoji="1" lang="ja-JP" altLang="en-US" sz="1400" dirty="0"/>
          </a:p>
        </p:txBody>
      </p:sp>
      <p:sp>
        <p:nvSpPr>
          <p:cNvPr id="7" name="角丸四角形 6"/>
          <p:cNvSpPr/>
          <p:nvPr/>
        </p:nvSpPr>
        <p:spPr>
          <a:xfrm>
            <a:off x="7192129" y="3601765"/>
            <a:ext cx="1594713" cy="21214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 smtClean="0"/>
              <a:t>Primary</a:t>
            </a:r>
            <a:endParaRPr kumimoji="1" lang="ja-JP" altLang="en-US" sz="1400" dirty="0"/>
          </a:p>
        </p:txBody>
      </p:sp>
      <p:sp>
        <p:nvSpPr>
          <p:cNvPr id="9" name="角丸四角形 8"/>
          <p:cNvSpPr/>
          <p:nvPr/>
        </p:nvSpPr>
        <p:spPr>
          <a:xfrm>
            <a:off x="7192129" y="3380176"/>
            <a:ext cx="1594713" cy="21214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 smtClean="0"/>
              <a:t>Primary</a:t>
            </a:r>
            <a:endParaRPr kumimoji="1" lang="ja-JP" altLang="en-US" sz="1400" dirty="0"/>
          </a:p>
        </p:txBody>
      </p:sp>
      <p:sp>
        <p:nvSpPr>
          <p:cNvPr id="10" name="角丸四角形 9"/>
          <p:cNvSpPr/>
          <p:nvPr/>
        </p:nvSpPr>
        <p:spPr>
          <a:xfrm>
            <a:off x="7192129" y="3158587"/>
            <a:ext cx="1594713" cy="21214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 smtClean="0"/>
              <a:t>Secondary</a:t>
            </a:r>
            <a:endParaRPr kumimoji="1" lang="ja-JP" altLang="en-US" sz="1400" dirty="0"/>
          </a:p>
        </p:txBody>
      </p:sp>
      <p:sp>
        <p:nvSpPr>
          <p:cNvPr id="11" name="角丸四角形 10"/>
          <p:cNvSpPr/>
          <p:nvPr/>
        </p:nvSpPr>
        <p:spPr>
          <a:xfrm>
            <a:off x="7192129" y="2936998"/>
            <a:ext cx="1594713" cy="21214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 smtClean="0"/>
              <a:t>Secondary</a:t>
            </a:r>
            <a:endParaRPr kumimoji="1" lang="ja-JP" altLang="en-US" sz="1400" dirty="0"/>
          </a:p>
        </p:txBody>
      </p:sp>
      <p:sp>
        <p:nvSpPr>
          <p:cNvPr id="12" name="角丸四角形 11"/>
          <p:cNvSpPr/>
          <p:nvPr/>
        </p:nvSpPr>
        <p:spPr>
          <a:xfrm>
            <a:off x="7192129" y="2715409"/>
            <a:ext cx="1594713" cy="21214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 smtClean="0"/>
              <a:t>Secondary</a:t>
            </a:r>
            <a:endParaRPr kumimoji="1" lang="ja-JP" altLang="en-US" sz="1400" dirty="0"/>
          </a:p>
        </p:txBody>
      </p:sp>
      <p:sp>
        <p:nvSpPr>
          <p:cNvPr id="13" name="角丸四角形 12"/>
          <p:cNvSpPr/>
          <p:nvPr/>
        </p:nvSpPr>
        <p:spPr>
          <a:xfrm>
            <a:off x="7192129" y="2493820"/>
            <a:ext cx="1594713" cy="21214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 smtClean="0"/>
              <a:t>Secondary</a:t>
            </a:r>
            <a:endParaRPr kumimoji="1" lang="ja-JP" altLang="en-US" sz="1400" dirty="0"/>
          </a:p>
        </p:txBody>
      </p:sp>
      <p:sp>
        <p:nvSpPr>
          <p:cNvPr id="14" name="角丸四角形 13"/>
          <p:cNvSpPr/>
          <p:nvPr/>
        </p:nvSpPr>
        <p:spPr>
          <a:xfrm>
            <a:off x="7192129" y="2272231"/>
            <a:ext cx="1594713" cy="21214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 smtClean="0"/>
              <a:t>Secondary</a:t>
            </a:r>
            <a:endParaRPr kumimoji="1" lang="ja-JP" altLang="en-US" sz="1400" dirty="0"/>
          </a:p>
        </p:txBody>
      </p:sp>
      <p:cxnSp>
        <p:nvCxnSpPr>
          <p:cNvPr id="15" name="曲線コネクタ 14"/>
          <p:cNvCxnSpPr/>
          <p:nvPr/>
        </p:nvCxnSpPr>
        <p:spPr>
          <a:xfrm rot="16200000" flipH="1">
            <a:off x="6897693" y="1294429"/>
            <a:ext cx="811987" cy="782727"/>
          </a:xfrm>
          <a:prstGeom prst="curvedConnector3">
            <a:avLst>
              <a:gd name="adj1" fmla="val 50000"/>
            </a:avLst>
          </a:prstGeom>
          <a:ln>
            <a:tailEnd type="arrow"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曲線コネクタ 15"/>
          <p:cNvCxnSpPr/>
          <p:nvPr/>
        </p:nvCxnSpPr>
        <p:spPr>
          <a:xfrm rot="5400000" flipH="1" flipV="1">
            <a:off x="8053494" y="1380994"/>
            <a:ext cx="818082" cy="586436"/>
          </a:xfrm>
          <a:prstGeom prst="curvedConnector3">
            <a:avLst>
              <a:gd name="adj1" fmla="val 50000"/>
            </a:avLst>
          </a:prstGeom>
          <a:ln>
            <a:tailEnd type="arrow"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7109832" y="928670"/>
            <a:ext cx="1656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smtClean="0">
                <a:solidFill>
                  <a:schemeClr val="bg1">
                    <a:lumMod val="95000"/>
                  </a:schemeClr>
                </a:solidFill>
              </a:rPr>
              <a:t>Last-In Fast-Out</a:t>
            </a:r>
            <a:endParaRPr kumimoji="1" lang="ja-JP" altLang="en-US" i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7415852" y="4438747"/>
            <a:ext cx="1233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i="1" dirty="0" smtClean="0">
                <a:solidFill>
                  <a:srgbClr val="FFFF00"/>
                </a:solidFill>
              </a:rPr>
              <a:t>Track Stack</a:t>
            </a:r>
            <a:endParaRPr kumimoji="1" lang="ja-JP" altLang="en-US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ea typeface="ＭＳ Ｐゴシック" charset="-128"/>
              </a:rPr>
              <a:t>Stacking mechanism</a:t>
            </a:r>
          </a:p>
        </p:txBody>
      </p:sp>
      <p:sp>
        <p:nvSpPr>
          <p:cNvPr id="353285" name="Rectangle 5"/>
          <p:cNvSpPr>
            <a:spLocks noChangeArrowheads="1"/>
          </p:cNvSpPr>
          <p:nvPr/>
        </p:nvSpPr>
        <p:spPr bwMode="auto">
          <a:xfrm>
            <a:off x="6477000" y="1828800"/>
            <a:ext cx="2133600" cy="76200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/>
            <a:r>
              <a:rPr kumimoji="1" lang="en-US" altLang="ja-JP" sz="2400">
                <a:latin typeface="Times New Roman" pitchFamily="18" charset="0"/>
                <a:ea typeface="ＭＳ Ｐゴシック" charset="-128"/>
              </a:rPr>
              <a:t>Event Manager</a:t>
            </a:r>
          </a:p>
        </p:txBody>
      </p:sp>
      <p:sp>
        <p:nvSpPr>
          <p:cNvPr id="353286" name="Rectangle 6"/>
          <p:cNvSpPr>
            <a:spLocks noChangeArrowheads="1"/>
          </p:cNvSpPr>
          <p:nvPr/>
        </p:nvSpPr>
        <p:spPr bwMode="auto">
          <a:xfrm>
            <a:off x="6629400" y="5257800"/>
            <a:ext cx="2133600" cy="76200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/>
            <a:r>
              <a:rPr kumimoji="1" lang="en-US" altLang="ja-JP" sz="2400">
                <a:latin typeface="Times New Roman" pitchFamily="18" charset="0"/>
                <a:ea typeface="ＭＳ Ｐゴシック" charset="-128"/>
              </a:rPr>
              <a:t>Tracking</a:t>
            </a:r>
          </a:p>
          <a:p>
            <a:pPr algn="ctr" eaLnBrk="1" hangingPunct="1"/>
            <a:r>
              <a:rPr kumimoji="1" lang="en-US" altLang="ja-JP" sz="2400">
                <a:latin typeface="Times New Roman" pitchFamily="18" charset="0"/>
                <a:ea typeface="ＭＳ Ｐゴシック" charset="-128"/>
              </a:rPr>
              <a:t>Manager</a:t>
            </a:r>
          </a:p>
        </p:txBody>
      </p:sp>
      <p:sp>
        <p:nvSpPr>
          <p:cNvPr id="353287" name="Rectangle 7"/>
          <p:cNvSpPr>
            <a:spLocks noChangeArrowheads="1"/>
          </p:cNvSpPr>
          <p:nvPr/>
        </p:nvSpPr>
        <p:spPr bwMode="auto">
          <a:xfrm>
            <a:off x="3810000" y="2971800"/>
            <a:ext cx="2209800" cy="91440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/>
            <a:r>
              <a:rPr kumimoji="1" lang="en-US" altLang="ja-JP" sz="2400">
                <a:latin typeface="Times New Roman" pitchFamily="18" charset="0"/>
                <a:ea typeface="ＭＳ Ｐゴシック" charset="-128"/>
              </a:rPr>
              <a:t>Stacking</a:t>
            </a:r>
          </a:p>
          <a:p>
            <a:pPr algn="ctr" eaLnBrk="1" hangingPunct="1"/>
            <a:r>
              <a:rPr kumimoji="1" lang="en-US" altLang="ja-JP" sz="2400">
                <a:latin typeface="Times New Roman" pitchFamily="18" charset="0"/>
                <a:ea typeface="ＭＳ Ｐゴシック" charset="-128"/>
              </a:rPr>
              <a:t>Manager</a:t>
            </a:r>
          </a:p>
        </p:txBody>
      </p:sp>
      <p:sp>
        <p:nvSpPr>
          <p:cNvPr id="353288" name="Rectangle 8"/>
          <p:cNvSpPr>
            <a:spLocks noChangeArrowheads="1"/>
          </p:cNvSpPr>
          <p:nvPr/>
        </p:nvSpPr>
        <p:spPr bwMode="auto">
          <a:xfrm>
            <a:off x="381000" y="1676400"/>
            <a:ext cx="2286000" cy="106680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/>
            <a:r>
              <a:rPr kumimoji="1" lang="en-US" altLang="ja-JP" sz="2400" dirty="0">
                <a:latin typeface="Times New Roman" pitchFamily="18" charset="0"/>
                <a:ea typeface="ＭＳ Ｐゴシック" charset="-128"/>
              </a:rPr>
              <a:t>User Stacking</a:t>
            </a:r>
          </a:p>
          <a:p>
            <a:pPr algn="ctr" eaLnBrk="1" hangingPunct="1"/>
            <a:r>
              <a:rPr kumimoji="1" lang="en-US" altLang="ja-JP" sz="2400" dirty="0">
                <a:latin typeface="Times New Roman" pitchFamily="18" charset="0"/>
                <a:ea typeface="ＭＳ Ｐゴシック" charset="-128"/>
              </a:rPr>
              <a:t>Action</a:t>
            </a:r>
          </a:p>
        </p:txBody>
      </p:sp>
      <p:sp>
        <p:nvSpPr>
          <p:cNvPr id="353289" name="Rectangle 9"/>
          <p:cNvSpPr>
            <a:spLocks noChangeArrowheads="1"/>
          </p:cNvSpPr>
          <p:nvPr/>
        </p:nvSpPr>
        <p:spPr bwMode="auto">
          <a:xfrm>
            <a:off x="228600" y="3581400"/>
            <a:ext cx="2286000" cy="91440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/>
            <a:r>
              <a:rPr kumimoji="1" lang="en-US" altLang="ja-JP" sz="2400">
                <a:latin typeface="Times New Roman" pitchFamily="18" charset="0"/>
                <a:ea typeface="ＭＳ Ｐゴシック" charset="-128"/>
              </a:rPr>
              <a:t>Urgent</a:t>
            </a:r>
          </a:p>
          <a:p>
            <a:pPr algn="ctr" eaLnBrk="1" hangingPunct="1"/>
            <a:r>
              <a:rPr kumimoji="1" lang="en-US" altLang="ja-JP" sz="2400">
                <a:latin typeface="Times New Roman" pitchFamily="18" charset="0"/>
                <a:ea typeface="ＭＳ Ｐゴシック" charset="-128"/>
              </a:rPr>
              <a:t>Stack</a:t>
            </a:r>
          </a:p>
        </p:txBody>
      </p:sp>
      <p:sp>
        <p:nvSpPr>
          <p:cNvPr id="353290" name="Rectangle 10"/>
          <p:cNvSpPr>
            <a:spLocks noChangeArrowheads="1"/>
          </p:cNvSpPr>
          <p:nvPr/>
        </p:nvSpPr>
        <p:spPr bwMode="auto">
          <a:xfrm>
            <a:off x="609600" y="5257800"/>
            <a:ext cx="2286000" cy="91440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/>
            <a:r>
              <a:rPr kumimoji="1" lang="en-US" altLang="ja-JP" sz="2400">
                <a:latin typeface="Times New Roman" pitchFamily="18" charset="0"/>
                <a:ea typeface="ＭＳ Ｐゴシック" charset="-128"/>
              </a:rPr>
              <a:t>Waiting</a:t>
            </a:r>
          </a:p>
          <a:p>
            <a:pPr algn="ctr" eaLnBrk="1" hangingPunct="1"/>
            <a:r>
              <a:rPr kumimoji="1" lang="en-US" altLang="ja-JP" sz="2400">
                <a:latin typeface="Times New Roman" pitchFamily="18" charset="0"/>
                <a:ea typeface="ＭＳ Ｐゴシック" charset="-128"/>
              </a:rPr>
              <a:t>Stack</a:t>
            </a:r>
          </a:p>
        </p:txBody>
      </p:sp>
      <p:sp>
        <p:nvSpPr>
          <p:cNvPr id="353291" name="Rectangle 11"/>
          <p:cNvSpPr>
            <a:spLocks noChangeArrowheads="1"/>
          </p:cNvSpPr>
          <p:nvPr/>
        </p:nvSpPr>
        <p:spPr bwMode="auto">
          <a:xfrm>
            <a:off x="3505200" y="5334000"/>
            <a:ext cx="2286000" cy="1023958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/>
            <a:r>
              <a:rPr kumimoji="1" lang="en-US" altLang="ja-JP" sz="2400">
                <a:latin typeface="Times New Roman" pitchFamily="18" charset="0"/>
                <a:ea typeface="ＭＳ Ｐゴシック" charset="-128"/>
              </a:rPr>
              <a:t>Postpone To </a:t>
            </a:r>
          </a:p>
          <a:p>
            <a:pPr algn="ctr" eaLnBrk="1" hangingPunct="1"/>
            <a:r>
              <a:rPr kumimoji="1" lang="en-US" altLang="ja-JP" sz="2400">
                <a:latin typeface="Times New Roman" pitchFamily="18" charset="0"/>
                <a:ea typeface="ＭＳ Ｐゴシック" charset="-128"/>
              </a:rPr>
              <a:t>Next Event</a:t>
            </a:r>
          </a:p>
          <a:p>
            <a:pPr algn="ctr" eaLnBrk="1" hangingPunct="1"/>
            <a:r>
              <a:rPr kumimoji="1" lang="en-US" altLang="ja-JP" sz="2400">
                <a:latin typeface="Times New Roman" pitchFamily="18" charset="0"/>
                <a:ea typeface="ＭＳ Ｐゴシック" charset="-128"/>
              </a:rPr>
              <a:t>Stack</a:t>
            </a:r>
          </a:p>
        </p:txBody>
      </p:sp>
      <p:sp>
        <p:nvSpPr>
          <p:cNvPr id="353292" name="Line 12"/>
          <p:cNvSpPr>
            <a:spLocks noChangeShapeType="1"/>
          </p:cNvSpPr>
          <p:nvPr/>
        </p:nvSpPr>
        <p:spPr bwMode="auto">
          <a:xfrm flipV="1">
            <a:off x="5410200" y="2209800"/>
            <a:ext cx="1066800" cy="762000"/>
          </a:xfrm>
          <a:prstGeom prst="line">
            <a:avLst/>
          </a:prstGeom>
          <a:ln>
            <a:headEnd type="arrow" w="med" len="med"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wrap="none"/>
          <a:lstStyle/>
          <a:p>
            <a:endParaRPr lang="ja-JP" altLang="en-US"/>
          </a:p>
        </p:txBody>
      </p:sp>
      <p:sp>
        <p:nvSpPr>
          <p:cNvPr id="353293" name="Text Box 13"/>
          <p:cNvSpPr txBox="1">
            <a:spLocks noChangeArrowheads="1"/>
          </p:cNvSpPr>
          <p:nvPr/>
        </p:nvSpPr>
        <p:spPr bwMode="auto">
          <a:xfrm>
            <a:off x="5181600" y="2133600"/>
            <a:ext cx="8382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en-US" altLang="ja-JP" sz="24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ＭＳ Ｐゴシック" charset="-128"/>
              </a:rPr>
              <a:t>Push</a:t>
            </a:r>
          </a:p>
        </p:txBody>
      </p:sp>
      <p:sp>
        <p:nvSpPr>
          <p:cNvPr id="353294" name="Line 14"/>
          <p:cNvSpPr>
            <a:spLocks noChangeShapeType="1"/>
          </p:cNvSpPr>
          <p:nvPr/>
        </p:nvSpPr>
        <p:spPr bwMode="auto">
          <a:xfrm flipV="1">
            <a:off x="6019800" y="2590800"/>
            <a:ext cx="1066800" cy="762000"/>
          </a:xfrm>
          <a:prstGeom prst="line">
            <a:avLst/>
          </a:prstGeom>
          <a:noFill/>
          <a:ln w="28575" cap="sq">
            <a:solidFill>
              <a:srgbClr val="FF3300"/>
            </a:solidFill>
            <a:round/>
            <a:headEnd/>
            <a:tailEnd type="arrow" w="med" len="med"/>
          </a:ln>
          <a:effectLst/>
        </p:spPr>
        <p:txBody>
          <a:bodyPr wrap="none"/>
          <a:lstStyle/>
          <a:p>
            <a:endParaRPr lang="ja-JP" altLang="en-US"/>
          </a:p>
        </p:txBody>
      </p:sp>
      <p:sp>
        <p:nvSpPr>
          <p:cNvPr id="353295" name="Line 15"/>
          <p:cNvSpPr>
            <a:spLocks noChangeShapeType="1"/>
          </p:cNvSpPr>
          <p:nvPr/>
        </p:nvSpPr>
        <p:spPr bwMode="auto">
          <a:xfrm>
            <a:off x="2667000" y="2133600"/>
            <a:ext cx="1600200" cy="838200"/>
          </a:xfrm>
          <a:prstGeom prst="line">
            <a:avLst/>
          </a:prstGeom>
          <a:ln>
            <a:headEnd type="arrow" w="med" len="med"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wrap="none"/>
          <a:lstStyle/>
          <a:p>
            <a:endParaRPr lang="ja-JP" altLang="en-US"/>
          </a:p>
        </p:txBody>
      </p:sp>
      <p:sp>
        <p:nvSpPr>
          <p:cNvPr id="353296" name="Text Box 16"/>
          <p:cNvSpPr txBox="1">
            <a:spLocks noChangeArrowheads="1"/>
          </p:cNvSpPr>
          <p:nvPr/>
        </p:nvSpPr>
        <p:spPr bwMode="auto">
          <a:xfrm>
            <a:off x="6019800" y="2514600"/>
            <a:ext cx="8382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en-US" altLang="ja-JP" sz="2400">
                <a:solidFill>
                  <a:srgbClr val="FF3300"/>
                </a:solidFill>
                <a:latin typeface="Times New Roman" pitchFamily="18" charset="0"/>
                <a:ea typeface="ＭＳ Ｐゴシック" charset="-128"/>
              </a:rPr>
              <a:t>Pop</a:t>
            </a:r>
          </a:p>
        </p:txBody>
      </p:sp>
      <p:sp>
        <p:nvSpPr>
          <p:cNvPr id="353297" name="Line 17"/>
          <p:cNvSpPr>
            <a:spLocks noChangeShapeType="1"/>
          </p:cNvSpPr>
          <p:nvPr/>
        </p:nvSpPr>
        <p:spPr bwMode="auto">
          <a:xfrm flipV="1">
            <a:off x="7848600" y="2590800"/>
            <a:ext cx="0" cy="2667000"/>
          </a:xfrm>
          <a:prstGeom prst="line">
            <a:avLst/>
          </a:prstGeom>
          <a:noFill/>
          <a:ln w="28575" cap="sq">
            <a:solidFill>
              <a:srgbClr val="FF3300"/>
            </a:solidFill>
            <a:round/>
            <a:headEnd type="arrow" w="med" len="med"/>
            <a:tailEnd/>
          </a:ln>
          <a:effectLst/>
        </p:spPr>
        <p:txBody>
          <a:bodyPr wrap="none"/>
          <a:lstStyle/>
          <a:p>
            <a:endParaRPr lang="ja-JP" altLang="en-US"/>
          </a:p>
        </p:txBody>
      </p:sp>
      <p:sp>
        <p:nvSpPr>
          <p:cNvPr id="353298" name="Line 18"/>
          <p:cNvSpPr>
            <a:spLocks noChangeShapeType="1"/>
          </p:cNvSpPr>
          <p:nvPr/>
        </p:nvSpPr>
        <p:spPr bwMode="auto">
          <a:xfrm flipV="1">
            <a:off x="2514600" y="3429000"/>
            <a:ext cx="1295400" cy="609600"/>
          </a:xfrm>
          <a:prstGeom prst="line">
            <a:avLst/>
          </a:prstGeom>
          <a:ln>
            <a:headEnd type="arrow" w="med" len="med"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wrap="none"/>
          <a:lstStyle/>
          <a:p>
            <a:endParaRPr lang="ja-JP" altLang="en-US"/>
          </a:p>
        </p:txBody>
      </p:sp>
      <p:sp>
        <p:nvSpPr>
          <p:cNvPr id="353299" name="Line 19"/>
          <p:cNvSpPr>
            <a:spLocks noChangeShapeType="1"/>
          </p:cNvSpPr>
          <p:nvPr/>
        </p:nvSpPr>
        <p:spPr bwMode="auto">
          <a:xfrm flipV="1">
            <a:off x="2743200" y="3886200"/>
            <a:ext cx="1676400" cy="1371600"/>
          </a:xfrm>
          <a:prstGeom prst="line">
            <a:avLst/>
          </a:prstGeom>
          <a:ln>
            <a:headEnd type="arrow" w="med" len="med"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wrap="none"/>
          <a:lstStyle/>
          <a:p>
            <a:endParaRPr lang="ja-JP" altLang="en-US"/>
          </a:p>
        </p:txBody>
      </p:sp>
      <p:sp>
        <p:nvSpPr>
          <p:cNvPr id="353300" name="Line 20"/>
          <p:cNvSpPr>
            <a:spLocks noChangeShapeType="1"/>
          </p:cNvSpPr>
          <p:nvPr/>
        </p:nvSpPr>
        <p:spPr bwMode="auto">
          <a:xfrm flipV="1">
            <a:off x="4800600" y="3886200"/>
            <a:ext cx="0" cy="1447800"/>
          </a:xfrm>
          <a:prstGeom prst="line">
            <a:avLst/>
          </a:prstGeom>
          <a:ln>
            <a:headEnd type="arrow" w="med" len="med"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wrap="none"/>
          <a:lstStyle/>
          <a:p>
            <a:endParaRPr lang="ja-JP" altLang="en-US"/>
          </a:p>
        </p:txBody>
      </p:sp>
      <p:sp>
        <p:nvSpPr>
          <p:cNvPr id="353301" name="Line 21"/>
          <p:cNvSpPr>
            <a:spLocks noChangeShapeType="1"/>
          </p:cNvSpPr>
          <p:nvPr/>
        </p:nvSpPr>
        <p:spPr bwMode="auto">
          <a:xfrm flipV="1">
            <a:off x="7620000" y="2590800"/>
            <a:ext cx="0" cy="26670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 wrap="none"/>
          <a:lstStyle/>
          <a:p>
            <a:endParaRPr lang="ja-JP" altLang="en-US"/>
          </a:p>
        </p:txBody>
      </p:sp>
      <p:sp>
        <p:nvSpPr>
          <p:cNvPr id="353302" name="Line 22"/>
          <p:cNvSpPr>
            <a:spLocks noChangeShapeType="1"/>
          </p:cNvSpPr>
          <p:nvPr/>
        </p:nvSpPr>
        <p:spPr bwMode="auto">
          <a:xfrm flipV="1">
            <a:off x="7467600" y="914400"/>
            <a:ext cx="0" cy="914400"/>
          </a:xfrm>
          <a:prstGeom prst="line">
            <a:avLst/>
          </a:prstGeom>
          <a:ln>
            <a:headEnd type="arrow" w="med" len="med"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wrap="none"/>
          <a:lstStyle/>
          <a:p>
            <a:endParaRPr lang="ja-JP" altLang="en-US"/>
          </a:p>
        </p:txBody>
      </p:sp>
      <p:sp>
        <p:nvSpPr>
          <p:cNvPr id="353303" name="Line 23"/>
          <p:cNvSpPr>
            <a:spLocks noChangeShapeType="1"/>
          </p:cNvSpPr>
          <p:nvPr/>
        </p:nvSpPr>
        <p:spPr bwMode="auto">
          <a:xfrm flipV="1">
            <a:off x="2514600" y="3657600"/>
            <a:ext cx="1295400" cy="609600"/>
          </a:xfrm>
          <a:prstGeom prst="line">
            <a:avLst/>
          </a:prstGeom>
          <a:noFill/>
          <a:ln w="28575" cap="sq">
            <a:solidFill>
              <a:srgbClr val="FF3300"/>
            </a:solidFill>
            <a:round/>
            <a:headEnd/>
            <a:tailEnd type="arrow" w="med" len="med"/>
          </a:ln>
          <a:effectLst/>
        </p:spPr>
        <p:txBody>
          <a:bodyPr wrap="none"/>
          <a:lstStyle/>
          <a:p>
            <a:endParaRPr lang="ja-JP" altLang="en-US"/>
          </a:p>
        </p:txBody>
      </p:sp>
      <p:sp>
        <p:nvSpPr>
          <p:cNvPr id="353304" name="Text Box 24"/>
          <p:cNvSpPr txBox="1">
            <a:spLocks noChangeArrowheads="1"/>
          </p:cNvSpPr>
          <p:nvPr/>
        </p:nvSpPr>
        <p:spPr bwMode="auto">
          <a:xfrm>
            <a:off x="2590800" y="3200400"/>
            <a:ext cx="8382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en-US" altLang="ja-JP" sz="24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ＭＳ Ｐゴシック" charset="-128"/>
              </a:rPr>
              <a:t>Push</a:t>
            </a:r>
          </a:p>
        </p:txBody>
      </p:sp>
      <p:sp>
        <p:nvSpPr>
          <p:cNvPr id="353305" name="Text Box 25"/>
          <p:cNvSpPr txBox="1">
            <a:spLocks noChangeArrowheads="1"/>
          </p:cNvSpPr>
          <p:nvPr/>
        </p:nvSpPr>
        <p:spPr bwMode="auto">
          <a:xfrm>
            <a:off x="3581400" y="4495800"/>
            <a:ext cx="8382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en-US" altLang="ja-JP" sz="24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ＭＳ Ｐゴシック" charset="-128"/>
              </a:rPr>
              <a:t>Push</a:t>
            </a:r>
          </a:p>
        </p:txBody>
      </p:sp>
      <p:sp>
        <p:nvSpPr>
          <p:cNvPr id="353306" name="Text Box 26"/>
          <p:cNvSpPr txBox="1">
            <a:spLocks noChangeArrowheads="1"/>
          </p:cNvSpPr>
          <p:nvPr/>
        </p:nvSpPr>
        <p:spPr bwMode="auto">
          <a:xfrm>
            <a:off x="4876800" y="4191000"/>
            <a:ext cx="8382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en-US" altLang="ja-JP" sz="24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ＭＳ Ｐゴシック" charset="-128"/>
              </a:rPr>
              <a:t>Push</a:t>
            </a:r>
          </a:p>
        </p:txBody>
      </p:sp>
      <p:sp>
        <p:nvSpPr>
          <p:cNvPr id="353307" name="Text Box 27"/>
          <p:cNvSpPr txBox="1">
            <a:spLocks noChangeArrowheads="1"/>
          </p:cNvSpPr>
          <p:nvPr/>
        </p:nvSpPr>
        <p:spPr bwMode="auto">
          <a:xfrm>
            <a:off x="2895600" y="4038600"/>
            <a:ext cx="8382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en-US" altLang="ja-JP" sz="2400">
                <a:solidFill>
                  <a:srgbClr val="FF3300"/>
                </a:solidFill>
                <a:latin typeface="Times New Roman" pitchFamily="18" charset="0"/>
                <a:ea typeface="ＭＳ Ｐゴシック" charset="-128"/>
              </a:rPr>
              <a:t>Pop</a:t>
            </a:r>
          </a:p>
        </p:txBody>
      </p:sp>
      <p:sp>
        <p:nvSpPr>
          <p:cNvPr id="353308" name="Text Box 28"/>
          <p:cNvSpPr txBox="1">
            <a:spLocks noChangeArrowheads="1"/>
          </p:cNvSpPr>
          <p:nvPr/>
        </p:nvSpPr>
        <p:spPr bwMode="auto">
          <a:xfrm>
            <a:off x="3200400" y="1981200"/>
            <a:ext cx="12192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en-US" altLang="ja-JP" sz="24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ＭＳ Ｐゴシック" charset="-128"/>
              </a:rPr>
              <a:t>Classify</a:t>
            </a:r>
          </a:p>
        </p:txBody>
      </p:sp>
      <p:sp>
        <p:nvSpPr>
          <p:cNvPr id="353309" name="Text Box 29"/>
          <p:cNvSpPr txBox="1">
            <a:spLocks noChangeArrowheads="1"/>
          </p:cNvSpPr>
          <p:nvPr/>
        </p:nvSpPr>
        <p:spPr bwMode="auto">
          <a:xfrm>
            <a:off x="5791200" y="4038600"/>
            <a:ext cx="1828800" cy="120032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kumimoji="1" lang="en-US" altLang="ja-JP" sz="2400" i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ＭＳ Ｐゴシック" charset="-128"/>
              </a:rPr>
              <a:t>secondary or suspended tracks</a:t>
            </a:r>
          </a:p>
        </p:txBody>
      </p:sp>
      <p:sp>
        <p:nvSpPr>
          <p:cNvPr id="353310" name="Text Box 30"/>
          <p:cNvSpPr txBox="1">
            <a:spLocks noChangeArrowheads="1"/>
          </p:cNvSpPr>
          <p:nvPr/>
        </p:nvSpPr>
        <p:spPr bwMode="auto">
          <a:xfrm>
            <a:off x="7848600" y="2971800"/>
            <a:ext cx="1219200" cy="11874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en-US" altLang="ja-JP" sz="2400">
                <a:solidFill>
                  <a:srgbClr val="FF3300"/>
                </a:solidFill>
                <a:latin typeface="Times New Roman" pitchFamily="18" charset="0"/>
                <a:ea typeface="ＭＳ Ｐゴシック" charset="-128"/>
              </a:rPr>
              <a:t>Process One Track</a:t>
            </a:r>
          </a:p>
        </p:txBody>
      </p:sp>
      <p:sp>
        <p:nvSpPr>
          <p:cNvPr id="353311" name="Text Box 31"/>
          <p:cNvSpPr txBox="1">
            <a:spLocks noChangeArrowheads="1"/>
          </p:cNvSpPr>
          <p:nvPr/>
        </p:nvSpPr>
        <p:spPr bwMode="auto">
          <a:xfrm>
            <a:off x="6019800" y="914400"/>
            <a:ext cx="1447800" cy="83099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kumimoji="1" lang="en-US" altLang="ja-JP" sz="2400" i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ＭＳ Ｐゴシック" charset="-128"/>
              </a:rPr>
              <a:t>primary tracks</a:t>
            </a:r>
          </a:p>
        </p:txBody>
      </p:sp>
      <p:sp>
        <p:nvSpPr>
          <p:cNvPr id="34" name="スライド番号プレースホルダ 3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251460-1A66-497B-9619-48B833F9A30D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>
                <a:ea typeface="ＭＳ Ｐゴシック" charset="-128"/>
              </a:rPr>
              <a:t>G4UserStackingAction</a:t>
            </a:r>
          </a:p>
        </p:txBody>
      </p:sp>
      <p:sp>
        <p:nvSpPr>
          <p:cNvPr id="355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2984"/>
            <a:ext cx="8772556" cy="5505472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ja-JP" sz="2000" dirty="0">
                <a:ea typeface="ＭＳ Ｐゴシック" charset="-128"/>
              </a:rPr>
              <a:t>User has to implement three methods</a:t>
            </a:r>
            <a:r>
              <a:rPr lang="en-US" altLang="ja-JP" sz="2000" dirty="0" smtClean="0">
                <a:ea typeface="ＭＳ Ｐゴシック" charset="-128"/>
              </a:rPr>
              <a:t>.</a:t>
            </a:r>
          </a:p>
          <a:p>
            <a:pPr>
              <a:lnSpc>
                <a:spcPct val="90000"/>
              </a:lnSpc>
            </a:pPr>
            <a:endParaRPr lang="en-US" altLang="ja-JP" sz="2000" dirty="0">
              <a:ea typeface="ＭＳ Ｐゴシック" charset="-128"/>
            </a:endParaRPr>
          </a:p>
          <a:p>
            <a:pPr>
              <a:lnSpc>
                <a:spcPct val="90000"/>
              </a:lnSpc>
            </a:pPr>
            <a:r>
              <a:rPr lang="en-US" altLang="ja-JP" sz="2000" dirty="0">
                <a:solidFill>
                  <a:srgbClr val="FFFF00"/>
                </a:solidFill>
                <a:ea typeface="ＭＳ Ｐゴシック" charset="-128"/>
              </a:rPr>
              <a:t>G4ClassificationOfNewTrack </a:t>
            </a:r>
            <a:r>
              <a:rPr lang="en-US" altLang="ja-JP" sz="2000" dirty="0" err="1">
                <a:solidFill>
                  <a:srgbClr val="FFFF00"/>
                </a:solidFill>
                <a:ea typeface="ＭＳ Ｐゴシック" charset="-128"/>
              </a:rPr>
              <a:t>ClassifyNewTrack</a:t>
            </a:r>
            <a:r>
              <a:rPr lang="en-US" altLang="ja-JP" sz="2000" dirty="0">
                <a:solidFill>
                  <a:srgbClr val="FFFF00"/>
                </a:solidFill>
                <a:ea typeface="ＭＳ Ｐゴシック" charset="-128"/>
              </a:rPr>
              <a:t>(const G4Track*)</a:t>
            </a:r>
          </a:p>
          <a:p>
            <a:pPr lvl="1">
              <a:lnSpc>
                <a:spcPct val="90000"/>
              </a:lnSpc>
            </a:pPr>
            <a:r>
              <a:rPr lang="en-US" altLang="ja-JP" sz="2000" dirty="0">
                <a:ea typeface="ＭＳ Ｐゴシック" charset="-128"/>
              </a:rPr>
              <a:t>Invoked every time a new track is pushed to G4StackManager.</a:t>
            </a:r>
          </a:p>
          <a:p>
            <a:pPr lvl="1">
              <a:lnSpc>
                <a:spcPct val="90000"/>
              </a:lnSpc>
            </a:pPr>
            <a:r>
              <a:rPr lang="en-US" altLang="ja-JP" sz="2000" dirty="0">
                <a:ea typeface="ＭＳ Ｐゴシック" charset="-128"/>
              </a:rPr>
              <a:t>Classification</a:t>
            </a:r>
          </a:p>
          <a:p>
            <a:pPr lvl="2">
              <a:lnSpc>
                <a:spcPct val="90000"/>
              </a:lnSpc>
            </a:pPr>
            <a:r>
              <a:rPr lang="en-US" altLang="ja-JP" sz="2000" dirty="0" err="1">
                <a:solidFill>
                  <a:srgbClr val="FFFF00"/>
                </a:solidFill>
                <a:ea typeface="ＭＳ Ｐゴシック" charset="-128"/>
              </a:rPr>
              <a:t>fUrgent</a:t>
            </a:r>
            <a:r>
              <a:rPr lang="en-US" altLang="ja-JP" sz="2000" dirty="0">
                <a:ea typeface="ＭＳ Ｐゴシック" charset="-128"/>
              </a:rPr>
              <a:t> - pushed into Urgent stack</a:t>
            </a:r>
          </a:p>
          <a:p>
            <a:pPr lvl="2">
              <a:lnSpc>
                <a:spcPct val="90000"/>
              </a:lnSpc>
            </a:pPr>
            <a:r>
              <a:rPr lang="en-US" altLang="ja-JP" sz="2000" dirty="0" err="1">
                <a:solidFill>
                  <a:srgbClr val="FFFF00"/>
                </a:solidFill>
                <a:ea typeface="ＭＳ Ｐゴシック" charset="-128"/>
              </a:rPr>
              <a:t>fWaiting</a:t>
            </a:r>
            <a:r>
              <a:rPr lang="en-US" altLang="ja-JP" sz="2000" dirty="0">
                <a:ea typeface="ＭＳ Ｐゴシック" charset="-128"/>
              </a:rPr>
              <a:t> - pushed into Waiting stack</a:t>
            </a:r>
          </a:p>
          <a:p>
            <a:pPr lvl="2">
              <a:lnSpc>
                <a:spcPct val="90000"/>
              </a:lnSpc>
            </a:pPr>
            <a:r>
              <a:rPr lang="en-US" altLang="ja-JP" sz="2000" dirty="0" err="1">
                <a:solidFill>
                  <a:srgbClr val="FFFF00"/>
                </a:solidFill>
                <a:ea typeface="ＭＳ Ｐゴシック" charset="-128"/>
              </a:rPr>
              <a:t>fPostpone</a:t>
            </a:r>
            <a:r>
              <a:rPr lang="en-US" altLang="ja-JP" sz="2000" dirty="0">
                <a:ea typeface="ＭＳ Ｐゴシック" charset="-128"/>
              </a:rPr>
              <a:t> - pushed into </a:t>
            </a:r>
            <a:r>
              <a:rPr lang="en-US" altLang="ja-JP" sz="2000" dirty="0" err="1">
                <a:ea typeface="ＭＳ Ｐゴシック" charset="-128"/>
              </a:rPr>
              <a:t>PostponeToNextEvent</a:t>
            </a:r>
            <a:r>
              <a:rPr lang="en-US" altLang="ja-JP" sz="2000" dirty="0">
                <a:ea typeface="ＭＳ Ｐゴシック" charset="-128"/>
              </a:rPr>
              <a:t> stack</a:t>
            </a:r>
          </a:p>
          <a:p>
            <a:pPr lvl="2">
              <a:lnSpc>
                <a:spcPct val="90000"/>
              </a:lnSpc>
            </a:pPr>
            <a:r>
              <a:rPr lang="en-US" altLang="ja-JP" sz="2000" dirty="0" err="1">
                <a:solidFill>
                  <a:srgbClr val="FFFF00"/>
                </a:solidFill>
                <a:ea typeface="ＭＳ Ｐゴシック" charset="-128"/>
              </a:rPr>
              <a:t>fKill</a:t>
            </a:r>
            <a:r>
              <a:rPr lang="en-US" altLang="ja-JP" sz="2000" dirty="0">
                <a:ea typeface="ＭＳ Ｐゴシック" charset="-128"/>
              </a:rPr>
              <a:t> </a:t>
            </a:r>
            <a:r>
              <a:rPr lang="en-US" altLang="ja-JP" sz="2000" dirty="0" smtClean="0">
                <a:ea typeface="ＭＳ Ｐゴシック" charset="-128"/>
              </a:rPr>
              <a:t>– killed</a:t>
            </a:r>
          </a:p>
          <a:p>
            <a:pPr lvl="2">
              <a:lnSpc>
                <a:spcPct val="90000"/>
              </a:lnSpc>
            </a:pPr>
            <a:endParaRPr lang="en-US" altLang="ja-JP" sz="2000" dirty="0">
              <a:ea typeface="ＭＳ Ｐゴシック" charset="-128"/>
            </a:endParaRPr>
          </a:p>
          <a:p>
            <a:pPr>
              <a:lnSpc>
                <a:spcPct val="90000"/>
              </a:lnSpc>
            </a:pPr>
            <a:r>
              <a:rPr lang="en-US" altLang="ja-JP" sz="2000" dirty="0">
                <a:solidFill>
                  <a:srgbClr val="FFFF00"/>
                </a:solidFill>
                <a:ea typeface="ＭＳ Ｐゴシック" charset="-128"/>
              </a:rPr>
              <a:t>void </a:t>
            </a:r>
            <a:r>
              <a:rPr lang="en-US" altLang="ja-JP" sz="2000" dirty="0" err="1">
                <a:solidFill>
                  <a:srgbClr val="FFFF00"/>
                </a:solidFill>
                <a:ea typeface="ＭＳ Ｐゴシック" charset="-128"/>
              </a:rPr>
              <a:t>NewStage</a:t>
            </a:r>
            <a:r>
              <a:rPr lang="en-US" altLang="ja-JP" sz="2000" dirty="0">
                <a:solidFill>
                  <a:srgbClr val="FFFF00"/>
                </a:solidFill>
                <a:ea typeface="ＭＳ Ｐゴシック" charset="-128"/>
              </a:rPr>
              <a:t>()</a:t>
            </a:r>
          </a:p>
          <a:p>
            <a:pPr lvl="1">
              <a:lnSpc>
                <a:spcPct val="90000"/>
              </a:lnSpc>
            </a:pPr>
            <a:r>
              <a:rPr lang="en-US" altLang="ja-JP" sz="2000" dirty="0">
                <a:ea typeface="ＭＳ Ｐゴシック" charset="-128"/>
              </a:rPr>
              <a:t>Invoked once Urgent stack becomes empty and all tracks in Waiting stack are transferred to Urgent stack</a:t>
            </a:r>
          </a:p>
          <a:p>
            <a:pPr lvl="1">
              <a:lnSpc>
                <a:spcPct val="90000"/>
              </a:lnSpc>
            </a:pPr>
            <a:r>
              <a:rPr lang="en-US" altLang="ja-JP" sz="2000" dirty="0">
                <a:ea typeface="ＭＳ Ｐゴシック" charset="-128"/>
              </a:rPr>
              <a:t>All tracks which are transferred from Waiting stack to Urgent stack can be re-classified by invoking </a:t>
            </a:r>
            <a:r>
              <a:rPr lang="en-US" altLang="ja-JP" sz="2000" dirty="0" err="1">
                <a:solidFill>
                  <a:srgbClr val="FFFF00"/>
                </a:solidFill>
                <a:ea typeface="ＭＳ Ｐゴシック" charset="-128"/>
              </a:rPr>
              <a:t>stackManager</a:t>
            </a:r>
            <a:r>
              <a:rPr lang="en-US" altLang="ja-JP" sz="2000" dirty="0">
                <a:solidFill>
                  <a:srgbClr val="FFFF00"/>
                </a:solidFill>
                <a:ea typeface="ＭＳ Ｐゴシック" charset="-128"/>
              </a:rPr>
              <a:t>-&gt;</a:t>
            </a:r>
            <a:r>
              <a:rPr lang="en-US" altLang="ja-JP" sz="2000" dirty="0" err="1">
                <a:solidFill>
                  <a:srgbClr val="FFFF00"/>
                </a:solidFill>
                <a:ea typeface="ＭＳ Ｐゴシック" charset="-128"/>
              </a:rPr>
              <a:t>ReClassify</a:t>
            </a:r>
            <a:r>
              <a:rPr lang="en-US" altLang="ja-JP" sz="2000" dirty="0" smtClean="0">
                <a:solidFill>
                  <a:srgbClr val="FFFF00"/>
                </a:solidFill>
                <a:ea typeface="ＭＳ Ｐゴシック" charset="-128"/>
              </a:rPr>
              <a:t>()</a:t>
            </a:r>
          </a:p>
          <a:p>
            <a:pPr lvl="1">
              <a:lnSpc>
                <a:spcPct val="90000"/>
              </a:lnSpc>
            </a:pPr>
            <a:endParaRPr lang="en-US" altLang="ja-JP" sz="2000" dirty="0">
              <a:solidFill>
                <a:srgbClr val="FFFF00"/>
              </a:solidFill>
              <a:ea typeface="ＭＳ Ｐゴシック" charset="-128"/>
            </a:endParaRPr>
          </a:p>
          <a:p>
            <a:pPr>
              <a:lnSpc>
                <a:spcPct val="90000"/>
              </a:lnSpc>
            </a:pPr>
            <a:r>
              <a:rPr lang="en-US" altLang="ja-JP" sz="2000" dirty="0">
                <a:solidFill>
                  <a:srgbClr val="FFFF00"/>
                </a:solidFill>
                <a:ea typeface="ＭＳ Ｐゴシック" charset="-128"/>
              </a:rPr>
              <a:t>void </a:t>
            </a:r>
            <a:r>
              <a:rPr lang="en-US" altLang="ja-JP" sz="2000" dirty="0" err="1">
                <a:solidFill>
                  <a:srgbClr val="FFFF00"/>
                </a:solidFill>
                <a:ea typeface="ＭＳ Ｐゴシック" charset="-128"/>
              </a:rPr>
              <a:t>PrepareNewEvent</a:t>
            </a:r>
            <a:r>
              <a:rPr lang="en-US" altLang="ja-JP" sz="2000" dirty="0">
                <a:solidFill>
                  <a:srgbClr val="FFFF00"/>
                </a:solidFill>
                <a:ea typeface="ＭＳ Ｐゴシック" charset="-128"/>
              </a:rPr>
              <a:t>()</a:t>
            </a:r>
          </a:p>
          <a:p>
            <a:pPr lvl="1">
              <a:lnSpc>
                <a:spcPct val="90000"/>
              </a:lnSpc>
            </a:pPr>
            <a:r>
              <a:rPr lang="en-US" altLang="ja-JP" sz="2000" dirty="0">
                <a:ea typeface="ＭＳ Ｐゴシック" charset="-128"/>
              </a:rPr>
              <a:t>Invoked at the beginning of each event for resetting the classification scheme. </a:t>
            </a:r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67251460-1A66-497B-9619-48B833F9A30D}" type="slidenum">
              <a:rPr lang="ja-JP" altLang="en-US" smtClean="0"/>
              <a:pPr algn="r"/>
              <a:t>13</a:t>
            </a:fld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>
                <a:ea typeface="ＭＳ Ｐゴシック" charset="-128"/>
              </a:rPr>
              <a:t>ExN04StackingAction</a:t>
            </a:r>
          </a:p>
        </p:txBody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5266" y="1000108"/>
            <a:ext cx="4876800" cy="5638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ja-JP" sz="2000" dirty="0">
                <a:ea typeface="ＭＳ Ｐゴシック" charset="-128"/>
              </a:rPr>
              <a:t>ExampleN04 has simplified collider detector geometry and event samples of Higgs decays into four </a:t>
            </a:r>
            <a:r>
              <a:rPr lang="en-US" altLang="ja-JP" sz="2000" dirty="0" err="1">
                <a:ea typeface="ＭＳ Ｐゴシック" charset="-128"/>
              </a:rPr>
              <a:t>muons</a:t>
            </a:r>
            <a:r>
              <a:rPr lang="en-US" altLang="ja-JP" sz="2000" dirty="0">
                <a:ea typeface="ＭＳ Ｐゴシック" charset="-128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altLang="ja-JP" sz="2000" dirty="0">
                <a:ea typeface="ＭＳ Ｐゴシック" charset="-128"/>
              </a:rPr>
              <a:t>Stage 0</a:t>
            </a:r>
          </a:p>
          <a:p>
            <a:pPr lvl="1">
              <a:lnSpc>
                <a:spcPct val="90000"/>
              </a:lnSpc>
            </a:pPr>
            <a:r>
              <a:rPr lang="en-US" altLang="ja-JP" sz="2000" dirty="0">
                <a:ea typeface="ＭＳ Ｐゴシック" charset="-128"/>
              </a:rPr>
              <a:t>Only primary </a:t>
            </a:r>
            <a:r>
              <a:rPr lang="en-US" altLang="ja-JP" sz="2000" dirty="0" err="1">
                <a:ea typeface="ＭＳ Ｐゴシック" charset="-128"/>
              </a:rPr>
              <a:t>muons</a:t>
            </a:r>
            <a:r>
              <a:rPr lang="en-US" altLang="ja-JP" sz="2000" dirty="0">
                <a:ea typeface="ＭＳ Ｐゴシック" charset="-128"/>
              </a:rPr>
              <a:t> are pushed into Urgent stack and all other primaries and </a:t>
            </a:r>
            <a:r>
              <a:rPr lang="en-US" altLang="ja-JP" sz="2000" dirty="0" err="1">
                <a:ea typeface="ＭＳ Ｐゴシック" charset="-128"/>
              </a:rPr>
              <a:t>secondaries</a:t>
            </a:r>
            <a:r>
              <a:rPr lang="en-US" altLang="ja-JP" sz="2000" dirty="0">
                <a:ea typeface="ＭＳ Ｐゴシック" charset="-128"/>
              </a:rPr>
              <a:t> are pushed into Waiting stack.</a:t>
            </a:r>
          </a:p>
          <a:p>
            <a:pPr lvl="1">
              <a:lnSpc>
                <a:spcPct val="90000"/>
              </a:lnSpc>
            </a:pPr>
            <a:r>
              <a:rPr lang="en-US" altLang="ja-JP" sz="2000" dirty="0">
                <a:ea typeface="ＭＳ Ｐゴシック" charset="-128"/>
              </a:rPr>
              <a:t>All of four </a:t>
            </a:r>
            <a:r>
              <a:rPr lang="en-US" altLang="ja-JP" sz="2000" dirty="0" err="1">
                <a:ea typeface="ＭＳ Ｐゴシック" charset="-128"/>
              </a:rPr>
              <a:t>muons</a:t>
            </a:r>
            <a:r>
              <a:rPr lang="en-US" altLang="ja-JP" sz="2000" dirty="0">
                <a:ea typeface="ＭＳ Ｐゴシック" charset="-128"/>
              </a:rPr>
              <a:t> are tracked without being bothered by EM showers caused by delta-rays.</a:t>
            </a:r>
          </a:p>
          <a:p>
            <a:pPr lvl="1">
              <a:lnSpc>
                <a:spcPct val="90000"/>
              </a:lnSpc>
            </a:pPr>
            <a:r>
              <a:rPr lang="en-US" altLang="ja-JP" sz="2000" dirty="0">
                <a:ea typeface="ＭＳ Ｐゴシック" charset="-128"/>
              </a:rPr>
              <a:t>Once Urgent stack becomes empty (i.e. end of stage 0), number of hits in </a:t>
            </a:r>
            <a:r>
              <a:rPr lang="en-US" altLang="ja-JP" sz="2000" dirty="0" err="1">
                <a:ea typeface="ＭＳ Ｐゴシック" charset="-128"/>
              </a:rPr>
              <a:t>muon</a:t>
            </a:r>
            <a:r>
              <a:rPr lang="en-US" altLang="ja-JP" sz="2000" dirty="0">
                <a:ea typeface="ＭＳ Ｐゴシック" charset="-128"/>
              </a:rPr>
              <a:t> counters are examined.</a:t>
            </a:r>
          </a:p>
          <a:p>
            <a:pPr lvl="1">
              <a:lnSpc>
                <a:spcPct val="90000"/>
              </a:lnSpc>
            </a:pPr>
            <a:r>
              <a:rPr lang="en-US" altLang="ja-JP" sz="2000" dirty="0">
                <a:ea typeface="ＭＳ Ｐゴシック" charset="-128"/>
              </a:rPr>
              <a:t>Proceed to next stage only if sufficient number of </a:t>
            </a:r>
            <a:r>
              <a:rPr lang="en-US" altLang="ja-JP" sz="2000" dirty="0" err="1">
                <a:ea typeface="ＭＳ Ｐゴシック" charset="-128"/>
              </a:rPr>
              <a:t>muons</a:t>
            </a:r>
            <a:r>
              <a:rPr lang="en-US" altLang="ja-JP" sz="2000" dirty="0">
                <a:ea typeface="ＭＳ Ｐゴシック" charset="-128"/>
              </a:rPr>
              <a:t> passed through </a:t>
            </a:r>
            <a:r>
              <a:rPr lang="en-US" altLang="ja-JP" sz="2000" dirty="0" err="1">
                <a:ea typeface="ＭＳ Ｐゴシック" charset="-128"/>
              </a:rPr>
              <a:t>muon</a:t>
            </a:r>
            <a:r>
              <a:rPr lang="en-US" altLang="ja-JP" sz="2000" dirty="0">
                <a:ea typeface="ＭＳ Ｐゴシック" charset="-128"/>
              </a:rPr>
              <a:t> counters. Otherwise the event is aborted.</a:t>
            </a:r>
          </a:p>
        </p:txBody>
      </p:sp>
      <p:sp>
        <p:nvSpPr>
          <p:cNvPr id="356356" name="AutoShape 4"/>
          <p:cNvSpPr>
            <a:spLocks noChangeArrowheads="1"/>
          </p:cNvSpPr>
          <p:nvPr/>
        </p:nvSpPr>
        <p:spPr bwMode="auto">
          <a:xfrm>
            <a:off x="5638800" y="2971800"/>
            <a:ext cx="2362200" cy="2362200"/>
          </a:xfrm>
          <a:custGeom>
            <a:avLst/>
            <a:gdLst>
              <a:gd name="G0" fmla="+- 5066 0 0"/>
              <a:gd name="G1" fmla="+- 21600 0 5066"/>
              <a:gd name="G2" fmla="+- 21600 0 5066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066" y="10800"/>
                </a:moveTo>
                <a:cubicBezTo>
                  <a:pt x="5066" y="13967"/>
                  <a:pt x="7633" y="16534"/>
                  <a:pt x="10800" y="16534"/>
                </a:cubicBezTo>
                <a:cubicBezTo>
                  <a:pt x="13967" y="16534"/>
                  <a:pt x="16534" y="13967"/>
                  <a:pt x="16534" y="10800"/>
                </a:cubicBezTo>
                <a:cubicBezTo>
                  <a:pt x="16534" y="7633"/>
                  <a:pt x="13967" y="5066"/>
                  <a:pt x="10800" y="5066"/>
                </a:cubicBezTo>
                <a:cubicBezTo>
                  <a:pt x="7633" y="5066"/>
                  <a:pt x="5066" y="7633"/>
                  <a:pt x="5066" y="10800"/>
                </a:cubicBezTo>
                <a:close/>
              </a:path>
            </a:pathLst>
          </a:custGeom>
          <a:solidFill>
            <a:srgbClr val="9966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56357" name="AutoShape 5"/>
          <p:cNvSpPr>
            <a:spLocks noChangeArrowheads="1"/>
          </p:cNvSpPr>
          <p:nvPr/>
        </p:nvSpPr>
        <p:spPr bwMode="auto">
          <a:xfrm>
            <a:off x="6248400" y="3581400"/>
            <a:ext cx="1143000" cy="1143000"/>
          </a:xfrm>
          <a:custGeom>
            <a:avLst/>
            <a:gdLst>
              <a:gd name="G0" fmla="+- 8670 0 0"/>
              <a:gd name="G1" fmla="+- 21600 0 8670"/>
              <a:gd name="G2" fmla="+- 21600 0 867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8670" y="10800"/>
                </a:moveTo>
                <a:cubicBezTo>
                  <a:pt x="8670" y="11976"/>
                  <a:pt x="9624" y="12930"/>
                  <a:pt x="10800" y="12930"/>
                </a:cubicBezTo>
                <a:cubicBezTo>
                  <a:pt x="11976" y="12930"/>
                  <a:pt x="12930" y="11976"/>
                  <a:pt x="12930" y="10800"/>
                </a:cubicBezTo>
                <a:cubicBezTo>
                  <a:pt x="12930" y="9624"/>
                  <a:pt x="11976" y="8670"/>
                  <a:pt x="10800" y="8670"/>
                </a:cubicBezTo>
                <a:cubicBezTo>
                  <a:pt x="9624" y="8670"/>
                  <a:pt x="8670" y="9624"/>
                  <a:pt x="8670" y="10800"/>
                </a:cubicBezTo>
                <a:close/>
              </a:path>
            </a:pathLst>
          </a:cu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5181600" y="2514600"/>
            <a:ext cx="3276600" cy="3276600"/>
            <a:chOff x="3024" y="1584"/>
            <a:chExt cx="2064" cy="2064"/>
          </a:xfrm>
        </p:grpSpPr>
        <p:sp>
          <p:nvSpPr>
            <p:cNvPr id="356359" name="Rectangle 7"/>
            <p:cNvSpPr>
              <a:spLocks noChangeArrowheads="1"/>
            </p:cNvSpPr>
            <p:nvPr/>
          </p:nvSpPr>
          <p:spPr bwMode="auto">
            <a:xfrm>
              <a:off x="3264" y="1584"/>
              <a:ext cx="1584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56360" name="Rectangle 8"/>
            <p:cNvSpPr>
              <a:spLocks noChangeArrowheads="1"/>
            </p:cNvSpPr>
            <p:nvPr/>
          </p:nvSpPr>
          <p:spPr bwMode="auto">
            <a:xfrm>
              <a:off x="3264" y="3456"/>
              <a:ext cx="1584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56361" name="Rectangle 9"/>
            <p:cNvSpPr>
              <a:spLocks noChangeArrowheads="1"/>
            </p:cNvSpPr>
            <p:nvPr/>
          </p:nvSpPr>
          <p:spPr bwMode="auto">
            <a:xfrm>
              <a:off x="3024" y="1776"/>
              <a:ext cx="192" cy="1680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56362" name="Rectangle 10"/>
            <p:cNvSpPr>
              <a:spLocks noChangeArrowheads="1"/>
            </p:cNvSpPr>
            <p:nvPr/>
          </p:nvSpPr>
          <p:spPr bwMode="auto">
            <a:xfrm>
              <a:off x="4896" y="1776"/>
              <a:ext cx="192" cy="1680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5562600" y="2133600"/>
            <a:ext cx="3352800" cy="4038600"/>
            <a:chOff x="3264" y="1344"/>
            <a:chExt cx="2112" cy="2544"/>
          </a:xfrm>
        </p:grpSpPr>
        <p:sp>
          <p:nvSpPr>
            <p:cNvPr id="356364" name="Line 12"/>
            <p:cNvSpPr>
              <a:spLocks noChangeShapeType="1"/>
            </p:cNvSpPr>
            <p:nvPr/>
          </p:nvSpPr>
          <p:spPr bwMode="auto">
            <a:xfrm>
              <a:off x="4032" y="2592"/>
              <a:ext cx="816" cy="1296"/>
            </a:xfrm>
            <a:prstGeom prst="line">
              <a:avLst/>
            </a:prstGeom>
            <a:noFill/>
            <a:ln w="38100">
              <a:solidFill>
                <a:srgbClr val="37CF3B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56365" name="Line 13"/>
            <p:cNvSpPr>
              <a:spLocks noChangeShapeType="1"/>
            </p:cNvSpPr>
            <p:nvPr/>
          </p:nvSpPr>
          <p:spPr bwMode="auto">
            <a:xfrm flipH="1">
              <a:off x="3888" y="2592"/>
              <a:ext cx="144" cy="1296"/>
            </a:xfrm>
            <a:prstGeom prst="line">
              <a:avLst/>
            </a:prstGeom>
            <a:noFill/>
            <a:ln w="38100">
              <a:solidFill>
                <a:srgbClr val="37CF3B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56366" name="Line 14"/>
            <p:cNvSpPr>
              <a:spLocks noChangeShapeType="1"/>
            </p:cNvSpPr>
            <p:nvPr/>
          </p:nvSpPr>
          <p:spPr bwMode="auto">
            <a:xfrm>
              <a:off x="3264" y="1344"/>
              <a:ext cx="816" cy="1296"/>
            </a:xfrm>
            <a:prstGeom prst="line">
              <a:avLst/>
            </a:prstGeom>
            <a:noFill/>
            <a:ln w="38100">
              <a:solidFill>
                <a:srgbClr val="37CF3B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56367" name="Line 15"/>
            <p:cNvSpPr>
              <a:spLocks noChangeShapeType="1"/>
            </p:cNvSpPr>
            <p:nvPr/>
          </p:nvSpPr>
          <p:spPr bwMode="auto">
            <a:xfrm flipV="1">
              <a:off x="4032" y="2160"/>
              <a:ext cx="1344" cy="480"/>
            </a:xfrm>
            <a:prstGeom prst="line">
              <a:avLst/>
            </a:prstGeom>
            <a:noFill/>
            <a:ln w="38100">
              <a:solidFill>
                <a:srgbClr val="37CF3B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20" name="スライド番号プレースホルダ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67251460-1A66-497B-9619-48B833F9A30D}" type="slidenum">
              <a:rPr lang="ja-JP" altLang="en-US" smtClean="0"/>
              <a:pPr algn="r"/>
              <a:t>14</a:t>
            </a:fld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>
                <a:ea typeface="ＭＳ Ｐゴシック" charset="-128"/>
              </a:rPr>
              <a:t>ExN04StackingAction</a:t>
            </a:r>
          </a:p>
        </p:txBody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123952"/>
            <a:ext cx="4876800" cy="5162568"/>
          </a:xfrm>
        </p:spPr>
        <p:txBody>
          <a:bodyPr/>
          <a:lstStyle/>
          <a:p>
            <a:r>
              <a:rPr lang="en-US" altLang="ja-JP" sz="2000" dirty="0">
                <a:ea typeface="ＭＳ Ｐゴシック" charset="-128"/>
              </a:rPr>
              <a:t>Stage 1</a:t>
            </a:r>
          </a:p>
          <a:p>
            <a:pPr lvl="1"/>
            <a:r>
              <a:rPr lang="en-US" altLang="ja-JP" sz="2000" dirty="0">
                <a:ea typeface="ＭＳ Ｐゴシック" charset="-128"/>
              </a:rPr>
              <a:t>Only primary charged particles are pushed into Urgent stack and all other primaries and </a:t>
            </a:r>
            <a:r>
              <a:rPr lang="en-US" altLang="ja-JP" sz="2000" dirty="0" err="1">
                <a:ea typeface="ＭＳ Ｐゴシック" charset="-128"/>
              </a:rPr>
              <a:t>secondaries</a:t>
            </a:r>
            <a:r>
              <a:rPr lang="en-US" altLang="ja-JP" sz="2000" dirty="0">
                <a:ea typeface="ＭＳ Ｐゴシック" charset="-128"/>
              </a:rPr>
              <a:t> are pushed into Waiting stack.</a:t>
            </a:r>
          </a:p>
          <a:p>
            <a:pPr lvl="1"/>
            <a:r>
              <a:rPr lang="en-US" altLang="ja-JP" sz="2000" dirty="0">
                <a:ea typeface="ＭＳ Ｐゴシック" charset="-128"/>
              </a:rPr>
              <a:t>All of primary charged particles are tracked until they reach to the surface of calorimeter. Tracks reached to the calorimeter surface are suspended and pushed back to Waiting stack.</a:t>
            </a:r>
          </a:p>
          <a:p>
            <a:pPr lvl="1"/>
            <a:r>
              <a:rPr lang="en-US" altLang="ja-JP" sz="2000" dirty="0">
                <a:ea typeface="ＭＳ Ｐゴシック" charset="-128"/>
              </a:rPr>
              <a:t>All charged primaries are tracked in the tracking region without being bothered by the showers in calorimeter.</a:t>
            </a:r>
          </a:p>
          <a:p>
            <a:pPr lvl="1"/>
            <a:r>
              <a:rPr lang="en-US" altLang="ja-JP" sz="2000" dirty="0">
                <a:ea typeface="ＭＳ Ｐゴシック" charset="-128"/>
              </a:rPr>
              <a:t>At the end of stage 1, isolation of </a:t>
            </a:r>
            <a:r>
              <a:rPr lang="en-US" altLang="ja-JP" sz="2000" dirty="0" err="1">
                <a:ea typeface="ＭＳ Ｐゴシック" charset="-128"/>
              </a:rPr>
              <a:t>muon</a:t>
            </a:r>
            <a:r>
              <a:rPr lang="en-US" altLang="ja-JP" sz="2000" dirty="0">
                <a:ea typeface="ＭＳ Ｐゴシック" charset="-128"/>
              </a:rPr>
              <a:t> tracks is examined.</a:t>
            </a:r>
          </a:p>
        </p:txBody>
      </p:sp>
      <p:sp>
        <p:nvSpPr>
          <p:cNvPr id="357381" name="AutoShape 5"/>
          <p:cNvSpPr>
            <a:spLocks noChangeArrowheads="1"/>
          </p:cNvSpPr>
          <p:nvPr/>
        </p:nvSpPr>
        <p:spPr bwMode="auto">
          <a:xfrm>
            <a:off x="5638800" y="2971800"/>
            <a:ext cx="2362200" cy="2362200"/>
          </a:xfrm>
          <a:custGeom>
            <a:avLst/>
            <a:gdLst>
              <a:gd name="G0" fmla="+- 5066 0 0"/>
              <a:gd name="G1" fmla="+- 21600 0 5066"/>
              <a:gd name="G2" fmla="+- 21600 0 5066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066" y="10800"/>
                </a:moveTo>
                <a:cubicBezTo>
                  <a:pt x="5066" y="13967"/>
                  <a:pt x="7633" y="16534"/>
                  <a:pt x="10800" y="16534"/>
                </a:cubicBezTo>
                <a:cubicBezTo>
                  <a:pt x="13967" y="16534"/>
                  <a:pt x="16534" y="13967"/>
                  <a:pt x="16534" y="10800"/>
                </a:cubicBezTo>
                <a:cubicBezTo>
                  <a:pt x="16534" y="7633"/>
                  <a:pt x="13967" y="5066"/>
                  <a:pt x="10800" y="5066"/>
                </a:cubicBezTo>
                <a:cubicBezTo>
                  <a:pt x="7633" y="5066"/>
                  <a:pt x="5066" y="7633"/>
                  <a:pt x="5066" y="10800"/>
                </a:cubicBezTo>
                <a:close/>
              </a:path>
            </a:pathLst>
          </a:custGeom>
          <a:solidFill>
            <a:srgbClr val="9966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57382" name="AutoShape 6"/>
          <p:cNvSpPr>
            <a:spLocks noChangeArrowheads="1"/>
          </p:cNvSpPr>
          <p:nvPr/>
        </p:nvSpPr>
        <p:spPr bwMode="auto">
          <a:xfrm>
            <a:off x="6248400" y="3581400"/>
            <a:ext cx="1143000" cy="1143000"/>
          </a:xfrm>
          <a:custGeom>
            <a:avLst/>
            <a:gdLst>
              <a:gd name="G0" fmla="+- 8670 0 0"/>
              <a:gd name="G1" fmla="+- 21600 0 8670"/>
              <a:gd name="G2" fmla="+- 21600 0 867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8670" y="10800"/>
                </a:moveTo>
                <a:cubicBezTo>
                  <a:pt x="8670" y="11976"/>
                  <a:pt x="9624" y="12930"/>
                  <a:pt x="10800" y="12930"/>
                </a:cubicBezTo>
                <a:cubicBezTo>
                  <a:pt x="11976" y="12930"/>
                  <a:pt x="12930" y="11976"/>
                  <a:pt x="12930" y="10800"/>
                </a:cubicBezTo>
                <a:cubicBezTo>
                  <a:pt x="12930" y="9624"/>
                  <a:pt x="11976" y="8670"/>
                  <a:pt x="10800" y="8670"/>
                </a:cubicBezTo>
                <a:cubicBezTo>
                  <a:pt x="9624" y="8670"/>
                  <a:pt x="8670" y="9624"/>
                  <a:pt x="8670" y="10800"/>
                </a:cubicBezTo>
                <a:close/>
              </a:path>
            </a:pathLst>
          </a:cu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5181600" y="2514600"/>
            <a:ext cx="3276600" cy="3276600"/>
            <a:chOff x="3024" y="1584"/>
            <a:chExt cx="2064" cy="2064"/>
          </a:xfrm>
        </p:grpSpPr>
        <p:sp>
          <p:nvSpPr>
            <p:cNvPr id="357384" name="Rectangle 8"/>
            <p:cNvSpPr>
              <a:spLocks noChangeArrowheads="1"/>
            </p:cNvSpPr>
            <p:nvPr/>
          </p:nvSpPr>
          <p:spPr bwMode="auto">
            <a:xfrm>
              <a:off x="3264" y="1584"/>
              <a:ext cx="1584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57385" name="Rectangle 9"/>
            <p:cNvSpPr>
              <a:spLocks noChangeArrowheads="1"/>
            </p:cNvSpPr>
            <p:nvPr/>
          </p:nvSpPr>
          <p:spPr bwMode="auto">
            <a:xfrm>
              <a:off x="3264" y="3456"/>
              <a:ext cx="1584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57386" name="Rectangle 10"/>
            <p:cNvSpPr>
              <a:spLocks noChangeArrowheads="1"/>
            </p:cNvSpPr>
            <p:nvPr/>
          </p:nvSpPr>
          <p:spPr bwMode="auto">
            <a:xfrm>
              <a:off x="3024" y="1776"/>
              <a:ext cx="192" cy="1680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57387" name="Rectangle 11"/>
            <p:cNvSpPr>
              <a:spLocks noChangeArrowheads="1"/>
            </p:cNvSpPr>
            <p:nvPr/>
          </p:nvSpPr>
          <p:spPr bwMode="auto">
            <a:xfrm>
              <a:off x="4896" y="1776"/>
              <a:ext cx="192" cy="1680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5562600" y="2133600"/>
            <a:ext cx="3352800" cy="4038600"/>
            <a:chOff x="3264" y="1344"/>
            <a:chExt cx="2112" cy="2544"/>
          </a:xfrm>
        </p:grpSpPr>
        <p:sp>
          <p:nvSpPr>
            <p:cNvPr id="357389" name="Line 13"/>
            <p:cNvSpPr>
              <a:spLocks noChangeShapeType="1"/>
            </p:cNvSpPr>
            <p:nvPr/>
          </p:nvSpPr>
          <p:spPr bwMode="auto">
            <a:xfrm>
              <a:off x="4032" y="2592"/>
              <a:ext cx="816" cy="1296"/>
            </a:xfrm>
            <a:prstGeom prst="line">
              <a:avLst/>
            </a:prstGeom>
            <a:noFill/>
            <a:ln w="38100">
              <a:solidFill>
                <a:srgbClr val="37CF3B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57390" name="Line 14"/>
            <p:cNvSpPr>
              <a:spLocks noChangeShapeType="1"/>
            </p:cNvSpPr>
            <p:nvPr/>
          </p:nvSpPr>
          <p:spPr bwMode="auto">
            <a:xfrm flipH="1">
              <a:off x="3888" y="2592"/>
              <a:ext cx="144" cy="1296"/>
            </a:xfrm>
            <a:prstGeom prst="line">
              <a:avLst/>
            </a:prstGeom>
            <a:noFill/>
            <a:ln w="38100">
              <a:solidFill>
                <a:srgbClr val="37CF3B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57391" name="Line 15"/>
            <p:cNvSpPr>
              <a:spLocks noChangeShapeType="1"/>
            </p:cNvSpPr>
            <p:nvPr/>
          </p:nvSpPr>
          <p:spPr bwMode="auto">
            <a:xfrm>
              <a:off x="3264" y="1344"/>
              <a:ext cx="816" cy="1296"/>
            </a:xfrm>
            <a:prstGeom prst="line">
              <a:avLst/>
            </a:prstGeom>
            <a:noFill/>
            <a:ln w="38100">
              <a:solidFill>
                <a:srgbClr val="37CF3B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57392" name="Line 16"/>
            <p:cNvSpPr>
              <a:spLocks noChangeShapeType="1"/>
            </p:cNvSpPr>
            <p:nvPr/>
          </p:nvSpPr>
          <p:spPr bwMode="auto">
            <a:xfrm flipV="1">
              <a:off x="4032" y="2160"/>
              <a:ext cx="1344" cy="480"/>
            </a:xfrm>
            <a:prstGeom prst="line">
              <a:avLst/>
            </a:prstGeom>
            <a:noFill/>
            <a:ln w="38100">
              <a:solidFill>
                <a:srgbClr val="37CF3B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6324600" y="3657600"/>
            <a:ext cx="919163" cy="990600"/>
            <a:chOff x="3744" y="2304"/>
            <a:chExt cx="579" cy="624"/>
          </a:xfrm>
        </p:grpSpPr>
        <p:sp>
          <p:nvSpPr>
            <p:cNvPr id="357394" name="Arc 18"/>
            <p:cNvSpPr>
              <a:spLocks/>
            </p:cNvSpPr>
            <p:nvPr/>
          </p:nvSpPr>
          <p:spPr bwMode="auto">
            <a:xfrm flipV="1">
              <a:off x="4080" y="2352"/>
              <a:ext cx="240" cy="243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846"/>
                <a:gd name="T2" fmla="*/ 21599 w 21600"/>
                <a:gd name="T3" fmla="*/ 21846 h 21846"/>
                <a:gd name="T4" fmla="*/ 0 w 21600"/>
                <a:gd name="T5" fmla="*/ 21600 h 21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846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1682"/>
                    <a:pt x="21599" y="21764"/>
                    <a:pt x="21598" y="21845"/>
                  </a:cubicBezTo>
                </a:path>
                <a:path w="21600" h="21846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1682"/>
                    <a:pt x="21599" y="21764"/>
                    <a:pt x="21598" y="21845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57395" name="Arc 19"/>
            <p:cNvSpPr>
              <a:spLocks/>
            </p:cNvSpPr>
            <p:nvPr/>
          </p:nvSpPr>
          <p:spPr bwMode="auto">
            <a:xfrm rot="11629334" flipV="1">
              <a:off x="4080" y="2352"/>
              <a:ext cx="240" cy="243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846"/>
                <a:gd name="T2" fmla="*/ 21599 w 21600"/>
                <a:gd name="T3" fmla="*/ 21846 h 21846"/>
                <a:gd name="T4" fmla="*/ 0 w 21600"/>
                <a:gd name="T5" fmla="*/ 21600 h 21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846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1682"/>
                    <a:pt x="21599" y="21764"/>
                    <a:pt x="21598" y="21845"/>
                  </a:cubicBezTo>
                </a:path>
                <a:path w="21600" h="21846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1682"/>
                    <a:pt x="21599" y="21764"/>
                    <a:pt x="21598" y="21845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57396" name="Arc 20"/>
            <p:cNvSpPr>
              <a:spLocks/>
            </p:cNvSpPr>
            <p:nvPr/>
          </p:nvSpPr>
          <p:spPr bwMode="auto">
            <a:xfrm rot="5871835" flipV="1">
              <a:off x="4034" y="2686"/>
              <a:ext cx="240" cy="243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846"/>
                <a:gd name="T2" fmla="*/ 21599 w 21600"/>
                <a:gd name="T3" fmla="*/ 21846 h 21846"/>
                <a:gd name="T4" fmla="*/ 0 w 21600"/>
                <a:gd name="T5" fmla="*/ 21600 h 21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846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1682"/>
                    <a:pt x="21599" y="21764"/>
                    <a:pt x="21598" y="21845"/>
                  </a:cubicBezTo>
                </a:path>
                <a:path w="21600" h="21846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1682"/>
                    <a:pt x="21599" y="21764"/>
                    <a:pt x="21598" y="21845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57397" name="Arc 21"/>
            <p:cNvSpPr>
              <a:spLocks/>
            </p:cNvSpPr>
            <p:nvPr/>
          </p:nvSpPr>
          <p:spPr bwMode="auto">
            <a:xfrm rot="18868456" flipV="1">
              <a:off x="3890" y="2302"/>
              <a:ext cx="240" cy="243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846"/>
                <a:gd name="T2" fmla="*/ 21599 w 21600"/>
                <a:gd name="T3" fmla="*/ 21846 h 21846"/>
                <a:gd name="T4" fmla="*/ 0 w 21600"/>
                <a:gd name="T5" fmla="*/ 21600 h 21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846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1682"/>
                    <a:pt x="21599" y="21764"/>
                    <a:pt x="21598" y="21845"/>
                  </a:cubicBezTo>
                </a:path>
                <a:path w="21600" h="21846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1682"/>
                    <a:pt x="21599" y="21764"/>
                    <a:pt x="21598" y="21845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57398" name="Arc 22"/>
            <p:cNvSpPr>
              <a:spLocks/>
            </p:cNvSpPr>
            <p:nvPr/>
          </p:nvSpPr>
          <p:spPr bwMode="auto">
            <a:xfrm rot="3361322" flipV="1">
              <a:off x="3746" y="2446"/>
              <a:ext cx="240" cy="243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846"/>
                <a:gd name="T2" fmla="*/ 21599 w 21600"/>
                <a:gd name="T3" fmla="*/ 21846 h 21846"/>
                <a:gd name="T4" fmla="*/ 0 w 21600"/>
                <a:gd name="T5" fmla="*/ 21600 h 21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846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1682"/>
                    <a:pt x="21599" y="21764"/>
                    <a:pt x="21598" y="21845"/>
                  </a:cubicBezTo>
                </a:path>
                <a:path w="21600" h="21846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1682"/>
                    <a:pt x="21599" y="21764"/>
                    <a:pt x="21598" y="21845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57399" name="Arc 23"/>
            <p:cNvSpPr>
              <a:spLocks/>
            </p:cNvSpPr>
            <p:nvPr/>
          </p:nvSpPr>
          <p:spPr bwMode="auto">
            <a:xfrm rot="16200000" flipV="1">
              <a:off x="3794" y="2350"/>
              <a:ext cx="240" cy="243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846"/>
                <a:gd name="T2" fmla="*/ 21599 w 21600"/>
                <a:gd name="T3" fmla="*/ 21846 h 21846"/>
                <a:gd name="T4" fmla="*/ 0 w 21600"/>
                <a:gd name="T5" fmla="*/ 21600 h 21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846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1682"/>
                    <a:pt x="21599" y="21764"/>
                    <a:pt x="21598" y="21845"/>
                  </a:cubicBezTo>
                </a:path>
                <a:path w="21600" h="21846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1682"/>
                    <a:pt x="21599" y="21764"/>
                    <a:pt x="21598" y="21845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57400" name="Arc 24"/>
            <p:cNvSpPr>
              <a:spLocks/>
            </p:cNvSpPr>
            <p:nvPr/>
          </p:nvSpPr>
          <p:spPr bwMode="auto">
            <a:xfrm flipV="1">
              <a:off x="3792" y="2640"/>
              <a:ext cx="240" cy="243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846"/>
                <a:gd name="T2" fmla="*/ 21599 w 21600"/>
                <a:gd name="T3" fmla="*/ 21846 h 21846"/>
                <a:gd name="T4" fmla="*/ 0 w 21600"/>
                <a:gd name="T5" fmla="*/ 21600 h 21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846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1682"/>
                    <a:pt x="21599" y="21764"/>
                    <a:pt x="21598" y="21845"/>
                  </a:cubicBezTo>
                </a:path>
                <a:path w="21600" h="21846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1682"/>
                    <a:pt x="21599" y="21764"/>
                    <a:pt x="21598" y="21845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57401" name="Arc 25"/>
            <p:cNvSpPr>
              <a:spLocks/>
            </p:cNvSpPr>
            <p:nvPr/>
          </p:nvSpPr>
          <p:spPr bwMode="auto">
            <a:xfrm rot="16200000" flipV="1">
              <a:off x="4082" y="2638"/>
              <a:ext cx="240" cy="243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846"/>
                <a:gd name="T2" fmla="*/ 21599 w 21600"/>
                <a:gd name="T3" fmla="*/ 21846 h 21846"/>
                <a:gd name="T4" fmla="*/ 0 w 21600"/>
                <a:gd name="T5" fmla="*/ 21600 h 21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846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1682"/>
                    <a:pt x="21599" y="21764"/>
                    <a:pt x="21598" y="21845"/>
                  </a:cubicBezTo>
                </a:path>
                <a:path w="21600" h="21846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1682"/>
                    <a:pt x="21599" y="21764"/>
                    <a:pt x="21598" y="21845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29" name="スライド番号プレースホルダ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67251460-1A66-497B-9619-48B833F9A30D}" type="slidenum">
              <a:rPr lang="ja-JP" altLang="en-US" smtClean="0"/>
              <a:pPr algn="r"/>
              <a:t>15</a:t>
            </a:fld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737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>
                <a:ea typeface="ＭＳ Ｐゴシック" charset="-128"/>
              </a:rPr>
              <a:t>ExN04StackingAction</a:t>
            </a:r>
          </a:p>
        </p:txBody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5266" y="1142984"/>
            <a:ext cx="4876800" cy="5429288"/>
          </a:xfrm>
        </p:spPr>
        <p:txBody>
          <a:bodyPr/>
          <a:lstStyle/>
          <a:p>
            <a:r>
              <a:rPr lang="en-US" altLang="ja-JP" sz="2000" dirty="0">
                <a:ea typeface="ＭＳ Ｐゴシック" charset="-128"/>
              </a:rPr>
              <a:t>Stage 2</a:t>
            </a:r>
          </a:p>
          <a:p>
            <a:pPr lvl="1"/>
            <a:r>
              <a:rPr lang="en-US" altLang="ja-JP" sz="2000" dirty="0">
                <a:ea typeface="ＭＳ Ｐゴシック" charset="-128"/>
              </a:rPr>
              <a:t>Only tracks in "region of interest" are pushed into Urgent stack and all other tracks are killed.</a:t>
            </a:r>
          </a:p>
          <a:p>
            <a:pPr lvl="1"/>
            <a:r>
              <a:rPr lang="en-US" altLang="ja-JP" sz="2000" dirty="0">
                <a:ea typeface="ＭＳ Ｐゴシック" charset="-128"/>
              </a:rPr>
              <a:t>Showers are calculated only inside of "region of interest</a:t>
            </a:r>
            <a:r>
              <a:rPr lang="en-US" altLang="ja-JP" sz="2000" dirty="0" smtClean="0">
                <a:ea typeface="ＭＳ Ｐゴシック" charset="-128"/>
              </a:rPr>
              <a:t>".</a:t>
            </a:r>
            <a:endParaRPr lang="en-US" altLang="ja-JP" sz="2000" dirty="0">
              <a:ea typeface="ＭＳ Ｐゴシック" charset="-128"/>
            </a:endParaRPr>
          </a:p>
        </p:txBody>
      </p:sp>
      <p:sp>
        <p:nvSpPr>
          <p:cNvPr id="358405" name="AutoShape 5"/>
          <p:cNvSpPr>
            <a:spLocks noChangeArrowheads="1"/>
          </p:cNvSpPr>
          <p:nvPr/>
        </p:nvSpPr>
        <p:spPr bwMode="auto">
          <a:xfrm>
            <a:off x="5638800" y="2971800"/>
            <a:ext cx="2362200" cy="2362200"/>
          </a:xfrm>
          <a:custGeom>
            <a:avLst/>
            <a:gdLst>
              <a:gd name="G0" fmla="+- 5066 0 0"/>
              <a:gd name="G1" fmla="+- 21600 0 5066"/>
              <a:gd name="G2" fmla="+- 21600 0 5066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066" y="10800"/>
                </a:moveTo>
                <a:cubicBezTo>
                  <a:pt x="5066" y="13967"/>
                  <a:pt x="7633" y="16534"/>
                  <a:pt x="10800" y="16534"/>
                </a:cubicBezTo>
                <a:cubicBezTo>
                  <a:pt x="13967" y="16534"/>
                  <a:pt x="16534" y="13967"/>
                  <a:pt x="16534" y="10800"/>
                </a:cubicBezTo>
                <a:cubicBezTo>
                  <a:pt x="16534" y="7633"/>
                  <a:pt x="13967" y="5066"/>
                  <a:pt x="10800" y="5066"/>
                </a:cubicBezTo>
                <a:cubicBezTo>
                  <a:pt x="7633" y="5066"/>
                  <a:pt x="5066" y="7633"/>
                  <a:pt x="5066" y="10800"/>
                </a:cubicBezTo>
                <a:close/>
              </a:path>
            </a:pathLst>
          </a:custGeom>
          <a:solidFill>
            <a:srgbClr val="9966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58406" name="AutoShape 6"/>
          <p:cNvSpPr>
            <a:spLocks noChangeArrowheads="1"/>
          </p:cNvSpPr>
          <p:nvPr/>
        </p:nvSpPr>
        <p:spPr bwMode="auto">
          <a:xfrm>
            <a:off x="6248400" y="3581400"/>
            <a:ext cx="1143000" cy="1143000"/>
          </a:xfrm>
          <a:custGeom>
            <a:avLst/>
            <a:gdLst>
              <a:gd name="G0" fmla="+- 8670 0 0"/>
              <a:gd name="G1" fmla="+- 21600 0 8670"/>
              <a:gd name="G2" fmla="+- 21600 0 867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8670" y="10800"/>
                </a:moveTo>
                <a:cubicBezTo>
                  <a:pt x="8670" y="11976"/>
                  <a:pt x="9624" y="12930"/>
                  <a:pt x="10800" y="12930"/>
                </a:cubicBezTo>
                <a:cubicBezTo>
                  <a:pt x="11976" y="12930"/>
                  <a:pt x="12930" y="11976"/>
                  <a:pt x="12930" y="10800"/>
                </a:cubicBezTo>
                <a:cubicBezTo>
                  <a:pt x="12930" y="9624"/>
                  <a:pt x="11976" y="8670"/>
                  <a:pt x="10800" y="8670"/>
                </a:cubicBezTo>
                <a:cubicBezTo>
                  <a:pt x="9624" y="8670"/>
                  <a:pt x="8670" y="9624"/>
                  <a:pt x="8670" y="10800"/>
                </a:cubicBezTo>
                <a:close/>
              </a:path>
            </a:pathLst>
          </a:cu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5181600" y="2514600"/>
            <a:ext cx="3276600" cy="3276600"/>
            <a:chOff x="3024" y="1584"/>
            <a:chExt cx="2064" cy="2064"/>
          </a:xfrm>
        </p:grpSpPr>
        <p:sp>
          <p:nvSpPr>
            <p:cNvPr id="358408" name="Rectangle 8"/>
            <p:cNvSpPr>
              <a:spLocks noChangeArrowheads="1"/>
            </p:cNvSpPr>
            <p:nvPr/>
          </p:nvSpPr>
          <p:spPr bwMode="auto">
            <a:xfrm>
              <a:off x="3264" y="1584"/>
              <a:ext cx="1584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58409" name="Rectangle 9"/>
            <p:cNvSpPr>
              <a:spLocks noChangeArrowheads="1"/>
            </p:cNvSpPr>
            <p:nvPr/>
          </p:nvSpPr>
          <p:spPr bwMode="auto">
            <a:xfrm>
              <a:off x="3264" y="3456"/>
              <a:ext cx="1584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58410" name="Rectangle 10"/>
            <p:cNvSpPr>
              <a:spLocks noChangeArrowheads="1"/>
            </p:cNvSpPr>
            <p:nvPr/>
          </p:nvSpPr>
          <p:spPr bwMode="auto">
            <a:xfrm>
              <a:off x="3024" y="1776"/>
              <a:ext cx="192" cy="1680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58411" name="Rectangle 11"/>
            <p:cNvSpPr>
              <a:spLocks noChangeArrowheads="1"/>
            </p:cNvSpPr>
            <p:nvPr/>
          </p:nvSpPr>
          <p:spPr bwMode="auto">
            <a:xfrm>
              <a:off x="4896" y="1776"/>
              <a:ext cx="192" cy="1680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5562600" y="2133600"/>
            <a:ext cx="3352800" cy="4038600"/>
            <a:chOff x="3264" y="1344"/>
            <a:chExt cx="2112" cy="2544"/>
          </a:xfrm>
        </p:grpSpPr>
        <p:sp>
          <p:nvSpPr>
            <p:cNvPr id="358413" name="Line 13"/>
            <p:cNvSpPr>
              <a:spLocks noChangeShapeType="1"/>
            </p:cNvSpPr>
            <p:nvPr/>
          </p:nvSpPr>
          <p:spPr bwMode="auto">
            <a:xfrm>
              <a:off x="4032" y="2592"/>
              <a:ext cx="816" cy="1296"/>
            </a:xfrm>
            <a:prstGeom prst="line">
              <a:avLst/>
            </a:prstGeom>
            <a:noFill/>
            <a:ln w="38100">
              <a:solidFill>
                <a:srgbClr val="37CF3B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58414" name="Line 14"/>
            <p:cNvSpPr>
              <a:spLocks noChangeShapeType="1"/>
            </p:cNvSpPr>
            <p:nvPr/>
          </p:nvSpPr>
          <p:spPr bwMode="auto">
            <a:xfrm flipH="1">
              <a:off x="3888" y="2592"/>
              <a:ext cx="144" cy="1296"/>
            </a:xfrm>
            <a:prstGeom prst="line">
              <a:avLst/>
            </a:prstGeom>
            <a:noFill/>
            <a:ln w="38100">
              <a:solidFill>
                <a:srgbClr val="37CF3B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58415" name="Line 15"/>
            <p:cNvSpPr>
              <a:spLocks noChangeShapeType="1"/>
            </p:cNvSpPr>
            <p:nvPr/>
          </p:nvSpPr>
          <p:spPr bwMode="auto">
            <a:xfrm>
              <a:off x="3264" y="1344"/>
              <a:ext cx="816" cy="1296"/>
            </a:xfrm>
            <a:prstGeom prst="line">
              <a:avLst/>
            </a:prstGeom>
            <a:noFill/>
            <a:ln w="38100">
              <a:solidFill>
                <a:srgbClr val="37CF3B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58416" name="Line 16"/>
            <p:cNvSpPr>
              <a:spLocks noChangeShapeType="1"/>
            </p:cNvSpPr>
            <p:nvPr/>
          </p:nvSpPr>
          <p:spPr bwMode="auto">
            <a:xfrm flipV="1">
              <a:off x="4032" y="2160"/>
              <a:ext cx="1344" cy="480"/>
            </a:xfrm>
            <a:prstGeom prst="line">
              <a:avLst/>
            </a:prstGeom>
            <a:noFill/>
            <a:ln w="38100">
              <a:solidFill>
                <a:srgbClr val="37CF3B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6324600" y="3657600"/>
            <a:ext cx="919163" cy="990600"/>
            <a:chOff x="3744" y="2304"/>
            <a:chExt cx="579" cy="624"/>
          </a:xfrm>
        </p:grpSpPr>
        <p:sp>
          <p:nvSpPr>
            <p:cNvPr id="358418" name="Arc 18"/>
            <p:cNvSpPr>
              <a:spLocks/>
            </p:cNvSpPr>
            <p:nvPr/>
          </p:nvSpPr>
          <p:spPr bwMode="auto">
            <a:xfrm flipV="1">
              <a:off x="4080" y="2352"/>
              <a:ext cx="240" cy="243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846"/>
                <a:gd name="T2" fmla="*/ 21599 w 21600"/>
                <a:gd name="T3" fmla="*/ 21846 h 21846"/>
                <a:gd name="T4" fmla="*/ 0 w 21600"/>
                <a:gd name="T5" fmla="*/ 21600 h 21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846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1682"/>
                    <a:pt x="21599" y="21764"/>
                    <a:pt x="21598" y="21845"/>
                  </a:cubicBezTo>
                </a:path>
                <a:path w="21600" h="21846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1682"/>
                    <a:pt x="21599" y="21764"/>
                    <a:pt x="21598" y="21845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58419" name="Arc 19"/>
            <p:cNvSpPr>
              <a:spLocks/>
            </p:cNvSpPr>
            <p:nvPr/>
          </p:nvSpPr>
          <p:spPr bwMode="auto">
            <a:xfrm rot="11629334" flipV="1">
              <a:off x="4080" y="2352"/>
              <a:ext cx="240" cy="243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846"/>
                <a:gd name="T2" fmla="*/ 21599 w 21600"/>
                <a:gd name="T3" fmla="*/ 21846 h 21846"/>
                <a:gd name="T4" fmla="*/ 0 w 21600"/>
                <a:gd name="T5" fmla="*/ 21600 h 21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846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1682"/>
                    <a:pt x="21599" y="21764"/>
                    <a:pt x="21598" y="21845"/>
                  </a:cubicBezTo>
                </a:path>
                <a:path w="21600" h="21846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1682"/>
                    <a:pt x="21599" y="21764"/>
                    <a:pt x="21598" y="21845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58420" name="Arc 20"/>
            <p:cNvSpPr>
              <a:spLocks/>
            </p:cNvSpPr>
            <p:nvPr/>
          </p:nvSpPr>
          <p:spPr bwMode="auto">
            <a:xfrm rot="5871835" flipV="1">
              <a:off x="4034" y="2686"/>
              <a:ext cx="240" cy="243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846"/>
                <a:gd name="T2" fmla="*/ 21599 w 21600"/>
                <a:gd name="T3" fmla="*/ 21846 h 21846"/>
                <a:gd name="T4" fmla="*/ 0 w 21600"/>
                <a:gd name="T5" fmla="*/ 21600 h 21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846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1682"/>
                    <a:pt x="21599" y="21764"/>
                    <a:pt x="21598" y="21845"/>
                  </a:cubicBezTo>
                </a:path>
                <a:path w="21600" h="21846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1682"/>
                    <a:pt x="21599" y="21764"/>
                    <a:pt x="21598" y="21845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58421" name="Arc 21"/>
            <p:cNvSpPr>
              <a:spLocks/>
            </p:cNvSpPr>
            <p:nvPr/>
          </p:nvSpPr>
          <p:spPr bwMode="auto">
            <a:xfrm rot="18868456" flipV="1">
              <a:off x="3890" y="2302"/>
              <a:ext cx="240" cy="243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846"/>
                <a:gd name="T2" fmla="*/ 21599 w 21600"/>
                <a:gd name="T3" fmla="*/ 21846 h 21846"/>
                <a:gd name="T4" fmla="*/ 0 w 21600"/>
                <a:gd name="T5" fmla="*/ 21600 h 21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846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1682"/>
                    <a:pt x="21599" y="21764"/>
                    <a:pt x="21598" y="21845"/>
                  </a:cubicBezTo>
                </a:path>
                <a:path w="21600" h="21846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1682"/>
                    <a:pt x="21599" y="21764"/>
                    <a:pt x="21598" y="21845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58422" name="Arc 22"/>
            <p:cNvSpPr>
              <a:spLocks/>
            </p:cNvSpPr>
            <p:nvPr/>
          </p:nvSpPr>
          <p:spPr bwMode="auto">
            <a:xfrm rot="3361322" flipV="1">
              <a:off x="3746" y="2446"/>
              <a:ext cx="240" cy="243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846"/>
                <a:gd name="T2" fmla="*/ 21599 w 21600"/>
                <a:gd name="T3" fmla="*/ 21846 h 21846"/>
                <a:gd name="T4" fmla="*/ 0 w 21600"/>
                <a:gd name="T5" fmla="*/ 21600 h 21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846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1682"/>
                    <a:pt x="21599" y="21764"/>
                    <a:pt x="21598" y="21845"/>
                  </a:cubicBezTo>
                </a:path>
                <a:path w="21600" h="21846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1682"/>
                    <a:pt x="21599" y="21764"/>
                    <a:pt x="21598" y="21845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58423" name="Arc 23"/>
            <p:cNvSpPr>
              <a:spLocks/>
            </p:cNvSpPr>
            <p:nvPr/>
          </p:nvSpPr>
          <p:spPr bwMode="auto">
            <a:xfrm rot="16200000" flipV="1">
              <a:off x="3794" y="2350"/>
              <a:ext cx="240" cy="243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846"/>
                <a:gd name="T2" fmla="*/ 21599 w 21600"/>
                <a:gd name="T3" fmla="*/ 21846 h 21846"/>
                <a:gd name="T4" fmla="*/ 0 w 21600"/>
                <a:gd name="T5" fmla="*/ 21600 h 21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846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1682"/>
                    <a:pt x="21599" y="21764"/>
                    <a:pt x="21598" y="21845"/>
                  </a:cubicBezTo>
                </a:path>
                <a:path w="21600" h="21846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1682"/>
                    <a:pt x="21599" y="21764"/>
                    <a:pt x="21598" y="21845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58424" name="Arc 24"/>
            <p:cNvSpPr>
              <a:spLocks/>
            </p:cNvSpPr>
            <p:nvPr/>
          </p:nvSpPr>
          <p:spPr bwMode="auto">
            <a:xfrm flipV="1">
              <a:off x="3792" y="2640"/>
              <a:ext cx="240" cy="243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846"/>
                <a:gd name="T2" fmla="*/ 21599 w 21600"/>
                <a:gd name="T3" fmla="*/ 21846 h 21846"/>
                <a:gd name="T4" fmla="*/ 0 w 21600"/>
                <a:gd name="T5" fmla="*/ 21600 h 21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846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1682"/>
                    <a:pt x="21599" y="21764"/>
                    <a:pt x="21598" y="21845"/>
                  </a:cubicBezTo>
                </a:path>
                <a:path w="21600" h="21846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1682"/>
                    <a:pt x="21599" y="21764"/>
                    <a:pt x="21598" y="21845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58425" name="Arc 25"/>
            <p:cNvSpPr>
              <a:spLocks/>
            </p:cNvSpPr>
            <p:nvPr/>
          </p:nvSpPr>
          <p:spPr bwMode="auto">
            <a:xfrm rot="16200000" flipV="1">
              <a:off x="4082" y="2638"/>
              <a:ext cx="240" cy="243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846"/>
                <a:gd name="T2" fmla="*/ 21599 w 21600"/>
                <a:gd name="T3" fmla="*/ 21846 h 21846"/>
                <a:gd name="T4" fmla="*/ 0 w 21600"/>
                <a:gd name="T5" fmla="*/ 21600 h 21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846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1682"/>
                    <a:pt x="21599" y="21764"/>
                    <a:pt x="21598" y="21845"/>
                  </a:cubicBezTo>
                </a:path>
                <a:path w="21600" h="21846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1682"/>
                    <a:pt x="21599" y="21764"/>
                    <a:pt x="21598" y="21845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6183313" y="3187700"/>
            <a:ext cx="1262062" cy="1860550"/>
            <a:chOff x="3895" y="2008"/>
            <a:chExt cx="795" cy="1172"/>
          </a:xfrm>
        </p:grpSpPr>
        <p:sp>
          <p:nvSpPr>
            <p:cNvPr id="358427" name="Freeform 27"/>
            <p:cNvSpPr>
              <a:spLocks/>
            </p:cNvSpPr>
            <p:nvPr/>
          </p:nvSpPr>
          <p:spPr bwMode="auto">
            <a:xfrm rot="6214818">
              <a:off x="4457" y="2947"/>
              <a:ext cx="240" cy="226"/>
            </a:xfrm>
            <a:custGeom>
              <a:avLst/>
              <a:gdLst/>
              <a:ahLst/>
              <a:cxnLst>
                <a:cxn ang="0">
                  <a:pos x="90" y="464"/>
                </a:cxn>
                <a:cxn ang="0">
                  <a:pos x="0" y="344"/>
                </a:cxn>
                <a:cxn ang="0">
                  <a:pos x="45" y="187"/>
                </a:cxn>
                <a:cxn ang="0">
                  <a:pos x="82" y="150"/>
                </a:cxn>
                <a:cxn ang="0">
                  <a:pos x="314" y="30"/>
                </a:cxn>
                <a:cxn ang="0">
                  <a:pos x="381" y="0"/>
                </a:cxn>
                <a:cxn ang="0">
                  <a:pos x="351" y="67"/>
                </a:cxn>
                <a:cxn ang="0">
                  <a:pos x="277" y="404"/>
                </a:cxn>
                <a:cxn ang="0">
                  <a:pos x="202" y="471"/>
                </a:cxn>
                <a:cxn ang="0">
                  <a:pos x="157" y="486"/>
                </a:cxn>
                <a:cxn ang="0">
                  <a:pos x="82" y="479"/>
                </a:cxn>
                <a:cxn ang="0">
                  <a:pos x="60" y="464"/>
                </a:cxn>
                <a:cxn ang="0">
                  <a:pos x="90" y="464"/>
                </a:cxn>
              </a:cxnLst>
              <a:rect l="0" t="0" r="r" b="b"/>
              <a:pathLst>
                <a:path w="381" h="486">
                  <a:moveTo>
                    <a:pt x="90" y="464"/>
                  </a:moveTo>
                  <a:cubicBezTo>
                    <a:pt x="33" y="444"/>
                    <a:pt x="17" y="398"/>
                    <a:pt x="0" y="344"/>
                  </a:cubicBezTo>
                  <a:cubicBezTo>
                    <a:pt x="7" y="291"/>
                    <a:pt x="20" y="235"/>
                    <a:pt x="45" y="187"/>
                  </a:cubicBezTo>
                  <a:cubicBezTo>
                    <a:pt x="60" y="157"/>
                    <a:pt x="57" y="171"/>
                    <a:pt x="82" y="150"/>
                  </a:cubicBezTo>
                  <a:cubicBezTo>
                    <a:pt x="152" y="91"/>
                    <a:pt x="223" y="44"/>
                    <a:pt x="314" y="30"/>
                  </a:cubicBezTo>
                  <a:cubicBezTo>
                    <a:pt x="338" y="21"/>
                    <a:pt x="357" y="9"/>
                    <a:pt x="381" y="0"/>
                  </a:cubicBezTo>
                  <a:cubicBezTo>
                    <a:pt x="363" y="53"/>
                    <a:pt x="375" y="32"/>
                    <a:pt x="351" y="67"/>
                  </a:cubicBezTo>
                  <a:cubicBezTo>
                    <a:pt x="338" y="139"/>
                    <a:pt x="354" y="352"/>
                    <a:pt x="277" y="404"/>
                  </a:cubicBezTo>
                  <a:cubicBezTo>
                    <a:pt x="266" y="435"/>
                    <a:pt x="233" y="461"/>
                    <a:pt x="202" y="471"/>
                  </a:cubicBezTo>
                  <a:cubicBezTo>
                    <a:pt x="187" y="476"/>
                    <a:pt x="157" y="486"/>
                    <a:pt x="157" y="486"/>
                  </a:cubicBezTo>
                  <a:cubicBezTo>
                    <a:pt x="132" y="484"/>
                    <a:pt x="106" y="485"/>
                    <a:pt x="82" y="479"/>
                  </a:cubicBezTo>
                  <a:cubicBezTo>
                    <a:pt x="73" y="477"/>
                    <a:pt x="56" y="472"/>
                    <a:pt x="60" y="464"/>
                  </a:cubicBezTo>
                  <a:cubicBezTo>
                    <a:pt x="65" y="455"/>
                    <a:pt x="80" y="464"/>
                    <a:pt x="90" y="464"/>
                  </a:cubicBezTo>
                  <a:close/>
                </a:path>
              </a:pathLst>
            </a:custGeom>
            <a:solidFill>
              <a:srgbClr val="F2FC2A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58428" name="Freeform 28"/>
            <p:cNvSpPr>
              <a:spLocks/>
            </p:cNvSpPr>
            <p:nvPr/>
          </p:nvSpPr>
          <p:spPr bwMode="auto">
            <a:xfrm rot="-4838453">
              <a:off x="3846" y="2057"/>
              <a:ext cx="284" cy="185"/>
            </a:xfrm>
            <a:custGeom>
              <a:avLst/>
              <a:gdLst/>
              <a:ahLst/>
              <a:cxnLst>
                <a:cxn ang="0">
                  <a:pos x="90" y="464"/>
                </a:cxn>
                <a:cxn ang="0">
                  <a:pos x="0" y="344"/>
                </a:cxn>
                <a:cxn ang="0">
                  <a:pos x="45" y="187"/>
                </a:cxn>
                <a:cxn ang="0">
                  <a:pos x="82" y="150"/>
                </a:cxn>
                <a:cxn ang="0">
                  <a:pos x="314" y="30"/>
                </a:cxn>
                <a:cxn ang="0">
                  <a:pos x="381" y="0"/>
                </a:cxn>
                <a:cxn ang="0">
                  <a:pos x="351" y="67"/>
                </a:cxn>
                <a:cxn ang="0">
                  <a:pos x="277" y="404"/>
                </a:cxn>
                <a:cxn ang="0">
                  <a:pos x="202" y="471"/>
                </a:cxn>
                <a:cxn ang="0">
                  <a:pos x="157" y="486"/>
                </a:cxn>
                <a:cxn ang="0">
                  <a:pos x="82" y="479"/>
                </a:cxn>
                <a:cxn ang="0">
                  <a:pos x="60" y="464"/>
                </a:cxn>
                <a:cxn ang="0">
                  <a:pos x="90" y="464"/>
                </a:cxn>
              </a:cxnLst>
              <a:rect l="0" t="0" r="r" b="b"/>
              <a:pathLst>
                <a:path w="381" h="486">
                  <a:moveTo>
                    <a:pt x="90" y="464"/>
                  </a:moveTo>
                  <a:cubicBezTo>
                    <a:pt x="33" y="444"/>
                    <a:pt x="17" y="398"/>
                    <a:pt x="0" y="344"/>
                  </a:cubicBezTo>
                  <a:cubicBezTo>
                    <a:pt x="7" y="291"/>
                    <a:pt x="20" y="235"/>
                    <a:pt x="45" y="187"/>
                  </a:cubicBezTo>
                  <a:cubicBezTo>
                    <a:pt x="60" y="157"/>
                    <a:pt x="57" y="171"/>
                    <a:pt x="82" y="150"/>
                  </a:cubicBezTo>
                  <a:cubicBezTo>
                    <a:pt x="152" y="91"/>
                    <a:pt x="223" y="44"/>
                    <a:pt x="314" y="30"/>
                  </a:cubicBezTo>
                  <a:cubicBezTo>
                    <a:pt x="338" y="21"/>
                    <a:pt x="357" y="9"/>
                    <a:pt x="381" y="0"/>
                  </a:cubicBezTo>
                  <a:cubicBezTo>
                    <a:pt x="363" y="53"/>
                    <a:pt x="375" y="32"/>
                    <a:pt x="351" y="67"/>
                  </a:cubicBezTo>
                  <a:cubicBezTo>
                    <a:pt x="338" y="139"/>
                    <a:pt x="354" y="352"/>
                    <a:pt x="277" y="404"/>
                  </a:cubicBezTo>
                  <a:cubicBezTo>
                    <a:pt x="266" y="435"/>
                    <a:pt x="233" y="461"/>
                    <a:pt x="202" y="471"/>
                  </a:cubicBezTo>
                  <a:cubicBezTo>
                    <a:pt x="187" y="476"/>
                    <a:pt x="157" y="486"/>
                    <a:pt x="157" y="486"/>
                  </a:cubicBezTo>
                  <a:cubicBezTo>
                    <a:pt x="132" y="484"/>
                    <a:pt x="106" y="485"/>
                    <a:pt x="82" y="479"/>
                  </a:cubicBezTo>
                  <a:cubicBezTo>
                    <a:pt x="73" y="477"/>
                    <a:pt x="56" y="472"/>
                    <a:pt x="60" y="464"/>
                  </a:cubicBezTo>
                  <a:cubicBezTo>
                    <a:pt x="65" y="455"/>
                    <a:pt x="80" y="464"/>
                    <a:pt x="90" y="464"/>
                  </a:cubicBezTo>
                  <a:close/>
                </a:path>
              </a:pathLst>
            </a:custGeom>
            <a:solidFill>
              <a:srgbClr val="F2FC2A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6" name="Group 33"/>
          <p:cNvGrpSpPr>
            <a:grpSpLocks/>
          </p:cNvGrpSpPr>
          <p:nvPr/>
        </p:nvGrpSpPr>
        <p:grpSpPr bwMode="auto">
          <a:xfrm>
            <a:off x="6019800" y="2286000"/>
            <a:ext cx="2743200" cy="3810000"/>
            <a:chOff x="3792" y="1440"/>
            <a:chExt cx="1728" cy="2400"/>
          </a:xfrm>
        </p:grpSpPr>
        <p:sp>
          <p:nvSpPr>
            <p:cNvPr id="358429" name="AutoShape 29"/>
            <p:cNvSpPr>
              <a:spLocks noChangeArrowheads="1"/>
            </p:cNvSpPr>
            <p:nvPr/>
          </p:nvSpPr>
          <p:spPr bwMode="auto">
            <a:xfrm rot="412872">
              <a:off x="4032" y="2640"/>
              <a:ext cx="288" cy="1200"/>
            </a:xfrm>
            <a:prstGeom prst="triangle">
              <a:avLst>
                <a:gd name="adj" fmla="val 50000"/>
              </a:avLst>
            </a:prstGeom>
            <a:noFill/>
            <a:ln w="38100" cap="rnd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58430" name="AutoShape 30"/>
            <p:cNvSpPr>
              <a:spLocks noChangeArrowheads="1"/>
            </p:cNvSpPr>
            <p:nvPr/>
          </p:nvSpPr>
          <p:spPr bwMode="auto">
            <a:xfrm rot="-1934851">
              <a:off x="4464" y="2496"/>
              <a:ext cx="288" cy="1200"/>
            </a:xfrm>
            <a:prstGeom prst="triangle">
              <a:avLst>
                <a:gd name="adj" fmla="val 50000"/>
              </a:avLst>
            </a:prstGeom>
            <a:noFill/>
            <a:ln w="38100" cap="rnd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58431" name="AutoShape 31"/>
            <p:cNvSpPr>
              <a:spLocks noChangeArrowheads="1"/>
            </p:cNvSpPr>
            <p:nvPr/>
          </p:nvSpPr>
          <p:spPr bwMode="auto">
            <a:xfrm rot="-6547394">
              <a:off x="4776" y="1800"/>
              <a:ext cx="288" cy="1200"/>
            </a:xfrm>
            <a:prstGeom prst="triangle">
              <a:avLst>
                <a:gd name="adj" fmla="val 50000"/>
              </a:avLst>
            </a:prstGeom>
            <a:noFill/>
            <a:ln w="38100" cap="rnd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58432" name="AutoShape 32"/>
            <p:cNvSpPr>
              <a:spLocks noChangeArrowheads="1"/>
            </p:cNvSpPr>
            <p:nvPr/>
          </p:nvSpPr>
          <p:spPr bwMode="auto">
            <a:xfrm rot="-12790058">
              <a:off x="3792" y="1440"/>
              <a:ext cx="288" cy="1200"/>
            </a:xfrm>
            <a:prstGeom prst="triangle">
              <a:avLst>
                <a:gd name="adj" fmla="val 50000"/>
              </a:avLst>
            </a:prstGeom>
            <a:noFill/>
            <a:ln w="38100" cap="rnd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37" name="スライド番号プレースホルダ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67251460-1A66-497B-9619-48B833F9A30D}" type="slidenum">
              <a:rPr lang="ja-JP" altLang="en-US" smtClean="0"/>
              <a:pPr algn="r"/>
              <a:t>16</a:t>
            </a:fld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0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ea typeface="ＭＳ Ｐゴシック" charset="-128"/>
              </a:rPr>
              <a:t>Fast simulation</a:t>
            </a:r>
            <a:br>
              <a:rPr lang="en-US" altLang="ja-JP" dirty="0">
                <a:ea typeface="ＭＳ Ｐゴシック" charset="-128"/>
              </a:rPr>
            </a:br>
            <a:endParaRPr lang="en-US" altLang="ja-JP" dirty="0">
              <a:ea typeface="ＭＳ Ｐゴシック" charset="-128"/>
            </a:endParaRP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 smtClean="0">
                <a:ea typeface="ＭＳ Ｐゴシック" charset="-128"/>
              </a:rPr>
              <a:t>Shower parameterization</a:t>
            </a:r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51460-1A66-497B-9619-48B833F9A30D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Fast simulation - Generalities</a:t>
            </a:r>
            <a:endParaRPr lang="en-US" altLang="ja-JP"/>
          </a:p>
        </p:txBody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altLang="ja-JP" dirty="0" smtClean="0"/>
              <a:t>Fast Simulation, also called as </a:t>
            </a:r>
            <a:r>
              <a:rPr lang="en-US" altLang="ja-JP" i="1" dirty="0" smtClean="0">
                <a:solidFill>
                  <a:srgbClr val="FFC000"/>
                </a:solidFill>
              </a:rPr>
              <a:t>shower parameterization</a:t>
            </a:r>
            <a:r>
              <a:rPr lang="en-US" altLang="ja-JP" dirty="0" smtClean="0"/>
              <a:t>, is a shortcut to the "ordinary" tracking.</a:t>
            </a:r>
          </a:p>
          <a:p>
            <a:endParaRPr lang="en-US" altLang="ja-JP" dirty="0" smtClean="0"/>
          </a:p>
          <a:p>
            <a:r>
              <a:rPr lang="en-US" altLang="ja-JP" dirty="0" smtClean="0"/>
              <a:t>Fast Simulation allows you to take over the tracking and implement your own "fast" physics and detector response.</a:t>
            </a:r>
          </a:p>
          <a:p>
            <a:endParaRPr lang="en-US" altLang="ja-JP" dirty="0" smtClean="0"/>
          </a:p>
          <a:p>
            <a:r>
              <a:rPr lang="en-US" altLang="ja-JP" dirty="0" smtClean="0"/>
              <a:t>Parameterizations are generally </a:t>
            </a:r>
            <a:r>
              <a:rPr lang="en-US" altLang="ja-JP" i="1" dirty="0" smtClean="0"/>
              <a:t>experiment dependent. </a:t>
            </a:r>
            <a:r>
              <a:rPr lang="en-US" altLang="ja-JP" dirty="0" smtClean="0"/>
              <a:t>Geant4 provides a convenient framework.</a:t>
            </a:r>
          </a:p>
          <a:p>
            <a:endParaRPr lang="en-US" altLang="ja-JP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F2B04-3DE9-4252-875D-762627CB5D65}" type="slidenum">
              <a:rPr lang="en-US" altLang="ja-JP" smtClean="0"/>
              <a:pPr/>
              <a:t>18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60" name="Rectangle 2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Parameterization features</a:t>
            </a:r>
            <a:endParaRPr lang="en-US" altLang="ja-JP" dirty="0"/>
          </a:p>
        </p:txBody>
      </p:sp>
      <p:sp>
        <p:nvSpPr>
          <p:cNvPr id="291861" name="Rectangle 21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247796"/>
            <a:ext cx="4267200" cy="5181600"/>
          </a:xfrm>
        </p:spPr>
        <p:txBody>
          <a:bodyPr>
            <a:normAutofit fontScale="92500" lnSpcReduction="20000"/>
          </a:bodyPr>
          <a:lstStyle/>
          <a:p>
            <a:r>
              <a:rPr lang="en-US" altLang="ja-JP" dirty="0" smtClean="0"/>
              <a:t>Parameterizations take place in an envelope. </a:t>
            </a:r>
          </a:p>
          <a:p>
            <a:endParaRPr lang="en-US" altLang="ja-JP" dirty="0" smtClean="0"/>
          </a:p>
          <a:p>
            <a:r>
              <a:rPr lang="en-US" altLang="ja-JP" dirty="0" smtClean="0"/>
              <a:t>Parameterizations are often  dependent to particle types and/or may be applied only to some kinds of particles.</a:t>
            </a:r>
          </a:p>
          <a:p>
            <a:endParaRPr lang="en-US" altLang="ja-JP" dirty="0" smtClean="0"/>
          </a:p>
          <a:p>
            <a:r>
              <a:rPr lang="en-US" altLang="ja-JP" dirty="0" smtClean="0"/>
              <a:t>They are often not applied in complicated regions.</a:t>
            </a:r>
            <a:endParaRPr lang="en-US" altLang="ja-JP" dirty="0"/>
          </a:p>
        </p:txBody>
      </p:sp>
      <p:sp>
        <p:nvSpPr>
          <p:cNvPr id="58" name="スライド番号プレースホル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02A831-2E88-4934-85D5-279CC29E92C2}" type="slidenum">
              <a:rPr lang="en-US" altLang="ja-JP" smtClean="0"/>
              <a:pPr/>
              <a:t>19</a:t>
            </a:fld>
            <a:endParaRPr lang="en-US" altLang="ja-JP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 rot="5400000">
            <a:off x="7431088" y="4611688"/>
            <a:ext cx="2286000" cy="762000"/>
            <a:chOff x="3072" y="2352"/>
            <a:chExt cx="1440" cy="480"/>
          </a:xfrm>
        </p:grpSpPr>
        <p:sp>
          <p:nvSpPr>
            <p:cNvPr id="291843" name="AutoShape 3"/>
            <p:cNvSpPr>
              <a:spLocks noChangeArrowheads="1"/>
            </p:cNvSpPr>
            <p:nvPr/>
          </p:nvSpPr>
          <p:spPr bwMode="auto">
            <a:xfrm>
              <a:off x="3072" y="2352"/>
              <a:ext cx="1440" cy="480"/>
            </a:xfrm>
            <a:custGeom>
              <a:avLst/>
              <a:gdLst>
                <a:gd name="G0" fmla="+- 2910 0 0"/>
                <a:gd name="G1" fmla="+- 21600 0 2910"/>
                <a:gd name="G2" fmla="*/ 2910 1 2"/>
                <a:gd name="G3" fmla="+- 21600 0 G2"/>
                <a:gd name="G4" fmla="+/ 2910 21600 2"/>
                <a:gd name="G5" fmla="+/ G1 0 2"/>
                <a:gd name="G6" fmla="*/ 21600 21600 2910"/>
                <a:gd name="G7" fmla="*/ G6 1 2"/>
                <a:gd name="G8" fmla="+- 21600 0 G7"/>
                <a:gd name="G9" fmla="*/ 21600 1 2"/>
                <a:gd name="G10" fmla="+- 2910 0 G9"/>
                <a:gd name="G11" fmla="?: G10 G8 0"/>
                <a:gd name="G12" fmla="?: G10 G7 21600"/>
                <a:gd name="T0" fmla="*/ 20145 w 21600"/>
                <a:gd name="T1" fmla="*/ 10800 h 21600"/>
                <a:gd name="T2" fmla="*/ 10800 w 21600"/>
                <a:gd name="T3" fmla="*/ 21600 h 21600"/>
                <a:gd name="T4" fmla="*/ 1455 w 21600"/>
                <a:gd name="T5" fmla="*/ 10800 h 21600"/>
                <a:gd name="T6" fmla="*/ 10800 w 21600"/>
                <a:gd name="T7" fmla="*/ 0 h 21600"/>
                <a:gd name="T8" fmla="*/ 3255 w 21600"/>
                <a:gd name="T9" fmla="*/ 3255 h 21600"/>
                <a:gd name="T10" fmla="*/ 18345 w 21600"/>
                <a:gd name="T11" fmla="*/ 1834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910" y="21600"/>
                  </a:lnTo>
                  <a:lnTo>
                    <a:pt x="1869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91844" name="Rectangle 4"/>
            <p:cNvSpPr>
              <a:spLocks noChangeArrowheads="1"/>
            </p:cNvSpPr>
            <p:nvPr/>
          </p:nvSpPr>
          <p:spPr bwMode="auto">
            <a:xfrm>
              <a:off x="3260" y="2753"/>
              <a:ext cx="1034" cy="48"/>
            </a:xfrm>
            <a:prstGeom prst="rect">
              <a:avLst/>
            </a:prstGeom>
            <a:solidFill>
              <a:srgbClr val="FF66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91845" name="Rectangle 5"/>
            <p:cNvSpPr>
              <a:spLocks noChangeArrowheads="1"/>
            </p:cNvSpPr>
            <p:nvPr/>
          </p:nvSpPr>
          <p:spPr bwMode="auto">
            <a:xfrm>
              <a:off x="3235" y="2678"/>
              <a:ext cx="1102" cy="48"/>
            </a:xfrm>
            <a:prstGeom prst="rect">
              <a:avLst/>
            </a:prstGeom>
            <a:solidFill>
              <a:srgbClr val="FF66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91846" name="Rectangle 6"/>
            <p:cNvSpPr>
              <a:spLocks noChangeArrowheads="1"/>
            </p:cNvSpPr>
            <p:nvPr/>
          </p:nvSpPr>
          <p:spPr bwMode="auto">
            <a:xfrm>
              <a:off x="3212" y="2603"/>
              <a:ext cx="1147" cy="48"/>
            </a:xfrm>
            <a:prstGeom prst="rect">
              <a:avLst/>
            </a:prstGeom>
            <a:solidFill>
              <a:srgbClr val="FF66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91847" name="Rectangle 7"/>
            <p:cNvSpPr>
              <a:spLocks noChangeArrowheads="1"/>
            </p:cNvSpPr>
            <p:nvPr/>
          </p:nvSpPr>
          <p:spPr bwMode="auto">
            <a:xfrm>
              <a:off x="3187" y="2529"/>
              <a:ext cx="1215" cy="48"/>
            </a:xfrm>
            <a:prstGeom prst="rect">
              <a:avLst/>
            </a:prstGeom>
            <a:solidFill>
              <a:srgbClr val="FF66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91848" name="Rectangle 8"/>
            <p:cNvSpPr>
              <a:spLocks noChangeArrowheads="1"/>
            </p:cNvSpPr>
            <p:nvPr/>
          </p:nvSpPr>
          <p:spPr bwMode="auto">
            <a:xfrm>
              <a:off x="3164" y="2454"/>
              <a:ext cx="1260" cy="48"/>
            </a:xfrm>
            <a:prstGeom prst="rect">
              <a:avLst/>
            </a:prstGeom>
            <a:solidFill>
              <a:srgbClr val="FF66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91849" name="Rectangle 9"/>
            <p:cNvSpPr>
              <a:spLocks noChangeArrowheads="1"/>
            </p:cNvSpPr>
            <p:nvPr/>
          </p:nvSpPr>
          <p:spPr bwMode="auto">
            <a:xfrm>
              <a:off x="3137" y="2379"/>
              <a:ext cx="1328" cy="48"/>
            </a:xfrm>
            <a:prstGeom prst="rect">
              <a:avLst/>
            </a:prstGeom>
            <a:solidFill>
              <a:srgbClr val="FF66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 rot="2700000">
            <a:off x="6705600" y="2859088"/>
            <a:ext cx="2286000" cy="762000"/>
            <a:chOff x="3072" y="2352"/>
            <a:chExt cx="1440" cy="480"/>
          </a:xfrm>
        </p:grpSpPr>
        <p:sp>
          <p:nvSpPr>
            <p:cNvPr id="291851" name="AutoShape 11"/>
            <p:cNvSpPr>
              <a:spLocks noChangeArrowheads="1"/>
            </p:cNvSpPr>
            <p:nvPr/>
          </p:nvSpPr>
          <p:spPr bwMode="auto">
            <a:xfrm>
              <a:off x="3072" y="2352"/>
              <a:ext cx="1440" cy="480"/>
            </a:xfrm>
            <a:custGeom>
              <a:avLst/>
              <a:gdLst>
                <a:gd name="G0" fmla="+- 2910 0 0"/>
                <a:gd name="G1" fmla="+- 21600 0 2910"/>
                <a:gd name="G2" fmla="*/ 2910 1 2"/>
                <a:gd name="G3" fmla="+- 21600 0 G2"/>
                <a:gd name="G4" fmla="+/ 2910 21600 2"/>
                <a:gd name="G5" fmla="+/ G1 0 2"/>
                <a:gd name="G6" fmla="*/ 21600 21600 2910"/>
                <a:gd name="G7" fmla="*/ G6 1 2"/>
                <a:gd name="G8" fmla="+- 21600 0 G7"/>
                <a:gd name="G9" fmla="*/ 21600 1 2"/>
                <a:gd name="G10" fmla="+- 2910 0 G9"/>
                <a:gd name="G11" fmla="?: G10 G8 0"/>
                <a:gd name="G12" fmla="?: G10 G7 21600"/>
                <a:gd name="T0" fmla="*/ 20145 w 21600"/>
                <a:gd name="T1" fmla="*/ 10800 h 21600"/>
                <a:gd name="T2" fmla="*/ 10800 w 21600"/>
                <a:gd name="T3" fmla="*/ 21600 h 21600"/>
                <a:gd name="T4" fmla="*/ 1455 w 21600"/>
                <a:gd name="T5" fmla="*/ 10800 h 21600"/>
                <a:gd name="T6" fmla="*/ 10800 w 21600"/>
                <a:gd name="T7" fmla="*/ 0 h 21600"/>
                <a:gd name="T8" fmla="*/ 3255 w 21600"/>
                <a:gd name="T9" fmla="*/ 3255 h 21600"/>
                <a:gd name="T10" fmla="*/ 18345 w 21600"/>
                <a:gd name="T11" fmla="*/ 1834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910" y="21600"/>
                  </a:lnTo>
                  <a:lnTo>
                    <a:pt x="1869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91852" name="Rectangle 12"/>
            <p:cNvSpPr>
              <a:spLocks noChangeArrowheads="1"/>
            </p:cNvSpPr>
            <p:nvPr/>
          </p:nvSpPr>
          <p:spPr bwMode="auto">
            <a:xfrm>
              <a:off x="3260" y="2753"/>
              <a:ext cx="1034" cy="48"/>
            </a:xfrm>
            <a:prstGeom prst="rect">
              <a:avLst/>
            </a:prstGeom>
            <a:solidFill>
              <a:srgbClr val="FF66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91853" name="Rectangle 13"/>
            <p:cNvSpPr>
              <a:spLocks noChangeArrowheads="1"/>
            </p:cNvSpPr>
            <p:nvPr/>
          </p:nvSpPr>
          <p:spPr bwMode="auto">
            <a:xfrm>
              <a:off x="3235" y="2678"/>
              <a:ext cx="1102" cy="48"/>
            </a:xfrm>
            <a:prstGeom prst="rect">
              <a:avLst/>
            </a:prstGeom>
            <a:solidFill>
              <a:srgbClr val="FF66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91854" name="Rectangle 14"/>
            <p:cNvSpPr>
              <a:spLocks noChangeArrowheads="1"/>
            </p:cNvSpPr>
            <p:nvPr/>
          </p:nvSpPr>
          <p:spPr bwMode="auto">
            <a:xfrm>
              <a:off x="3212" y="2603"/>
              <a:ext cx="1147" cy="48"/>
            </a:xfrm>
            <a:prstGeom prst="rect">
              <a:avLst/>
            </a:prstGeom>
            <a:solidFill>
              <a:srgbClr val="FF66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91855" name="Rectangle 15"/>
            <p:cNvSpPr>
              <a:spLocks noChangeArrowheads="1"/>
            </p:cNvSpPr>
            <p:nvPr/>
          </p:nvSpPr>
          <p:spPr bwMode="auto">
            <a:xfrm>
              <a:off x="3187" y="2529"/>
              <a:ext cx="1215" cy="48"/>
            </a:xfrm>
            <a:prstGeom prst="rect">
              <a:avLst/>
            </a:prstGeom>
            <a:solidFill>
              <a:srgbClr val="FF66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91856" name="Rectangle 16"/>
            <p:cNvSpPr>
              <a:spLocks noChangeArrowheads="1"/>
            </p:cNvSpPr>
            <p:nvPr/>
          </p:nvSpPr>
          <p:spPr bwMode="auto">
            <a:xfrm>
              <a:off x="3164" y="2454"/>
              <a:ext cx="1260" cy="48"/>
            </a:xfrm>
            <a:prstGeom prst="rect">
              <a:avLst/>
            </a:prstGeom>
            <a:solidFill>
              <a:srgbClr val="FF66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91857" name="Rectangle 17"/>
            <p:cNvSpPr>
              <a:spLocks noChangeArrowheads="1"/>
            </p:cNvSpPr>
            <p:nvPr/>
          </p:nvSpPr>
          <p:spPr bwMode="auto">
            <a:xfrm>
              <a:off x="3137" y="2379"/>
              <a:ext cx="1328" cy="48"/>
            </a:xfrm>
            <a:prstGeom prst="rect">
              <a:avLst/>
            </a:prstGeom>
            <a:solidFill>
              <a:srgbClr val="FF66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4" name="Group 57"/>
          <p:cNvGrpSpPr>
            <a:grpSpLocks/>
          </p:cNvGrpSpPr>
          <p:nvPr/>
        </p:nvGrpSpPr>
        <p:grpSpPr bwMode="auto">
          <a:xfrm>
            <a:off x="4572000" y="3773489"/>
            <a:ext cx="4491038" cy="1584325"/>
            <a:chOff x="2880" y="2377"/>
            <a:chExt cx="2829" cy="998"/>
          </a:xfrm>
        </p:grpSpPr>
        <p:sp>
          <p:nvSpPr>
            <p:cNvPr id="291862" name="Oval 22"/>
            <p:cNvSpPr>
              <a:spLocks noChangeArrowheads="1"/>
            </p:cNvSpPr>
            <p:nvPr/>
          </p:nvSpPr>
          <p:spPr bwMode="auto">
            <a:xfrm rot="3960000">
              <a:off x="5232" y="2163"/>
              <a:ext cx="263" cy="691"/>
            </a:xfrm>
            <a:prstGeom prst="ellipse">
              <a:avLst/>
            </a:prstGeom>
            <a:solidFill>
              <a:srgbClr val="FFFF99">
                <a:alpha val="50000"/>
              </a:srgb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 eaLnBrk="1" hangingPunct="1"/>
              <a:endParaRPr lang="en-GB" sz="2400"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291863" name="Freeform 23"/>
            <p:cNvSpPr>
              <a:spLocks/>
            </p:cNvSpPr>
            <p:nvPr/>
          </p:nvSpPr>
          <p:spPr bwMode="auto">
            <a:xfrm>
              <a:off x="2880" y="2649"/>
              <a:ext cx="2160" cy="726"/>
            </a:xfrm>
            <a:custGeom>
              <a:avLst/>
              <a:gdLst/>
              <a:ahLst/>
              <a:cxnLst>
                <a:cxn ang="0">
                  <a:pos x="0" y="1017"/>
                </a:cxn>
                <a:cxn ang="0">
                  <a:pos x="1134" y="1017"/>
                </a:cxn>
                <a:cxn ang="0">
                  <a:pos x="2385" y="0"/>
                </a:cxn>
              </a:cxnLst>
              <a:rect l="0" t="0" r="r" b="b"/>
              <a:pathLst>
                <a:path w="2385" h="1017">
                  <a:moveTo>
                    <a:pt x="0" y="1017"/>
                  </a:moveTo>
                  <a:lnTo>
                    <a:pt x="1134" y="1017"/>
                  </a:lnTo>
                  <a:lnTo>
                    <a:pt x="2385" y="0"/>
                  </a:lnTo>
                </a:path>
              </a:pathLst>
            </a:custGeom>
            <a:ln>
              <a:headEnd type="none" w="med" len="med"/>
              <a:tailEnd type="oval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5" name="Group 54"/>
          <p:cNvGrpSpPr>
            <a:grpSpLocks/>
          </p:cNvGrpSpPr>
          <p:nvPr/>
        </p:nvGrpSpPr>
        <p:grpSpPr bwMode="auto">
          <a:xfrm>
            <a:off x="4143375" y="1785938"/>
            <a:ext cx="3186113" cy="1185863"/>
            <a:chOff x="2610" y="1125"/>
            <a:chExt cx="2007" cy="747"/>
          </a:xfrm>
        </p:grpSpPr>
        <p:sp>
          <p:nvSpPr>
            <p:cNvPr id="291858" name="AutoShape 18"/>
            <p:cNvSpPr>
              <a:spLocks noChangeArrowheads="1"/>
            </p:cNvSpPr>
            <p:nvPr/>
          </p:nvSpPr>
          <p:spPr bwMode="auto">
            <a:xfrm>
              <a:off x="3060" y="1296"/>
              <a:ext cx="1557" cy="576"/>
            </a:xfrm>
            <a:custGeom>
              <a:avLst/>
              <a:gdLst>
                <a:gd name="G0" fmla="+- 3329 0 0"/>
                <a:gd name="G1" fmla="+- 21600 0 3329"/>
                <a:gd name="G2" fmla="*/ 3329 1 2"/>
                <a:gd name="G3" fmla="+- 21600 0 G2"/>
                <a:gd name="G4" fmla="+/ 3329 21600 2"/>
                <a:gd name="G5" fmla="+/ G1 0 2"/>
                <a:gd name="G6" fmla="*/ 21600 21600 3329"/>
                <a:gd name="G7" fmla="*/ G6 1 2"/>
                <a:gd name="G8" fmla="+- 21600 0 G7"/>
                <a:gd name="G9" fmla="*/ 21600 1 2"/>
                <a:gd name="G10" fmla="+- 3329 0 G9"/>
                <a:gd name="G11" fmla="?: G10 G8 0"/>
                <a:gd name="G12" fmla="?: G10 G7 21600"/>
                <a:gd name="T0" fmla="*/ 19935 w 21600"/>
                <a:gd name="T1" fmla="*/ 10800 h 21600"/>
                <a:gd name="T2" fmla="*/ 10800 w 21600"/>
                <a:gd name="T3" fmla="*/ 21600 h 21600"/>
                <a:gd name="T4" fmla="*/ 1665 w 21600"/>
                <a:gd name="T5" fmla="*/ 10800 h 21600"/>
                <a:gd name="T6" fmla="*/ 10800 w 21600"/>
                <a:gd name="T7" fmla="*/ 0 h 21600"/>
                <a:gd name="T8" fmla="*/ 3465 w 21600"/>
                <a:gd name="T9" fmla="*/ 3465 h 21600"/>
                <a:gd name="T10" fmla="*/ 18135 w 21600"/>
                <a:gd name="T11" fmla="*/ 181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3329" y="21600"/>
                  </a:lnTo>
                  <a:lnTo>
                    <a:pt x="1827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99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91864" name="Line 24"/>
            <p:cNvSpPr>
              <a:spLocks noChangeShapeType="1"/>
            </p:cNvSpPr>
            <p:nvPr/>
          </p:nvSpPr>
          <p:spPr bwMode="auto">
            <a:xfrm>
              <a:off x="2610" y="1125"/>
              <a:ext cx="533" cy="411"/>
            </a:xfrm>
            <a:prstGeom prst="line">
              <a:avLst/>
            </a:prstGeom>
            <a:ln>
              <a:headEnd/>
              <a:tailEnd type="oval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6" name="Group 25"/>
          <p:cNvGrpSpPr>
            <a:grpSpLocks/>
          </p:cNvGrpSpPr>
          <p:nvPr/>
        </p:nvGrpSpPr>
        <p:grpSpPr bwMode="auto">
          <a:xfrm>
            <a:off x="4953000" y="2133600"/>
            <a:ext cx="2286000" cy="762000"/>
            <a:chOff x="3072" y="2352"/>
            <a:chExt cx="1440" cy="480"/>
          </a:xfrm>
        </p:grpSpPr>
        <p:sp>
          <p:nvSpPr>
            <p:cNvPr id="291866" name="AutoShape 26"/>
            <p:cNvSpPr>
              <a:spLocks noChangeArrowheads="1"/>
            </p:cNvSpPr>
            <p:nvPr/>
          </p:nvSpPr>
          <p:spPr bwMode="auto">
            <a:xfrm>
              <a:off x="3072" y="2352"/>
              <a:ext cx="1440" cy="480"/>
            </a:xfrm>
            <a:custGeom>
              <a:avLst/>
              <a:gdLst>
                <a:gd name="G0" fmla="+- 2910 0 0"/>
                <a:gd name="G1" fmla="+- 21600 0 2910"/>
                <a:gd name="G2" fmla="*/ 2910 1 2"/>
                <a:gd name="G3" fmla="+- 21600 0 G2"/>
                <a:gd name="G4" fmla="+/ 2910 21600 2"/>
                <a:gd name="G5" fmla="+/ G1 0 2"/>
                <a:gd name="G6" fmla="*/ 21600 21600 2910"/>
                <a:gd name="G7" fmla="*/ G6 1 2"/>
                <a:gd name="G8" fmla="+- 21600 0 G7"/>
                <a:gd name="G9" fmla="*/ 21600 1 2"/>
                <a:gd name="G10" fmla="+- 2910 0 G9"/>
                <a:gd name="G11" fmla="?: G10 G8 0"/>
                <a:gd name="G12" fmla="?: G10 G7 21600"/>
                <a:gd name="T0" fmla="*/ 20145 w 21600"/>
                <a:gd name="T1" fmla="*/ 10800 h 21600"/>
                <a:gd name="T2" fmla="*/ 10800 w 21600"/>
                <a:gd name="T3" fmla="*/ 21600 h 21600"/>
                <a:gd name="T4" fmla="*/ 1455 w 21600"/>
                <a:gd name="T5" fmla="*/ 10800 h 21600"/>
                <a:gd name="T6" fmla="*/ 10800 w 21600"/>
                <a:gd name="T7" fmla="*/ 0 h 21600"/>
                <a:gd name="T8" fmla="*/ 3255 w 21600"/>
                <a:gd name="T9" fmla="*/ 3255 h 21600"/>
                <a:gd name="T10" fmla="*/ 18345 w 21600"/>
                <a:gd name="T11" fmla="*/ 1834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910" y="21600"/>
                  </a:lnTo>
                  <a:lnTo>
                    <a:pt x="1869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91867" name="Rectangle 27"/>
            <p:cNvSpPr>
              <a:spLocks noChangeArrowheads="1"/>
            </p:cNvSpPr>
            <p:nvPr/>
          </p:nvSpPr>
          <p:spPr bwMode="auto">
            <a:xfrm>
              <a:off x="3260" y="2753"/>
              <a:ext cx="1034" cy="48"/>
            </a:xfrm>
            <a:prstGeom prst="rect">
              <a:avLst/>
            </a:prstGeom>
            <a:solidFill>
              <a:srgbClr val="FF66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91868" name="Rectangle 28"/>
            <p:cNvSpPr>
              <a:spLocks noChangeArrowheads="1"/>
            </p:cNvSpPr>
            <p:nvPr/>
          </p:nvSpPr>
          <p:spPr bwMode="auto">
            <a:xfrm>
              <a:off x="3235" y="2678"/>
              <a:ext cx="1102" cy="48"/>
            </a:xfrm>
            <a:prstGeom prst="rect">
              <a:avLst/>
            </a:prstGeom>
            <a:solidFill>
              <a:srgbClr val="FF66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91869" name="Rectangle 29"/>
            <p:cNvSpPr>
              <a:spLocks noChangeArrowheads="1"/>
            </p:cNvSpPr>
            <p:nvPr/>
          </p:nvSpPr>
          <p:spPr bwMode="auto">
            <a:xfrm>
              <a:off x="3212" y="2603"/>
              <a:ext cx="1147" cy="48"/>
            </a:xfrm>
            <a:prstGeom prst="rect">
              <a:avLst/>
            </a:prstGeom>
            <a:solidFill>
              <a:srgbClr val="FF66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91870" name="Rectangle 30"/>
            <p:cNvSpPr>
              <a:spLocks noChangeArrowheads="1"/>
            </p:cNvSpPr>
            <p:nvPr/>
          </p:nvSpPr>
          <p:spPr bwMode="auto">
            <a:xfrm>
              <a:off x="3187" y="2529"/>
              <a:ext cx="1215" cy="48"/>
            </a:xfrm>
            <a:prstGeom prst="rect">
              <a:avLst/>
            </a:prstGeom>
            <a:solidFill>
              <a:srgbClr val="FF66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91871" name="Rectangle 31"/>
            <p:cNvSpPr>
              <a:spLocks noChangeArrowheads="1"/>
            </p:cNvSpPr>
            <p:nvPr/>
          </p:nvSpPr>
          <p:spPr bwMode="auto">
            <a:xfrm>
              <a:off x="3164" y="2454"/>
              <a:ext cx="1260" cy="48"/>
            </a:xfrm>
            <a:prstGeom prst="rect">
              <a:avLst/>
            </a:prstGeom>
            <a:solidFill>
              <a:srgbClr val="FF66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91872" name="Rectangle 32"/>
            <p:cNvSpPr>
              <a:spLocks noChangeArrowheads="1"/>
            </p:cNvSpPr>
            <p:nvPr/>
          </p:nvSpPr>
          <p:spPr bwMode="auto">
            <a:xfrm>
              <a:off x="3137" y="2379"/>
              <a:ext cx="1328" cy="48"/>
            </a:xfrm>
            <a:prstGeom prst="rect">
              <a:avLst/>
            </a:prstGeom>
            <a:solidFill>
              <a:srgbClr val="FF66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7" name="Group 55"/>
          <p:cNvGrpSpPr>
            <a:grpSpLocks/>
          </p:cNvGrpSpPr>
          <p:nvPr/>
        </p:nvGrpSpPr>
        <p:grpSpPr bwMode="auto">
          <a:xfrm>
            <a:off x="6215063" y="1676400"/>
            <a:ext cx="2319337" cy="3043238"/>
            <a:chOff x="3915" y="1056"/>
            <a:chExt cx="1461" cy="1917"/>
          </a:xfrm>
        </p:grpSpPr>
        <p:sp>
          <p:nvSpPr>
            <p:cNvPr id="291890" name="Freeform 50"/>
            <p:cNvSpPr>
              <a:spLocks/>
            </p:cNvSpPr>
            <p:nvPr/>
          </p:nvSpPr>
          <p:spPr bwMode="auto">
            <a:xfrm>
              <a:off x="3915" y="1344"/>
              <a:ext cx="1332" cy="1629"/>
            </a:xfrm>
            <a:custGeom>
              <a:avLst/>
              <a:gdLst/>
              <a:ahLst/>
              <a:cxnLst>
                <a:cxn ang="0">
                  <a:pos x="0" y="1629"/>
                </a:cxn>
                <a:cxn ang="0">
                  <a:pos x="63" y="1386"/>
                </a:cxn>
                <a:cxn ang="0">
                  <a:pos x="198" y="1134"/>
                </a:cxn>
                <a:cxn ang="0">
                  <a:pos x="369" y="963"/>
                </a:cxn>
                <a:cxn ang="0">
                  <a:pos x="594" y="819"/>
                </a:cxn>
                <a:cxn ang="0">
                  <a:pos x="891" y="693"/>
                </a:cxn>
                <a:cxn ang="0">
                  <a:pos x="1089" y="495"/>
                </a:cxn>
                <a:cxn ang="0">
                  <a:pos x="1233" y="270"/>
                </a:cxn>
                <a:cxn ang="0">
                  <a:pos x="1332" y="0"/>
                </a:cxn>
              </a:cxnLst>
              <a:rect l="0" t="0" r="r" b="b"/>
              <a:pathLst>
                <a:path w="1332" h="1629">
                  <a:moveTo>
                    <a:pt x="0" y="1629"/>
                  </a:moveTo>
                  <a:lnTo>
                    <a:pt x="63" y="1386"/>
                  </a:lnTo>
                  <a:lnTo>
                    <a:pt x="198" y="1134"/>
                  </a:lnTo>
                  <a:lnTo>
                    <a:pt x="369" y="963"/>
                  </a:lnTo>
                  <a:lnTo>
                    <a:pt x="594" y="819"/>
                  </a:lnTo>
                  <a:lnTo>
                    <a:pt x="891" y="693"/>
                  </a:lnTo>
                  <a:lnTo>
                    <a:pt x="1089" y="495"/>
                  </a:lnTo>
                  <a:lnTo>
                    <a:pt x="1233" y="270"/>
                  </a:lnTo>
                  <a:lnTo>
                    <a:pt x="1332" y="0"/>
                  </a:lnTo>
                </a:path>
              </a:pathLst>
            </a:custGeom>
            <a:ln>
              <a:headEnd type="oval" w="med" len="med"/>
              <a:tailEnd type="stealth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91892" name="Text Box 52"/>
            <p:cNvSpPr txBox="1">
              <a:spLocks noChangeArrowheads="1"/>
            </p:cNvSpPr>
            <p:nvPr/>
          </p:nvSpPr>
          <p:spPr bwMode="auto">
            <a:xfrm>
              <a:off x="5136" y="1056"/>
              <a:ext cx="2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2400" dirty="0">
                  <a:solidFill>
                    <a:schemeClr val="bg1">
                      <a:lumMod val="95000"/>
                    </a:schemeClr>
                  </a:solidFill>
                  <a:latin typeface="Symbol" pitchFamily="18" charset="2"/>
                  <a:ea typeface="ＭＳ Ｐゴシック" charset="-128"/>
                </a:rPr>
                <a:t>m</a:t>
              </a:r>
            </a:p>
          </p:txBody>
        </p:sp>
      </p:grpSp>
      <p:grpSp>
        <p:nvGrpSpPr>
          <p:cNvPr id="8" name="Group 58"/>
          <p:cNvGrpSpPr>
            <a:grpSpLocks/>
          </p:cNvGrpSpPr>
          <p:nvPr/>
        </p:nvGrpSpPr>
        <p:grpSpPr bwMode="auto">
          <a:xfrm>
            <a:off x="6215063" y="3205163"/>
            <a:ext cx="2162175" cy="1614487"/>
            <a:chOff x="3915" y="2019"/>
            <a:chExt cx="1362" cy="1017"/>
          </a:xfrm>
        </p:grpSpPr>
        <p:sp>
          <p:nvSpPr>
            <p:cNvPr id="291878" name="Oval 38"/>
            <p:cNvSpPr>
              <a:spLocks noChangeAspect="1" noChangeArrowheads="1"/>
            </p:cNvSpPr>
            <p:nvPr/>
          </p:nvSpPr>
          <p:spPr bwMode="auto">
            <a:xfrm rot="2700000">
              <a:off x="5136" y="2220"/>
              <a:ext cx="45" cy="4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91883" name="Oval 43"/>
            <p:cNvSpPr>
              <a:spLocks noChangeAspect="1" noChangeArrowheads="1"/>
            </p:cNvSpPr>
            <p:nvPr/>
          </p:nvSpPr>
          <p:spPr bwMode="auto">
            <a:xfrm rot="2700000">
              <a:off x="5088" y="2163"/>
              <a:ext cx="45" cy="4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grpSp>
          <p:nvGrpSpPr>
            <p:cNvPr id="9" name="Group 56"/>
            <p:cNvGrpSpPr>
              <a:grpSpLocks/>
            </p:cNvGrpSpPr>
            <p:nvPr/>
          </p:nvGrpSpPr>
          <p:grpSpPr bwMode="auto">
            <a:xfrm>
              <a:off x="3915" y="2019"/>
              <a:ext cx="1362" cy="1017"/>
              <a:chOff x="3915" y="2019"/>
              <a:chExt cx="1362" cy="1017"/>
            </a:xfrm>
          </p:grpSpPr>
          <p:sp>
            <p:nvSpPr>
              <p:cNvPr id="291873" name="Oval 33"/>
              <p:cNvSpPr>
                <a:spLocks noChangeAspect="1" noChangeArrowheads="1"/>
              </p:cNvSpPr>
              <p:nvPr/>
            </p:nvSpPr>
            <p:spPr bwMode="auto">
              <a:xfrm rot="2700000">
                <a:off x="4944" y="2259"/>
                <a:ext cx="45" cy="45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91874" name="Oval 34"/>
              <p:cNvSpPr>
                <a:spLocks noChangeAspect="1" noChangeArrowheads="1"/>
              </p:cNvSpPr>
              <p:nvPr/>
            </p:nvSpPr>
            <p:spPr bwMode="auto">
              <a:xfrm rot="2700000">
                <a:off x="4992" y="2163"/>
                <a:ext cx="45" cy="45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91875" name="Oval 35"/>
              <p:cNvSpPr>
                <a:spLocks noChangeAspect="1" noChangeArrowheads="1"/>
              </p:cNvSpPr>
              <p:nvPr/>
            </p:nvSpPr>
            <p:spPr bwMode="auto">
              <a:xfrm rot="2700000">
                <a:off x="5136" y="2115"/>
                <a:ext cx="45" cy="45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91876" name="Oval 36"/>
              <p:cNvSpPr>
                <a:spLocks noChangeAspect="1" noChangeArrowheads="1"/>
              </p:cNvSpPr>
              <p:nvPr/>
            </p:nvSpPr>
            <p:spPr bwMode="auto">
              <a:xfrm rot="2700000">
                <a:off x="5040" y="2259"/>
                <a:ext cx="45" cy="45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91877" name="Oval 37"/>
              <p:cNvSpPr>
                <a:spLocks noChangeAspect="1" noChangeArrowheads="1"/>
              </p:cNvSpPr>
              <p:nvPr/>
            </p:nvSpPr>
            <p:spPr bwMode="auto">
              <a:xfrm rot="2700000">
                <a:off x="5232" y="2028"/>
                <a:ext cx="45" cy="45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91879" name="Oval 39"/>
              <p:cNvSpPr>
                <a:spLocks noChangeAspect="1" noChangeArrowheads="1"/>
              </p:cNvSpPr>
              <p:nvPr/>
            </p:nvSpPr>
            <p:spPr bwMode="auto">
              <a:xfrm rot="2700000">
                <a:off x="5232" y="2115"/>
                <a:ext cx="45" cy="45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91880" name="Oval 40"/>
              <p:cNvSpPr>
                <a:spLocks noChangeAspect="1" noChangeArrowheads="1"/>
              </p:cNvSpPr>
              <p:nvPr/>
            </p:nvSpPr>
            <p:spPr bwMode="auto">
              <a:xfrm rot="2700000">
                <a:off x="5136" y="2019"/>
                <a:ext cx="45" cy="45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91881" name="Oval 41"/>
              <p:cNvSpPr>
                <a:spLocks noChangeAspect="1" noChangeArrowheads="1"/>
              </p:cNvSpPr>
              <p:nvPr/>
            </p:nvSpPr>
            <p:spPr bwMode="auto">
              <a:xfrm rot="2700000">
                <a:off x="5040" y="2067"/>
                <a:ext cx="45" cy="45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91882" name="Oval 42"/>
              <p:cNvSpPr>
                <a:spLocks noChangeAspect="1" noChangeArrowheads="1"/>
              </p:cNvSpPr>
              <p:nvPr/>
            </p:nvSpPr>
            <p:spPr bwMode="auto">
              <a:xfrm rot="2700000">
                <a:off x="4992" y="2307"/>
                <a:ext cx="45" cy="45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91884" name="Oval 44"/>
              <p:cNvSpPr>
                <a:spLocks noChangeAspect="1" noChangeArrowheads="1"/>
              </p:cNvSpPr>
              <p:nvPr/>
            </p:nvSpPr>
            <p:spPr bwMode="auto">
              <a:xfrm rot="2700000">
                <a:off x="5088" y="2307"/>
                <a:ext cx="45" cy="45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91885" name="Oval 45"/>
              <p:cNvSpPr>
                <a:spLocks noChangeAspect="1" noChangeArrowheads="1"/>
              </p:cNvSpPr>
              <p:nvPr/>
            </p:nvSpPr>
            <p:spPr bwMode="auto">
              <a:xfrm rot="2700000">
                <a:off x="5184" y="2211"/>
                <a:ext cx="45" cy="45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91886" name="Oval 46"/>
              <p:cNvSpPr>
                <a:spLocks noChangeAspect="1" noChangeArrowheads="1"/>
              </p:cNvSpPr>
              <p:nvPr/>
            </p:nvSpPr>
            <p:spPr bwMode="auto">
              <a:xfrm rot="2700000">
                <a:off x="5136" y="2304"/>
                <a:ext cx="45" cy="45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91887" name="Oval 47"/>
              <p:cNvSpPr>
                <a:spLocks noChangeAspect="1" noChangeArrowheads="1"/>
              </p:cNvSpPr>
              <p:nvPr/>
            </p:nvSpPr>
            <p:spPr bwMode="auto">
              <a:xfrm rot="2700000">
                <a:off x="5040" y="2112"/>
                <a:ext cx="45" cy="45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91888" name="Oval 48"/>
              <p:cNvSpPr>
                <a:spLocks noChangeAspect="1" noChangeArrowheads="1"/>
              </p:cNvSpPr>
              <p:nvPr/>
            </p:nvSpPr>
            <p:spPr bwMode="auto">
              <a:xfrm rot="2700000">
                <a:off x="4896" y="2256"/>
                <a:ext cx="45" cy="45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91889" name="Freeform 49"/>
              <p:cNvSpPr>
                <a:spLocks/>
              </p:cNvSpPr>
              <p:nvPr/>
            </p:nvSpPr>
            <p:spPr bwMode="auto">
              <a:xfrm>
                <a:off x="3915" y="2406"/>
                <a:ext cx="1017" cy="630"/>
              </a:xfrm>
              <a:custGeom>
                <a:avLst/>
                <a:gdLst/>
                <a:ahLst/>
                <a:cxnLst>
                  <a:cxn ang="0">
                    <a:pos x="1017" y="0"/>
                  </a:cxn>
                  <a:cxn ang="0">
                    <a:pos x="918" y="117"/>
                  </a:cxn>
                  <a:cxn ang="0">
                    <a:pos x="747" y="279"/>
                  </a:cxn>
                  <a:cxn ang="0">
                    <a:pos x="630" y="387"/>
                  </a:cxn>
                  <a:cxn ang="0">
                    <a:pos x="432" y="495"/>
                  </a:cxn>
                  <a:cxn ang="0">
                    <a:pos x="234" y="576"/>
                  </a:cxn>
                  <a:cxn ang="0">
                    <a:pos x="0" y="630"/>
                  </a:cxn>
                </a:cxnLst>
                <a:rect l="0" t="0" r="r" b="b"/>
                <a:pathLst>
                  <a:path w="1017" h="630">
                    <a:moveTo>
                      <a:pt x="1017" y="0"/>
                    </a:moveTo>
                    <a:lnTo>
                      <a:pt x="918" y="117"/>
                    </a:lnTo>
                    <a:lnTo>
                      <a:pt x="747" y="279"/>
                    </a:lnTo>
                    <a:lnTo>
                      <a:pt x="630" y="387"/>
                    </a:lnTo>
                    <a:lnTo>
                      <a:pt x="432" y="495"/>
                    </a:lnTo>
                    <a:lnTo>
                      <a:pt x="234" y="576"/>
                    </a:lnTo>
                    <a:lnTo>
                      <a:pt x="0" y="630"/>
                    </a:lnTo>
                  </a:path>
                </a:pathLst>
              </a:custGeom>
              <a:ln>
                <a:headEnd type="oval" w="med" len="med"/>
                <a:tailEnd type="oval" w="med" len="med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91893" name="Text Box 53"/>
              <p:cNvSpPr txBox="1">
                <a:spLocks noChangeArrowheads="1"/>
              </p:cNvSpPr>
              <p:nvPr/>
            </p:nvSpPr>
            <p:spPr bwMode="auto">
              <a:xfrm>
                <a:off x="4416" y="2496"/>
                <a:ext cx="33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ja-JP" sz="2400" dirty="0">
                    <a:solidFill>
                      <a:schemeClr val="bg1">
                        <a:lumMod val="95000"/>
                      </a:schemeClr>
                    </a:solidFill>
                    <a:ea typeface="ＭＳ Ｐゴシック" charset="-128"/>
                  </a:rPr>
                  <a:t>e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861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Outline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071538" y="1071546"/>
            <a:ext cx="7929618" cy="5357850"/>
          </a:xfrm>
        </p:spPr>
        <p:txBody>
          <a:bodyPr>
            <a:normAutofit fontScale="92500" lnSpcReduction="20000"/>
          </a:bodyPr>
          <a:lstStyle/>
          <a:p>
            <a:r>
              <a:rPr lang="en-US" altLang="ja-JP" dirty="0" smtClean="0">
                <a:solidFill>
                  <a:srgbClr val="FFC000"/>
                </a:solidFill>
              </a:rPr>
              <a:t>More advanced features</a:t>
            </a:r>
          </a:p>
          <a:p>
            <a:pPr lvl="1"/>
            <a:r>
              <a:rPr kumimoji="1" lang="en-US" altLang="ja-JP" dirty="0" smtClean="0"/>
              <a:t>Supplemental about packaged physics list</a:t>
            </a:r>
          </a:p>
          <a:p>
            <a:pPr lvl="1"/>
            <a:r>
              <a:rPr kumimoji="1" lang="en-US" altLang="ja-JP" dirty="0" smtClean="0"/>
              <a:t>Stack management</a:t>
            </a:r>
          </a:p>
          <a:p>
            <a:pPr lvl="1"/>
            <a:r>
              <a:rPr kumimoji="1" lang="en-US" altLang="ja-JP" dirty="0" smtClean="0"/>
              <a:t>Shower parameterization</a:t>
            </a:r>
          </a:p>
          <a:p>
            <a:pPr lvl="1"/>
            <a:r>
              <a:rPr lang="en-US" altLang="ja-JP" dirty="0" smtClean="0"/>
              <a:t>Pre-assigned  decay</a:t>
            </a:r>
          </a:p>
          <a:p>
            <a:pPr lvl="1"/>
            <a:r>
              <a:rPr lang="en-US" altLang="ja-JP" dirty="0" smtClean="0"/>
              <a:t>Python interface</a:t>
            </a:r>
          </a:p>
          <a:p>
            <a:pPr lvl="1"/>
            <a:endParaRPr kumimoji="1" lang="en-US" altLang="ja-JP" dirty="0" smtClean="0"/>
          </a:p>
          <a:p>
            <a:r>
              <a:rPr kumimoji="1" lang="en-US" altLang="ja-JP" dirty="0" smtClean="0"/>
              <a:t>Reports from Geant4 Collaboration workshop</a:t>
            </a:r>
          </a:p>
          <a:p>
            <a:pPr lvl="1"/>
            <a:r>
              <a:rPr lang="en-US" altLang="ja-JP" dirty="0" smtClean="0"/>
              <a:t>Physics validation</a:t>
            </a:r>
          </a:p>
          <a:p>
            <a:pPr lvl="1"/>
            <a:r>
              <a:rPr lang="en-US" altLang="ja-JP" dirty="0" smtClean="0"/>
              <a:t>Performance issues</a:t>
            </a:r>
          </a:p>
          <a:p>
            <a:pPr lvl="1"/>
            <a:r>
              <a:rPr lang="en-US" altLang="ja-JP" dirty="0" smtClean="0"/>
              <a:t>Recent improvements</a:t>
            </a:r>
          </a:p>
          <a:p>
            <a:pPr lvl="1"/>
            <a:endParaRPr lang="en-US" altLang="ja-JP" dirty="0" smtClean="0"/>
          </a:p>
          <a:p>
            <a:r>
              <a:rPr lang="en-US" altLang="ja-JP" dirty="0" smtClean="0"/>
              <a:t>Discussion</a:t>
            </a: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C42A0-14F6-4F99-9FEF-F25B8FEAA2C1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071546"/>
            <a:ext cx="785818" cy="785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スライド番号プレースホルダ 5"/>
          <p:cNvSpPr>
            <a:spLocks noGrp="1"/>
          </p:cNvSpPr>
          <p:nvPr>
            <p:ph type="sldNum" sz="quarter" idx="4294967295"/>
          </p:nvPr>
        </p:nvSpPr>
        <p:spPr>
          <a:xfrm>
            <a:off x="8382000" y="6537325"/>
            <a:ext cx="685800" cy="320675"/>
          </a:xfrm>
          <a:prstGeom prst="rect">
            <a:avLst/>
          </a:prstGeom>
        </p:spPr>
        <p:txBody>
          <a:bodyPr/>
          <a:lstStyle/>
          <a:p>
            <a:fld id="{2CE872CA-5F42-4786-B08D-FFFF5BCDB2E7}" type="slidenum">
              <a:rPr lang="en-US" altLang="ja-JP"/>
              <a:pPr/>
              <a:t>20</a:t>
            </a:fld>
            <a:endParaRPr lang="en-US" altLang="ja-JP"/>
          </a:p>
        </p:txBody>
      </p:sp>
      <p:sp>
        <p:nvSpPr>
          <p:cNvPr id="2938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647700"/>
          </a:xfrm>
        </p:spPr>
        <p:txBody>
          <a:bodyPr/>
          <a:lstStyle/>
          <a:p>
            <a:r>
              <a:rPr lang="en-US" altLang="ja-JP">
                <a:ea typeface="ＭＳ Ｐゴシック" charset="-128"/>
              </a:rPr>
              <a:t>Models and envelope</a:t>
            </a:r>
          </a:p>
        </p:txBody>
      </p:sp>
      <p:sp>
        <p:nvSpPr>
          <p:cNvPr id="293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5724" y="1285860"/>
            <a:ext cx="6057912" cy="4929222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ja-JP" sz="2000" dirty="0">
                <a:ea typeface="ＭＳ Ｐゴシック" charset="-128"/>
              </a:rPr>
              <a:t>Concrete models are bound to the envelope through a </a:t>
            </a:r>
            <a:r>
              <a:rPr lang="en-US" altLang="ja-JP" sz="2000" i="1" dirty="0" smtClean="0">
                <a:solidFill>
                  <a:srgbClr val="FFC000"/>
                </a:solidFill>
                <a:ea typeface="ＭＳ Ｐゴシック" charset="-128"/>
              </a:rPr>
              <a:t>G4FastSimulationManager</a:t>
            </a:r>
            <a:r>
              <a:rPr lang="en-US" altLang="ja-JP" sz="2000" dirty="0" smtClean="0">
                <a:ea typeface="ＭＳ Ｐゴシック" charset="-128"/>
              </a:rPr>
              <a:t> </a:t>
            </a:r>
            <a:r>
              <a:rPr lang="en-US" altLang="ja-JP" sz="2000" dirty="0">
                <a:ea typeface="ＭＳ Ｐゴシック" charset="-128"/>
              </a:rPr>
              <a:t>object.</a:t>
            </a:r>
          </a:p>
          <a:p>
            <a:pPr>
              <a:lnSpc>
                <a:spcPct val="120000"/>
              </a:lnSpc>
            </a:pPr>
            <a:endParaRPr lang="en-US" altLang="ja-JP" sz="2000" dirty="0" smtClean="0">
              <a:ea typeface="ＭＳ Ｐゴシック" charset="-128"/>
            </a:endParaRPr>
          </a:p>
          <a:p>
            <a:pPr>
              <a:lnSpc>
                <a:spcPct val="120000"/>
              </a:lnSpc>
            </a:pPr>
            <a:r>
              <a:rPr lang="en-US" altLang="ja-JP" sz="2000" dirty="0" smtClean="0">
                <a:ea typeface="ＭＳ Ｐゴシック" charset="-128"/>
              </a:rPr>
              <a:t>This </a:t>
            </a:r>
            <a:r>
              <a:rPr lang="en-US" altLang="ja-JP" sz="2000" dirty="0">
                <a:ea typeface="ＭＳ Ｐゴシック" charset="-128"/>
              </a:rPr>
              <a:t>allows </a:t>
            </a:r>
            <a:r>
              <a:rPr lang="en-US" altLang="ja-JP" sz="2000" dirty="0" smtClean="0">
                <a:ea typeface="ＭＳ Ｐゴシック" charset="-128"/>
              </a:rPr>
              <a:t>several </a:t>
            </a:r>
            <a:r>
              <a:rPr lang="en-US" altLang="ja-JP" sz="2000" dirty="0">
                <a:ea typeface="ＭＳ Ｐゴシック" charset="-128"/>
              </a:rPr>
              <a:t>models to be bound to one </a:t>
            </a:r>
            <a:r>
              <a:rPr lang="en-US" altLang="ja-JP" sz="2000" dirty="0" smtClean="0">
                <a:ea typeface="ＭＳ Ｐゴシック" charset="-128"/>
              </a:rPr>
              <a:t>envelope, i.e. G4LogicalVolume.</a:t>
            </a:r>
            <a:endParaRPr lang="en-US" altLang="ja-JP" sz="2000" dirty="0">
              <a:ea typeface="ＭＳ Ｐゴシック" charset="-128"/>
            </a:endParaRPr>
          </a:p>
          <a:p>
            <a:pPr>
              <a:lnSpc>
                <a:spcPct val="120000"/>
              </a:lnSpc>
            </a:pPr>
            <a:endParaRPr lang="en-US" altLang="ja-JP" sz="2000" dirty="0">
              <a:ea typeface="ＭＳ Ｐゴシック" charset="-128"/>
            </a:endParaRPr>
          </a:p>
          <a:p>
            <a:pPr>
              <a:lnSpc>
                <a:spcPct val="120000"/>
              </a:lnSpc>
            </a:pPr>
            <a:r>
              <a:rPr lang="en-US" altLang="ja-JP" sz="2000" dirty="0">
                <a:ea typeface="ＭＳ Ｐゴシック" charset="-128"/>
              </a:rPr>
              <a:t>A model may returns back to the "ordinary" tracking the new state of G4Track after parameterization (alive/killed, new position, new momentum, etc.) and eventually adds </a:t>
            </a:r>
            <a:r>
              <a:rPr lang="en-US" altLang="ja-JP" sz="2000" dirty="0" err="1">
                <a:ea typeface="ＭＳ Ｐゴシック" charset="-128"/>
              </a:rPr>
              <a:t>secondaries</a:t>
            </a:r>
            <a:r>
              <a:rPr lang="en-US" altLang="ja-JP" sz="2000" dirty="0">
                <a:ea typeface="ＭＳ Ｐゴシック" charset="-128"/>
              </a:rPr>
              <a:t> (e.g. punch through) created by the parameterization.</a:t>
            </a:r>
            <a:endParaRPr lang="en-US" altLang="en-US" sz="2000" dirty="0">
              <a:ea typeface="ＭＳ Ｐゴシック" charset="-128"/>
            </a:endParaRPr>
          </a:p>
        </p:txBody>
      </p:sp>
      <p:sp>
        <p:nvSpPr>
          <p:cNvPr id="293893" name="Rectangle 5"/>
          <p:cNvSpPr>
            <a:spLocks noChangeAspect="1" noChangeArrowheads="1"/>
          </p:cNvSpPr>
          <p:nvPr/>
        </p:nvSpPr>
        <p:spPr bwMode="auto">
          <a:xfrm>
            <a:off x="6484938" y="3522663"/>
            <a:ext cx="2228850" cy="3143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ctr" eaLnBrk="1" hangingPunct="1"/>
            <a:r>
              <a:rPr lang="fr-FR" sz="1400">
                <a:solidFill>
                  <a:srgbClr val="1C1C1C"/>
                </a:solidFill>
                <a:ea typeface="ＭＳ Ｐゴシック" charset="-128"/>
              </a:rPr>
              <a:t>G4FastSimulationManager</a:t>
            </a:r>
            <a:endParaRPr lang="en-US" altLang="ja-JP" sz="1400">
              <a:solidFill>
                <a:srgbClr val="1C1C1C"/>
              </a:solidFill>
              <a:ea typeface="ＭＳ Ｐゴシック" charset="-128"/>
            </a:endParaRPr>
          </a:p>
        </p:txBody>
      </p:sp>
      <p:sp>
        <p:nvSpPr>
          <p:cNvPr id="293894" name="AutoShape 6"/>
          <p:cNvSpPr>
            <a:spLocks noChangeAspect="1" noChangeArrowheads="1"/>
          </p:cNvSpPr>
          <p:nvPr/>
        </p:nvSpPr>
        <p:spPr bwMode="auto">
          <a:xfrm>
            <a:off x="7292975" y="3971925"/>
            <a:ext cx="1665288" cy="3460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eaLnBrk="1" hangingPunct="1"/>
            <a:r>
              <a:rPr lang="fr-FR" sz="1400" dirty="0">
                <a:solidFill>
                  <a:srgbClr val="1C1C1C"/>
                </a:solidFill>
                <a:ea typeface="ＭＳ Ｐゴシック" charset="-128"/>
              </a:rPr>
              <a:t>ModelForElectrons</a:t>
            </a:r>
            <a:endParaRPr lang="en-US" altLang="ja-JP" sz="1400" dirty="0">
              <a:solidFill>
                <a:srgbClr val="1C1C1C"/>
              </a:solidFill>
              <a:ea typeface="ＭＳ Ｐゴシック" charset="-128"/>
            </a:endParaRPr>
          </a:p>
        </p:txBody>
      </p:sp>
      <p:sp>
        <p:nvSpPr>
          <p:cNvPr id="293895" name="AutoShape 7"/>
          <p:cNvSpPr>
            <a:spLocks noChangeAspect="1" noChangeArrowheads="1"/>
          </p:cNvSpPr>
          <p:nvPr/>
        </p:nvSpPr>
        <p:spPr bwMode="auto">
          <a:xfrm>
            <a:off x="7307263" y="4376738"/>
            <a:ext cx="1366837" cy="34766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eaLnBrk="1" hangingPunct="1"/>
            <a:r>
              <a:rPr lang="fr-FR" sz="1400">
                <a:solidFill>
                  <a:srgbClr val="1C1C1C"/>
                </a:solidFill>
                <a:ea typeface="ＭＳ Ｐゴシック" charset="-128"/>
              </a:rPr>
              <a:t>ModelForPions</a:t>
            </a:r>
            <a:endParaRPr lang="en-US" altLang="ja-JP" sz="1400">
              <a:solidFill>
                <a:srgbClr val="1C1C1C"/>
              </a:solidFill>
              <a:ea typeface="ＭＳ Ｐゴシック" charset="-128"/>
            </a:endParaRPr>
          </a:p>
        </p:txBody>
      </p:sp>
      <p:cxnSp>
        <p:nvCxnSpPr>
          <p:cNvPr id="293896" name="AutoShape 8"/>
          <p:cNvCxnSpPr>
            <a:cxnSpLocks noChangeAspect="1" noChangeShapeType="1"/>
            <a:stCxn id="293900" idx="1"/>
            <a:endCxn id="293893" idx="0"/>
          </p:cNvCxnSpPr>
          <p:nvPr/>
        </p:nvCxnSpPr>
        <p:spPr bwMode="auto">
          <a:xfrm rot="16200000" flipH="1">
            <a:off x="6808788" y="2732087"/>
            <a:ext cx="839788" cy="741363"/>
          </a:xfrm>
          <a:prstGeom prst="bentConnector3">
            <a:avLst>
              <a:gd name="adj1" fmla="val 48958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293897" name="AutoShape 9"/>
          <p:cNvCxnSpPr>
            <a:cxnSpLocks noChangeAspect="1" noChangeShapeType="1"/>
          </p:cNvCxnSpPr>
          <p:nvPr/>
        </p:nvCxnSpPr>
        <p:spPr bwMode="auto">
          <a:xfrm rot="16200000" flipH="1">
            <a:off x="6946106" y="3815557"/>
            <a:ext cx="296863" cy="361950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293898" name="AutoShape 10"/>
          <p:cNvCxnSpPr>
            <a:cxnSpLocks noChangeAspect="1" noChangeShapeType="1"/>
          </p:cNvCxnSpPr>
          <p:nvPr/>
        </p:nvCxnSpPr>
        <p:spPr bwMode="auto">
          <a:xfrm rot="16200000" flipH="1">
            <a:off x="6751637" y="4010026"/>
            <a:ext cx="703263" cy="379412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grpSp>
        <p:nvGrpSpPr>
          <p:cNvPr id="2" name="Group 11"/>
          <p:cNvGrpSpPr>
            <a:grpSpLocks noChangeAspect="1"/>
          </p:cNvGrpSpPr>
          <p:nvPr/>
        </p:nvGrpSpPr>
        <p:grpSpPr bwMode="auto">
          <a:xfrm>
            <a:off x="5638800" y="1854200"/>
            <a:ext cx="2438400" cy="812800"/>
            <a:chOff x="2064" y="720"/>
            <a:chExt cx="1440" cy="480"/>
          </a:xfrm>
        </p:grpSpPr>
        <p:sp>
          <p:nvSpPr>
            <p:cNvPr id="293900" name="AutoShape 12"/>
            <p:cNvSpPr>
              <a:spLocks noChangeAspect="1" noChangeArrowheads="1"/>
            </p:cNvSpPr>
            <p:nvPr/>
          </p:nvSpPr>
          <p:spPr bwMode="auto">
            <a:xfrm>
              <a:off x="2064" y="720"/>
              <a:ext cx="1440" cy="480"/>
            </a:xfrm>
            <a:custGeom>
              <a:avLst/>
              <a:gdLst>
                <a:gd name="G0" fmla="+- 2910 0 0"/>
                <a:gd name="G1" fmla="+- 21600 0 2910"/>
                <a:gd name="G2" fmla="*/ 2910 1 2"/>
                <a:gd name="G3" fmla="+- 21600 0 G2"/>
                <a:gd name="G4" fmla="+/ 2910 21600 2"/>
                <a:gd name="G5" fmla="+/ G1 0 2"/>
                <a:gd name="G6" fmla="*/ 21600 21600 2910"/>
                <a:gd name="G7" fmla="*/ G6 1 2"/>
                <a:gd name="G8" fmla="+- 21600 0 G7"/>
                <a:gd name="G9" fmla="*/ 21600 1 2"/>
                <a:gd name="G10" fmla="+- 2910 0 G9"/>
                <a:gd name="G11" fmla="?: G10 G8 0"/>
                <a:gd name="G12" fmla="?: G10 G7 21600"/>
                <a:gd name="T0" fmla="*/ 20145 w 21600"/>
                <a:gd name="T1" fmla="*/ 10800 h 21600"/>
                <a:gd name="T2" fmla="*/ 10800 w 21600"/>
                <a:gd name="T3" fmla="*/ 21600 h 21600"/>
                <a:gd name="T4" fmla="*/ 1455 w 21600"/>
                <a:gd name="T5" fmla="*/ 10800 h 21600"/>
                <a:gd name="T6" fmla="*/ 10800 w 21600"/>
                <a:gd name="T7" fmla="*/ 0 h 21600"/>
                <a:gd name="T8" fmla="*/ 3255 w 21600"/>
                <a:gd name="T9" fmla="*/ 3255 h 21600"/>
                <a:gd name="T10" fmla="*/ 18345 w 21600"/>
                <a:gd name="T11" fmla="*/ 1834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910" y="21600"/>
                  </a:lnTo>
                  <a:lnTo>
                    <a:pt x="1869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0C0C0"/>
            </a:solidFill>
            <a:ln w="317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93901" name="Rectangle 13"/>
            <p:cNvSpPr>
              <a:spLocks noChangeAspect="1" noChangeArrowheads="1"/>
            </p:cNvSpPr>
            <p:nvPr/>
          </p:nvSpPr>
          <p:spPr bwMode="auto">
            <a:xfrm>
              <a:off x="2252" y="1121"/>
              <a:ext cx="1034" cy="48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93902" name="Rectangle 14"/>
            <p:cNvSpPr>
              <a:spLocks noChangeAspect="1" noChangeArrowheads="1"/>
            </p:cNvSpPr>
            <p:nvPr/>
          </p:nvSpPr>
          <p:spPr bwMode="auto">
            <a:xfrm>
              <a:off x="2227" y="1046"/>
              <a:ext cx="1102" cy="48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93903" name="Rectangle 15"/>
            <p:cNvSpPr>
              <a:spLocks noChangeAspect="1" noChangeArrowheads="1"/>
            </p:cNvSpPr>
            <p:nvPr/>
          </p:nvSpPr>
          <p:spPr bwMode="auto">
            <a:xfrm>
              <a:off x="2204" y="971"/>
              <a:ext cx="1147" cy="48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93904" name="Rectangle 16"/>
            <p:cNvSpPr>
              <a:spLocks noChangeAspect="1" noChangeArrowheads="1"/>
            </p:cNvSpPr>
            <p:nvPr/>
          </p:nvSpPr>
          <p:spPr bwMode="auto">
            <a:xfrm>
              <a:off x="2179" y="897"/>
              <a:ext cx="1215" cy="48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93905" name="Rectangle 17"/>
            <p:cNvSpPr>
              <a:spLocks noChangeAspect="1" noChangeArrowheads="1"/>
            </p:cNvSpPr>
            <p:nvPr/>
          </p:nvSpPr>
          <p:spPr bwMode="auto">
            <a:xfrm>
              <a:off x="2156" y="822"/>
              <a:ext cx="1260" cy="48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93906" name="Rectangle 18"/>
            <p:cNvSpPr>
              <a:spLocks noChangeAspect="1" noChangeArrowheads="1"/>
            </p:cNvSpPr>
            <p:nvPr/>
          </p:nvSpPr>
          <p:spPr bwMode="auto">
            <a:xfrm>
              <a:off x="2129" y="747"/>
              <a:ext cx="1328" cy="48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293907" name="Text Box 19"/>
          <p:cNvSpPr txBox="1">
            <a:spLocks noChangeAspect="1" noChangeArrowheads="1"/>
          </p:cNvSpPr>
          <p:nvPr/>
        </p:nvSpPr>
        <p:spPr bwMode="auto">
          <a:xfrm>
            <a:off x="6021388" y="1981200"/>
            <a:ext cx="1674812" cy="6016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82800" bIns="82800"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fr-FR" sz="1400">
                <a:solidFill>
                  <a:srgbClr val="1C1C1C"/>
                </a:solidFill>
                <a:ea typeface="ＭＳ Ｐゴシック" charset="-128"/>
              </a:rPr>
              <a:t>« envelope »</a:t>
            </a: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fr-FR" sz="1400">
                <a:solidFill>
                  <a:srgbClr val="1C1C1C"/>
                </a:solidFill>
                <a:ea typeface="ＭＳ Ｐゴシック" charset="-128"/>
              </a:rPr>
              <a:t>(G4LogicalVolume)</a:t>
            </a:r>
            <a:endParaRPr lang="en-GB" sz="1400">
              <a:solidFill>
                <a:srgbClr val="1C1C1C"/>
              </a:solidFill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スライド番号プレースホルダ 5"/>
          <p:cNvSpPr>
            <a:spLocks noGrp="1"/>
          </p:cNvSpPr>
          <p:nvPr>
            <p:ph type="sldNum" sz="quarter" idx="4294967295"/>
          </p:nvPr>
        </p:nvSpPr>
        <p:spPr>
          <a:xfrm>
            <a:off x="8382000" y="6537325"/>
            <a:ext cx="685800" cy="320675"/>
          </a:xfrm>
          <a:prstGeom prst="rect">
            <a:avLst/>
          </a:prstGeom>
        </p:spPr>
        <p:txBody>
          <a:bodyPr/>
          <a:lstStyle/>
          <a:p>
            <a:fld id="{C8AFBEDB-A75F-4A82-A3D8-E6A25FB66620}" type="slidenum">
              <a:rPr lang="en-US" altLang="ja-JP"/>
              <a:pPr/>
              <a:t>21</a:t>
            </a:fld>
            <a:endParaRPr lang="en-US" altLang="ja-JP"/>
          </a:p>
        </p:txBody>
      </p:sp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7772400" cy="838200"/>
          </a:xfrm>
          <a:ln/>
        </p:spPr>
        <p:txBody>
          <a:bodyPr/>
          <a:lstStyle/>
          <a:p>
            <a:r>
              <a:rPr lang="en-US" altLang="ja-JP">
                <a:ea typeface="ＭＳ Ｐゴシック" charset="-128"/>
              </a:rPr>
              <a:t>Fast Simulation</a:t>
            </a:r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1066800"/>
            <a:ext cx="4495800" cy="838200"/>
          </a:xfrm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ja-JP" sz="1800">
                <a:ea typeface="ＭＳ Ｐゴシック" charset="-128"/>
              </a:rPr>
              <a:t>The Fast Simulation components are indicated in white.</a:t>
            </a:r>
          </a:p>
          <a:p>
            <a:pPr>
              <a:lnSpc>
                <a:spcPct val="90000"/>
              </a:lnSpc>
            </a:pPr>
            <a:endParaRPr lang="en-US" altLang="en-US" sz="1800"/>
          </a:p>
        </p:txBody>
      </p:sp>
      <p:sp>
        <p:nvSpPr>
          <p:cNvPr id="29594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286248" y="3595710"/>
            <a:ext cx="4953000" cy="3048000"/>
          </a:xfrm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ja-JP" sz="1800" dirty="0">
                <a:ea typeface="ＭＳ Ｐゴシック" charset="-128"/>
              </a:rPr>
              <a:t>When the G4Track comes in an envelope, </a:t>
            </a:r>
          </a:p>
          <a:p>
            <a:pPr>
              <a:lnSpc>
                <a:spcPct val="90000"/>
              </a:lnSpc>
              <a:buFont typeface="Webdings" pitchFamily="18" charset="2"/>
              <a:buNone/>
            </a:pPr>
            <a:r>
              <a:rPr lang="en-US" altLang="ja-JP" sz="1800" dirty="0">
                <a:ea typeface="ＭＳ Ｐゴシック" charset="-128"/>
              </a:rPr>
              <a:t>     the G4FastSimulationManagerProcess </a:t>
            </a:r>
          </a:p>
          <a:p>
            <a:pPr>
              <a:lnSpc>
                <a:spcPct val="90000"/>
              </a:lnSpc>
              <a:buFont typeface="Webdings" pitchFamily="18" charset="2"/>
              <a:buNone/>
            </a:pPr>
            <a:r>
              <a:rPr lang="en-US" altLang="ja-JP" sz="1800" dirty="0">
                <a:ea typeface="ＭＳ Ｐゴシック" charset="-128"/>
              </a:rPr>
              <a:t>     looks for a G4FastSimulationManager.</a:t>
            </a:r>
          </a:p>
          <a:p>
            <a:pPr>
              <a:lnSpc>
                <a:spcPct val="90000"/>
              </a:lnSpc>
            </a:pPr>
            <a:r>
              <a:rPr lang="en-US" altLang="ja-JP" sz="1800" dirty="0">
                <a:ea typeface="ＭＳ Ｐゴシック" charset="-128"/>
              </a:rPr>
              <a:t>If one exists, at the beginning of each step in the envelope, each model is asked for a trigger.</a:t>
            </a:r>
          </a:p>
          <a:p>
            <a:pPr>
              <a:lnSpc>
                <a:spcPct val="90000"/>
              </a:lnSpc>
            </a:pPr>
            <a:r>
              <a:rPr lang="en-US" altLang="ja-JP" sz="1800" dirty="0">
                <a:ea typeface="ＭＳ Ｐゴシック" charset="-128"/>
              </a:rPr>
              <a:t>In case a trigger is issued, the model is applied at the point the G4track is.</a:t>
            </a:r>
          </a:p>
          <a:p>
            <a:pPr>
              <a:lnSpc>
                <a:spcPct val="90000"/>
              </a:lnSpc>
            </a:pPr>
            <a:r>
              <a:rPr lang="en-US" altLang="ja-JP" sz="1800" dirty="0">
                <a:ea typeface="ＭＳ Ｐゴシック" charset="-128"/>
              </a:rPr>
              <a:t>Otherwise, the tracking proceeds with a normal tracking.</a:t>
            </a:r>
          </a:p>
          <a:p>
            <a:pPr>
              <a:lnSpc>
                <a:spcPct val="90000"/>
              </a:lnSpc>
            </a:pPr>
            <a:endParaRPr lang="en-US" altLang="ja-JP" sz="1800" dirty="0">
              <a:ea typeface="ＭＳ Ｐゴシック" charset="-128"/>
            </a:endParaRPr>
          </a:p>
        </p:txBody>
      </p:sp>
      <p:sp>
        <p:nvSpPr>
          <p:cNvPr id="295942" name="Rectangle 6"/>
          <p:cNvSpPr>
            <a:spLocks noChangeAspect="1" noChangeArrowheads="1"/>
          </p:cNvSpPr>
          <p:nvPr/>
        </p:nvSpPr>
        <p:spPr bwMode="auto">
          <a:xfrm>
            <a:off x="5886450" y="2324100"/>
            <a:ext cx="2227263" cy="3143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ctr" eaLnBrk="1" hangingPunct="1"/>
            <a:r>
              <a:rPr lang="fr-FR" sz="1400">
                <a:solidFill>
                  <a:srgbClr val="1C1C1C"/>
                </a:solidFill>
                <a:ea typeface="ＭＳ Ｐゴシック" charset="-128"/>
              </a:rPr>
              <a:t>G4FastSimulationManager</a:t>
            </a:r>
            <a:endParaRPr lang="en-US" altLang="ja-JP" sz="1400">
              <a:solidFill>
                <a:srgbClr val="1C1C1C"/>
              </a:solidFill>
              <a:ea typeface="ＭＳ Ｐゴシック" charset="-128"/>
            </a:endParaRPr>
          </a:p>
        </p:txBody>
      </p:sp>
      <p:sp>
        <p:nvSpPr>
          <p:cNvPr id="295943" name="AutoShape 7"/>
          <p:cNvSpPr>
            <a:spLocks noChangeAspect="1" noChangeArrowheads="1"/>
          </p:cNvSpPr>
          <p:nvPr/>
        </p:nvSpPr>
        <p:spPr bwMode="auto">
          <a:xfrm>
            <a:off x="6724650" y="2720975"/>
            <a:ext cx="1665288" cy="3460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eaLnBrk="1" hangingPunct="1"/>
            <a:r>
              <a:rPr lang="fr-FR" sz="1400">
                <a:solidFill>
                  <a:srgbClr val="1C1C1C"/>
                </a:solidFill>
                <a:ea typeface="ＭＳ Ｐゴシック" charset="-128"/>
              </a:rPr>
              <a:t>ModelForElectrons</a:t>
            </a:r>
            <a:endParaRPr lang="en-US" altLang="ja-JP" sz="1400">
              <a:solidFill>
                <a:srgbClr val="1C1C1C"/>
              </a:solidFill>
              <a:ea typeface="ＭＳ Ｐゴシック" charset="-128"/>
            </a:endParaRPr>
          </a:p>
        </p:txBody>
      </p:sp>
      <p:sp>
        <p:nvSpPr>
          <p:cNvPr id="295944" name="AutoShape 8"/>
          <p:cNvSpPr>
            <a:spLocks noChangeAspect="1" noChangeArrowheads="1"/>
          </p:cNvSpPr>
          <p:nvPr/>
        </p:nvSpPr>
        <p:spPr bwMode="auto">
          <a:xfrm>
            <a:off x="6740525" y="3082925"/>
            <a:ext cx="1365250" cy="3460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eaLnBrk="1" hangingPunct="1"/>
            <a:r>
              <a:rPr lang="fr-FR" sz="1400">
                <a:solidFill>
                  <a:srgbClr val="1C1C1C"/>
                </a:solidFill>
                <a:ea typeface="ＭＳ Ｐゴシック" charset="-128"/>
              </a:rPr>
              <a:t>ModelForPions</a:t>
            </a:r>
            <a:endParaRPr lang="en-US" altLang="ja-JP" sz="1400">
              <a:solidFill>
                <a:srgbClr val="1C1C1C"/>
              </a:solidFill>
              <a:ea typeface="ＭＳ Ｐゴシック" charset="-128"/>
            </a:endParaRPr>
          </a:p>
        </p:txBody>
      </p:sp>
      <p:cxnSp>
        <p:nvCxnSpPr>
          <p:cNvPr id="295945" name="AutoShape 9"/>
          <p:cNvCxnSpPr>
            <a:cxnSpLocks noChangeAspect="1" noChangeShapeType="1"/>
            <a:stCxn id="295949" idx="1"/>
            <a:endCxn id="295942" idx="1"/>
          </p:cNvCxnSpPr>
          <p:nvPr/>
        </p:nvCxnSpPr>
        <p:spPr bwMode="auto">
          <a:xfrm rot="16200000" flipH="1">
            <a:off x="5627688" y="2166938"/>
            <a:ext cx="279400" cy="349250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295946" name="AutoShape 10"/>
          <p:cNvCxnSpPr>
            <a:cxnSpLocks noChangeAspect="1" noChangeShapeType="1"/>
          </p:cNvCxnSpPr>
          <p:nvPr/>
        </p:nvCxnSpPr>
        <p:spPr bwMode="auto">
          <a:xfrm rot="16200000" flipH="1">
            <a:off x="6419056" y="2601120"/>
            <a:ext cx="263525" cy="322262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295947" name="AutoShape 11"/>
          <p:cNvCxnSpPr>
            <a:cxnSpLocks noChangeAspect="1" noChangeShapeType="1"/>
          </p:cNvCxnSpPr>
          <p:nvPr/>
        </p:nvCxnSpPr>
        <p:spPr bwMode="auto">
          <a:xfrm rot="16200000" flipH="1">
            <a:off x="6245225" y="2774951"/>
            <a:ext cx="625475" cy="336550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grpSp>
        <p:nvGrpSpPr>
          <p:cNvPr id="2" name="Group 12"/>
          <p:cNvGrpSpPr>
            <a:grpSpLocks noChangeAspect="1"/>
          </p:cNvGrpSpPr>
          <p:nvPr/>
        </p:nvGrpSpPr>
        <p:grpSpPr bwMode="auto">
          <a:xfrm>
            <a:off x="4508500" y="1463675"/>
            <a:ext cx="2170113" cy="723900"/>
            <a:chOff x="2064" y="720"/>
            <a:chExt cx="1440" cy="480"/>
          </a:xfrm>
        </p:grpSpPr>
        <p:sp>
          <p:nvSpPr>
            <p:cNvPr id="295949" name="AutoShape 13"/>
            <p:cNvSpPr>
              <a:spLocks noChangeAspect="1" noChangeArrowheads="1"/>
            </p:cNvSpPr>
            <p:nvPr/>
          </p:nvSpPr>
          <p:spPr bwMode="auto">
            <a:xfrm>
              <a:off x="2064" y="720"/>
              <a:ext cx="1440" cy="480"/>
            </a:xfrm>
            <a:custGeom>
              <a:avLst/>
              <a:gdLst>
                <a:gd name="G0" fmla="+- 2910 0 0"/>
                <a:gd name="G1" fmla="+- 21600 0 2910"/>
                <a:gd name="G2" fmla="*/ 2910 1 2"/>
                <a:gd name="G3" fmla="+- 21600 0 G2"/>
                <a:gd name="G4" fmla="+/ 2910 21600 2"/>
                <a:gd name="G5" fmla="+/ G1 0 2"/>
                <a:gd name="G6" fmla="*/ 21600 21600 2910"/>
                <a:gd name="G7" fmla="*/ G6 1 2"/>
                <a:gd name="G8" fmla="+- 21600 0 G7"/>
                <a:gd name="G9" fmla="*/ 21600 1 2"/>
                <a:gd name="G10" fmla="+- 2910 0 G9"/>
                <a:gd name="G11" fmla="?: G10 G8 0"/>
                <a:gd name="G12" fmla="?: G10 G7 21600"/>
                <a:gd name="T0" fmla="*/ 20145 w 21600"/>
                <a:gd name="T1" fmla="*/ 10800 h 21600"/>
                <a:gd name="T2" fmla="*/ 10800 w 21600"/>
                <a:gd name="T3" fmla="*/ 21600 h 21600"/>
                <a:gd name="T4" fmla="*/ 1455 w 21600"/>
                <a:gd name="T5" fmla="*/ 10800 h 21600"/>
                <a:gd name="T6" fmla="*/ 10800 w 21600"/>
                <a:gd name="T7" fmla="*/ 0 h 21600"/>
                <a:gd name="T8" fmla="*/ 3255 w 21600"/>
                <a:gd name="T9" fmla="*/ 3255 h 21600"/>
                <a:gd name="T10" fmla="*/ 18345 w 21600"/>
                <a:gd name="T11" fmla="*/ 1834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910" y="21600"/>
                  </a:lnTo>
                  <a:lnTo>
                    <a:pt x="1869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0C0C0"/>
            </a:solidFill>
            <a:ln w="317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95950" name="Rectangle 14"/>
            <p:cNvSpPr>
              <a:spLocks noChangeAspect="1" noChangeArrowheads="1"/>
            </p:cNvSpPr>
            <p:nvPr/>
          </p:nvSpPr>
          <p:spPr bwMode="auto">
            <a:xfrm>
              <a:off x="2252" y="1121"/>
              <a:ext cx="1034" cy="48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95951" name="Rectangle 15"/>
            <p:cNvSpPr>
              <a:spLocks noChangeAspect="1" noChangeArrowheads="1"/>
            </p:cNvSpPr>
            <p:nvPr/>
          </p:nvSpPr>
          <p:spPr bwMode="auto">
            <a:xfrm>
              <a:off x="2227" y="1046"/>
              <a:ext cx="1102" cy="48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95952" name="Rectangle 16"/>
            <p:cNvSpPr>
              <a:spLocks noChangeAspect="1" noChangeArrowheads="1"/>
            </p:cNvSpPr>
            <p:nvPr/>
          </p:nvSpPr>
          <p:spPr bwMode="auto">
            <a:xfrm>
              <a:off x="2204" y="971"/>
              <a:ext cx="1147" cy="48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95953" name="Rectangle 17"/>
            <p:cNvSpPr>
              <a:spLocks noChangeAspect="1" noChangeArrowheads="1"/>
            </p:cNvSpPr>
            <p:nvPr/>
          </p:nvSpPr>
          <p:spPr bwMode="auto">
            <a:xfrm>
              <a:off x="2179" y="897"/>
              <a:ext cx="1215" cy="48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95954" name="Rectangle 18"/>
            <p:cNvSpPr>
              <a:spLocks noChangeAspect="1" noChangeArrowheads="1"/>
            </p:cNvSpPr>
            <p:nvPr/>
          </p:nvSpPr>
          <p:spPr bwMode="auto">
            <a:xfrm>
              <a:off x="2156" y="822"/>
              <a:ext cx="1260" cy="48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95955" name="Rectangle 19"/>
            <p:cNvSpPr>
              <a:spLocks noChangeAspect="1" noChangeArrowheads="1"/>
            </p:cNvSpPr>
            <p:nvPr/>
          </p:nvSpPr>
          <p:spPr bwMode="auto">
            <a:xfrm>
              <a:off x="2129" y="747"/>
              <a:ext cx="1328" cy="48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295956" name="Text Box 20"/>
          <p:cNvSpPr txBox="1">
            <a:spLocks noChangeAspect="1" noChangeArrowheads="1"/>
          </p:cNvSpPr>
          <p:nvPr/>
        </p:nvSpPr>
        <p:spPr bwMode="auto">
          <a:xfrm>
            <a:off x="4762500" y="1512888"/>
            <a:ext cx="1674813" cy="60166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82800" bIns="82800"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fr-FR" sz="1400">
                <a:solidFill>
                  <a:srgbClr val="1C1C1C"/>
                </a:solidFill>
                <a:ea typeface="ＭＳ Ｐゴシック" charset="-128"/>
              </a:rPr>
              <a:t>« envelope »</a:t>
            </a: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fr-FR" sz="1400">
                <a:solidFill>
                  <a:srgbClr val="1C1C1C"/>
                </a:solidFill>
                <a:ea typeface="ＭＳ Ｐゴシック" charset="-128"/>
              </a:rPr>
              <a:t>(G4LogicalVolume)</a:t>
            </a:r>
            <a:endParaRPr lang="en-GB" sz="1400">
              <a:solidFill>
                <a:srgbClr val="1C1C1C"/>
              </a:solidFill>
              <a:ea typeface="ＭＳ Ｐゴシック" charset="-128"/>
            </a:endParaRPr>
          </a:p>
        </p:txBody>
      </p:sp>
      <p:grpSp>
        <p:nvGrpSpPr>
          <p:cNvPr id="3" name="Group 21"/>
          <p:cNvGrpSpPr>
            <a:grpSpLocks noChangeAspect="1"/>
          </p:cNvGrpSpPr>
          <p:nvPr/>
        </p:nvGrpSpPr>
        <p:grpSpPr bwMode="auto">
          <a:xfrm rot="5400000">
            <a:off x="2889250" y="4183063"/>
            <a:ext cx="1724025" cy="574675"/>
            <a:chOff x="3072" y="2352"/>
            <a:chExt cx="1440" cy="480"/>
          </a:xfrm>
        </p:grpSpPr>
        <p:sp>
          <p:nvSpPr>
            <p:cNvPr id="295958" name="AutoShape 22"/>
            <p:cNvSpPr>
              <a:spLocks noChangeAspect="1" noChangeArrowheads="1"/>
            </p:cNvSpPr>
            <p:nvPr/>
          </p:nvSpPr>
          <p:spPr bwMode="auto">
            <a:xfrm>
              <a:off x="3072" y="2352"/>
              <a:ext cx="1440" cy="480"/>
            </a:xfrm>
            <a:custGeom>
              <a:avLst/>
              <a:gdLst>
                <a:gd name="G0" fmla="+- 2910 0 0"/>
                <a:gd name="G1" fmla="+- 21600 0 2910"/>
                <a:gd name="G2" fmla="*/ 2910 1 2"/>
                <a:gd name="G3" fmla="+- 21600 0 G2"/>
                <a:gd name="G4" fmla="+/ 2910 21600 2"/>
                <a:gd name="G5" fmla="+/ G1 0 2"/>
                <a:gd name="G6" fmla="*/ 21600 21600 2910"/>
                <a:gd name="G7" fmla="*/ G6 1 2"/>
                <a:gd name="G8" fmla="+- 21600 0 G7"/>
                <a:gd name="G9" fmla="*/ 21600 1 2"/>
                <a:gd name="G10" fmla="+- 2910 0 G9"/>
                <a:gd name="G11" fmla="?: G10 G8 0"/>
                <a:gd name="G12" fmla="?: G10 G7 21600"/>
                <a:gd name="T0" fmla="*/ 20145 w 21600"/>
                <a:gd name="T1" fmla="*/ 10800 h 21600"/>
                <a:gd name="T2" fmla="*/ 10800 w 21600"/>
                <a:gd name="T3" fmla="*/ 21600 h 21600"/>
                <a:gd name="T4" fmla="*/ 1455 w 21600"/>
                <a:gd name="T5" fmla="*/ 10800 h 21600"/>
                <a:gd name="T6" fmla="*/ 10800 w 21600"/>
                <a:gd name="T7" fmla="*/ 0 h 21600"/>
                <a:gd name="T8" fmla="*/ 3255 w 21600"/>
                <a:gd name="T9" fmla="*/ 3255 h 21600"/>
                <a:gd name="T10" fmla="*/ 18345 w 21600"/>
                <a:gd name="T11" fmla="*/ 1834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910" y="21600"/>
                  </a:lnTo>
                  <a:lnTo>
                    <a:pt x="1869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95959" name="Rectangle 23"/>
            <p:cNvSpPr>
              <a:spLocks noChangeAspect="1" noChangeArrowheads="1"/>
            </p:cNvSpPr>
            <p:nvPr/>
          </p:nvSpPr>
          <p:spPr bwMode="auto">
            <a:xfrm>
              <a:off x="3260" y="2753"/>
              <a:ext cx="1034" cy="48"/>
            </a:xfrm>
            <a:prstGeom prst="rect">
              <a:avLst/>
            </a:prstGeom>
            <a:solidFill>
              <a:srgbClr val="FF66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95960" name="Rectangle 24"/>
            <p:cNvSpPr>
              <a:spLocks noChangeAspect="1" noChangeArrowheads="1"/>
            </p:cNvSpPr>
            <p:nvPr/>
          </p:nvSpPr>
          <p:spPr bwMode="auto">
            <a:xfrm>
              <a:off x="3235" y="2678"/>
              <a:ext cx="1102" cy="48"/>
            </a:xfrm>
            <a:prstGeom prst="rect">
              <a:avLst/>
            </a:prstGeom>
            <a:solidFill>
              <a:srgbClr val="FF66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95961" name="Rectangle 25"/>
            <p:cNvSpPr>
              <a:spLocks noChangeAspect="1" noChangeArrowheads="1"/>
            </p:cNvSpPr>
            <p:nvPr/>
          </p:nvSpPr>
          <p:spPr bwMode="auto">
            <a:xfrm>
              <a:off x="3212" y="2603"/>
              <a:ext cx="1147" cy="48"/>
            </a:xfrm>
            <a:prstGeom prst="rect">
              <a:avLst/>
            </a:prstGeom>
            <a:solidFill>
              <a:srgbClr val="FF66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95962" name="Rectangle 26"/>
            <p:cNvSpPr>
              <a:spLocks noChangeAspect="1" noChangeArrowheads="1"/>
            </p:cNvSpPr>
            <p:nvPr/>
          </p:nvSpPr>
          <p:spPr bwMode="auto">
            <a:xfrm>
              <a:off x="3187" y="2529"/>
              <a:ext cx="1215" cy="48"/>
            </a:xfrm>
            <a:prstGeom prst="rect">
              <a:avLst/>
            </a:prstGeom>
            <a:solidFill>
              <a:srgbClr val="FF66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95963" name="Rectangle 27"/>
            <p:cNvSpPr>
              <a:spLocks noChangeAspect="1" noChangeArrowheads="1"/>
            </p:cNvSpPr>
            <p:nvPr/>
          </p:nvSpPr>
          <p:spPr bwMode="auto">
            <a:xfrm>
              <a:off x="3164" y="2454"/>
              <a:ext cx="1260" cy="48"/>
            </a:xfrm>
            <a:prstGeom prst="rect">
              <a:avLst/>
            </a:prstGeom>
            <a:solidFill>
              <a:srgbClr val="FF66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95964" name="Rectangle 28"/>
            <p:cNvSpPr>
              <a:spLocks noChangeAspect="1" noChangeArrowheads="1"/>
            </p:cNvSpPr>
            <p:nvPr/>
          </p:nvSpPr>
          <p:spPr bwMode="auto">
            <a:xfrm>
              <a:off x="3137" y="2379"/>
              <a:ext cx="1328" cy="48"/>
            </a:xfrm>
            <a:prstGeom prst="rect">
              <a:avLst/>
            </a:prstGeom>
            <a:solidFill>
              <a:srgbClr val="FF66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4" name="Group 29"/>
          <p:cNvGrpSpPr>
            <a:grpSpLocks noChangeAspect="1"/>
          </p:cNvGrpSpPr>
          <p:nvPr/>
        </p:nvGrpSpPr>
        <p:grpSpPr bwMode="auto">
          <a:xfrm rot="2700000">
            <a:off x="2341563" y="2860675"/>
            <a:ext cx="1724025" cy="574675"/>
            <a:chOff x="3072" y="2352"/>
            <a:chExt cx="1440" cy="480"/>
          </a:xfrm>
        </p:grpSpPr>
        <p:sp>
          <p:nvSpPr>
            <p:cNvPr id="295966" name="AutoShape 30"/>
            <p:cNvSpPr>
              <a:spLocks noChangeAspect="1" noChangeArrowheads="1"/>
            </p:cNvSpPr>
            <p:nvPr/>
          </p:nvSpPr>
          <p:spPr bwMode="auto">
            <a:xfrm>
              <a:off x="3072" y="2352"/>
              <a:ext cx="1440" cy="480"/>
            </a:xfrm>
            <a:custGeom>
              <a:avLst/>
              <a:gdLst>
                <a:gd name="G0" fmla="+- 2910 0 0"/>
                <a:gd name="G1" fmla="+- 21600 0 2910"/>
                <a:gd name="G2" fmla="*/ 2910 1 2"/>
                <a:gd name="G3" fmla="+- 21600 0 G2"/>
                <a:gd name="G4" fmla="+/ 2910 21600 2"/>
                <a:gd name="G5" fmla="+/ G1 0 2"/>
                <a:gd name="G6" fmla="*/ 21600 21600 2910"/>
                <a:gd name="G7" fmla="*/ G6 1 2"/>
                <a:gd name="G8" fmla="+- 21600 0 G7"/>
                <a:gd name="G9" fmla="*/ 21600 1 2"/>
                <a:gd name="G10" fmla="+- 2910 0 G9"/>
                <a:gd name="G11" fmla="?: G10 G8 0"/>
                <a:gd name="G12" fmla="?: G10 G7 21600"/>
                <a:gd name="T0" fmla="*/ 20145 w 21600"/>
                <a:gd name="T1" fmla="*/ 10800 h 21600"/>
                <a:gd name="T2" fmla="*/ 10800 w 21600"/>
                <a:gd name="T3" fmla="*/ 21600 h 21600"/>
                <a:gd name="T4" fmla="*/ 1455 w 21600"/>
                <a:gd name="T5" fmla="*/ 10800 h 21600"/>
                <a:gd name="T6" fmla="*/ 10800 w 21600"/>
                <a:gd name="T7" fmla="*/ 0 h 21600"/>
                <a:gd name="T8" fmla="*/ 3255 w 21600"/>
                <a:gd name="T9" fmla="*/ 3255 h 21600"/>
                <a:gd name="T10" fmla="*/ 18345 w 21600"/>
                <a:gd name="T11" fmla="*/ 1834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910" y="21600"/>
                  </a:lnTo>
                  <a:lnTo>
                    <a:pt x="1869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95967" name="Rectangle 31"/>
            <p:cNvSpPr>
              <a:spLocks noChangeAspect="1" noChangeArrowheads="1"/>
            </p:cNvSpPr>
            <p:nvPr/>
          </p:nvSpPr>
          <p:spPr bwMode="auto">
            <a:xfrm>
              <a:off x="3260" y="2753"/>
              <a:ext cx="1034" cy="48"/>
            </a:xfrm>
            <a:prstGeom prst="rect">
              <a:avLst/>
            </a:prstGeom>
            <a:solidFill>
              <a:srgbClr val="FF66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95968" name="Rectangle 32"/>
            <p:cNvSpPr>
              <a:spLocks noChangeAspect="1" noChangeArrowheads="1"/>
            </p:cNvSpPr>
            <p:nvPr/>
          </p:nvSpPr>
          <p:spPr bwMode="auto">
            <a:xfrm>
              <a:off x="3235" y="2678"/>
              <a:ext cx="1102" cy="48"/>
            </a:xfrm>
            <a:prstGeom prst="rect">
              <a:avLst/>
            </a:prstGeom>
            <a:solidFill>
              <a:srgbClr val="FF66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95969" name="Rectangle 33"/>
            <p:cNvSpPr>
              <a:spLocks noChangeAspect="1" noChangeArrowheads="1"/>
            </p:cNvSpPr>
            <p:nvPr/>
          </p:nvSpPr>
          <p:spPr bwMode="auto">
            <a:xfrm>
              <a:off x="3212" y="2603"/>
              <a:ext cx="1147" cy="48"/>
            </a:xfrm>
            <a:prstGeom prst="rect">
              <a:avLst/>
            </a:prstGeom>
            <a:solidFill>
              <a:srgbClr val="FF66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95970" name="Rectangle 34"/>
            <p:cNvSpPr>
              <a:spLocks noChangeAspect="1" noChangeArrowheads="1"/>
            </p:cNvSpPr>
            <p:nvPr/>
          </p:nvSpPr>
          <p:spPr bwMode="auto">
            <a:xfrm>
              <a:off x="3187" y="2529"/>
              <a:ext cx="1215" cy="48"/>
            </a:xfrm>
            <a:prstGeom prst="rect">
              <a:avLst/>
            </a:prstGeom>
            <a:solidFill>
              <a:srgbClr val="FF66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95971" name="Rectangle 35"/>
            <p:cNvSpPr>
              <a:spLocks noChangeAspect="1" noChangeArrowheads="1"/>
            </p:cNvSpPr>
            <p:nvPr/>
          </p:nvSpPr>
          <p:spPr bwMode="auto">
            <a:xfrm>
              <a:off x="3164" y="2454"/>
              <a:ext cx="1260" cy="48"/>
            </a:xfrm>
            <a:prstGeom prst="rect">
              <a:avLst/>
            </a:prstGeom>
            <a:solidFill>
              <a:srgbClr val="FF66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95972" name="Rectangle 36"/>
            <p:cNvSpPr>
              <a:spLocks noChangeAspect="1" noChangeArrowheads="1"/>
            </p:cNvSpPr>
            <p:nvPr/>
          </p:nvSpPr>
          <p:spPr bwMode="auto">
            <a:xfrm>
              <a:off x="3137" y="2379"/>
              <a:ext cx="1328" cy="48"/>
            </a:xfrm>
            <a:prstGeom prst="rect">
              <a:avLst/>
            </a:prstGeom>
            <a:solidFill>
              <a:srgbClr val="FF66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5" name="Group 38"/>
          <p:cNvGrpSpPr>
            <a:grpSpLocks noChangeAspect="1"/>
          </p:cNvGrpSpPr>
          <p:nvPr/>
        </p:nvGrpSpPr>
        <p:grpSpPr bwMode="auto">
          <a:xfrm>
            <a:off x="1019175" y="2312988"/>
            <a:ext cx="1724025" cy="574675"/>
            <a:chOff x="3072" y="2352"/>
            <a:chExt cx="1440" cy="480"/>
          </a:xfrm>
        </p:grpSpPr>
        <p:sp>
          <p:nvSpPr>
            <p:cNvPr id="295975" name="AutoShape 39"/>
            <p:cNvSpPr>
              <a:spLocks noChangeAspect="1" noChangeArrowheads="1"/>
            </p:cNvSpPr>
            <p:nvPr/>
          </p:nvSpPr>
          <p:spPr bwMode="auto">
            <a:xfrm>
              <a:off x="3072" y="2352"/>
              <a:ext cx="1440" cy="480"/>
            </a:xfrm>
            <a:custGeom>
              <a:avLst/>
              <a:gdLst>
                <a:gd name="G0" fmla="+- 2910 0 0"/>
                <a:gd name="G1" fmla="+- 21600 0 2910"/>
                <a:gd name="G2" fmla="*/ 2910 1 2"/>
                <a:gd name="G3" fmla="+- 21600 0 G2"/>
                <a:gd name="G4" fmla="+/ 2910 21600 2"/>
                <a:gd name="G5" fmla="+/ G1 0 2"/>
                <a:gd name="G6" fmla="*/ 21600 21600 2910"/>
                <a:gd name="G7" fmla="*/ G6 1 2"/>
                <a:gd name="G8" fmla="+- 21600 0 G7"/>
                <a:gd name="G9" fmla="*/ 21600 1 2"/>
                <a:gd name="G10" fmla="+- 2910 0 G9"/>
                <a:gd name="G11" fmla="?: G10 G8 0"/>
                <a:gd name="G12" fmla="?: G10 G7 21600"/>
                <a:gd name="T0" fmla="*/ 20145 w 21600"/>
                <a:gd name="T1" fmla="*/ 10800 h 21600"/>
                <a:gd name="T2" fmla="*/ 10800 w 21600"/>
                <a:gd name="T3" fmla="*/ 21600 h 21600"/>
                <a:gd name="T4" fmla="*/ 1455 w 21600"/>
                <a:gd name="T5" fmla="*/ 10800 h 21600"/>
                <a:gd name="T6" fmla="*/ 10800 w 21600"/>
                <a:gd name="T7" fmla="*/ 0 h 21600"/>
                <a:gd name="T8" fmla="*/ 3255 w 21600"/>
                <a:gd name="T9" fmla="*/ 3255 h 21600"/>
                <a:gd name="T10" fmla="*/ 18345 w 21600"/>
                <a:gd name="T11" fmla="*/ 1834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910" y="21600"/>
                  </a:lnTo>
                  <a:lnTo>
                    <a:pt x="1869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95976" name="Rectangle 40"/>
            <p:cNvSpPr>
              <a:spLocks noChangeAspect="1" noChangeArrowheads="1"/>
            </p:cNvSpPr>
            <p:nvPr/>
          </p:nvSpPr>
          <p:spPr bwMode="auto">
            <a:xfrm>
              <a:off x="3260" y="2753"/>
              <a:ext cx="1034" cy="48"/>
            </a:xfrm>
            <a:prstGeom prst="rect">
              <a:avLst/>
            </a:prstGeom>
            <a:solidFill>
              <a:srgbClr val="FF66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95977" name="Rectangle 41"/>
            <p:cNvSpPr>
              <a:spLocks noChangeAspect="1" noChangeArrowheads="1"/>
            </p:cNvSpPr>
            <p:nvPr/>
          </p:nvSpPr>
          <p:spPr bwMode="auto">
            <a:xfrm>
              <a:off x="3235" y="2678"/>
              <a:ext cx="1102" cy="48"/>
            </a:xfrm>
            <a:prstGeom prst="rect">
              <a:avLst/>
            </a:prstGeom>
            <a:solidFill>
              <a:srgbClr val="FF66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95978" name="Rectangle 42"/>
            <p:cNvSpPr>
              <a:spLocks noChangeAspect="1" noChangeArrowheads="1"/>
            </p:cNvSpPr>
            <p:nvPr/>
          </p:nvSpPr>
          <p:spPr bwMode="auto">
            <a:xfrm>
              <a:off x="3212" y="2603"/>
              <a:ext cx="1147" cy="48"/>
            </a:xfrm>
            <a:prstGeom prst="rect">
              <a:avLst/>
            </a:prstGeom>
            <a:solidFill>
              <a:srgbClr val="FF66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95979" name="Rectangle 43"/>
            <p:cNvSpPr>
              <a:spLocks noChangeAspect="1" noChangeArrowheads="1"/>
            </p:cNvSpPr>
            <p:nvPr/>
          </p:nvSpPr>
          <p:spPr bwMode="auto">
            <a:xfrm>
              <a:off x="3187" y="2529"/>
              <a:ext cx="1215" cy="48"/>
            </a:xfrm>
            <a:prstGeom prst="rect">
              <a:avLst/>
            </a:prstGeom>
            <a:solidFill>
              <a:srgbClr val="FF66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95980" name="Rectangle 44"/>
            <p:cNvSpPr>
              <a:spLocks noChangeAspect="1" noChangeArrowheads="1"/>
            </p:cNvSpPr>
            <p:nvPr/>
          </p:nvSpPr>
          <p:spPr bwMode="auto">
            <a:xfrm>
              <a:off x="3164" y="2454"/>
              <a:ext cx="1260" cy="48"/>
            </a:xfrm>
            <a:prstGeom prst="rect">
              <a:avLst/>
            </a:prstGeom>
            <a:solidFill>
              <a:srgbClr val="FF66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95981" name="Rectangle 45"/>
            <p:cNvSpPr>
              <a:spLocks noChangeAspect="1" noChangeArrowheads="1"/>
            </p:cNvSpPr>
            <p:nvPr/>
          </p:nvSpPr>
          <p:spPr bwMode="auto">
            <a:xfrm>
              <a:off x="3137" y="2379"/>
              <a:ext cx="1328" cy="48"/>
            </a:xfrm>
            <a:prstGeom prst="rect">
              <a:avLst/>
            </a:prstGeom>
            <a:solidFill>
              <a:srgbClr val="FF66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</p:grpSp>
      <p:cxnSp>
        <p:nvCxnSpPr>
          <p:cNvPr id="295982" name="AutoShape 46"/>
          <p:cNvCxnSpPr>
            <a:cxnSpLocks noChangeAspect="1" noChangeShapeType="1"/>
            <a:stCxn id="295949" idx="2"/>
            <a:endCxn id="295975" idx="3"/>
          </p:cNvCxnSpPr>
          <p:nvPr/>
        </p:nvCxnSpPr>
        <p:spPr bwMode="auto">
          <a:xfrm flipH="1">
            <a:off x="1881188" y="1825625"/>
            <a:ext cx="2757487" cy="4873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95983" name="AutoShape 47"/>
          <p:cNvCxnSpPr>
            <a:cxnSpLocks noChangeAspect="1" noChangeShapeType="1"/>
            <a:stCxn id="295949" idx="2"/>
            <a:endCxn id="295966" idx="3"/>
          </p:cNvCxnSpPr>
          <p:nvPr/>
        </p:nvCxnSpPr>
        <p:spPr bwMode="auto">
          <a:xfrm flipH="1">
            <a:off x="3405188" y="1825625"/>
            <a:ext cx="1233487" cy="11191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95984" name="AutoShape 48"/>
          <p:cNvCxnSpPr>
            <a:cxnSpLocks noChangeAspect="1" noChangeShapeType="1"/>
            <a:stCxn id="295949" idx="2"/>
            <a:endCxn id="295958" idx="3"/>
          </p:cNvCxnSpPr>
          <p:nvPr/>
        </p:nvCxnSpPr>
        <p:spPr bwMode="auto">
          <a:xfrm flipH="1">
            <a:off x="4038600" y="1825625"/>
            <a:ext cx="600075" cy="26447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95985" name="Freeform 49"/>
          <p:cNvSpPr>
            <a:spLocks noChangeAspect="1"/>
          </p:cNvSpPr>
          <p:nvPr/>
        </p:nvSpPr>
        <p:spPr bwMode="auto">
          <a:xfrm>
            <a:off x="1933575" y="3298825"/>
            <a:ext cx="1038225" cy="966788"/>
          </a:xfrm>
          <a:custGeom>
            <a:avLst/>
            <a:gdLst/>
            <a:ahLst/>
            <a:cxnLst>
              <a:cxn ang="0">
                <a:pos x="0" y="594"/>
              </a:cxn>
              <a:cxn ang="0">
                <a:pos x="72" y="441"/>
              </a:cxn>
              <a:cxn ang="0">
                <a:pos x="180" y="279"/>
              </a:cxn>
              <a:cxn ang="0">
                <a:pos x="351" y="144"/>
              </a:cxn>
              <a:cxn ang="0">
                <a:pos x="522" y="45"/>
              </a:cxn>
              <a:cxn ang="0">
                <a:pos x="639" y="0"/>
              </a:cxn>
            </a:cxnLst>
            <a:rect l="0" t="0" r="r" b="b"/>
            <a:pathLst>
              <a:path w="639" h="594">
                <a:moveTo>
                  <a:pt x="0" y="594"/>
                </a:moveTo>
                <a:lnTo>
                  <a:pt x="72" y="441"/>
                </a:lnTo>
                <a:lnTo>
                  <a:pt x="180" y="279"/>
                </a:lnTo>
                <a:lnTo>
                  <a:pt x="351" y="144"/>
                </a:lnTo>
                <a:lnTo>
                  <a:pt x="522" y="45"/>
                </a:lnTo>
                <a:lnTo>
                  <a:pt x="639" y="0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95986" name="Rectangle 50"/>
          <p:cNvSpPr>
            <a:spLocks noChangeAspect="1" noChangeArrowheads="1"/>
          </p:cNvSpPr>
          <p:nvPr/>
        </p:nvSpPr>
        <p:spPr bwMode="auto">
          <a:xfrm>
            <a:off x="1357313" y="5153025"/>
            <a:ext cx="1647825" cy="29210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fr-FR" sz="1400">
                <a:solidFill>
                  <a:srgbClr val="1C1C1C"/>
                </a:solidFill>
                <a:ea typeface="ＭＳ Ｐゴシック" charset="-128"/>
              </a:rPr>
              <a:t>Multiple Scattering</a:t>
            </a:r>
            <a:endParaRPr lang="en-GB" sz="1400">
              <a:solidFill>
                <a:srgbClr val="1C1C1C"/>
              </a:solidFill>
              <a:ea typeface="ＭＳ Ｐゴシック" charset="-128"/>
            </a:endParaRPr>
          </a:p>
        </p:txBody>
      </p:sp>
      <p:sp>
        <p:nvSpPr>
          <p:cNvPr id="295987" name="Rectangle 51"/>
          <p:cNvSpPr>
            <a:spLocks noChangeAspect="1" noChangeArrowheads="1"/>
          </p:cNvSpPr>
          <p:nvPr/>
        </p:nvSpPr>
        <p:spPr bwMode="auto">
          <a:xfrm>
            <a:off x="1357313" y="5886450"/>
            <a:ext cx="1555750" cy="293688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fr-FR" sz="1400">
                <a:solidFill>
                  <a:srgbClr val="1C1C1C"/>
                </a:solidFill>
                <a:ea typeface="ＭＳ Ｐゴシック" charset="-128"/>
              </a:rPr>
              <a:t>G4Transportation</a:t>
            </a:r>
            <a:endParaRPr lang="en-GB" sz="1400">
              <a:solidFill>
                <a:srgbClr val="1C1C1C"/>
              </a:solidFill>
              <a:ea typeface="ＭＳ Ｐゴシック" charset="-128"/>
            </a:endParaRPr>
          </a:p>
        </p:txBody>
      </p:sp>
      <p:sp>
        <p:nvSpPr>
          <p:cNvPr id="295988" name="Rectangle 52"/>
          <p:cNvSpPr>
            <a:spLocks noChangeAspect="1" noChangeArrowheads="1"/>
          </p:cNvSpPr>
          <p:nvPr/>
        </p:nvSpPr>
        <p:spPr bwMode="auto">
          <a:xfrm>
            <a:off x="1357313" y="5513388"/>
            <a:ext cx="2822575" cy="3143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eaLnBrk="1" hangingPunct="1"/>
            <a:r>
              <a:rPr lang="fr-FR" sz="1400">
                <a:solidFill>
                  <a:srgbClr val="1C1C1C"/>
                </a:solidFill>
                <a:ea typeface="ＭＳ Ｐゴシック" charset="-128"/>
              </a:rPr>
              <a:t>G4FastSimulationManagerProcess</a:t>
            </a:r>
            <a:endParaRPr lang="en-US" altLang="ja-JP" sz="1400">
              <a:solidFill>
                <a:srgbClr val="1C1C1C"/>
              </a:solidFill>
              <a:ea typeface="ＭＳ Ｐゴシック" charset="-128"/>
            </a:endParaRPr>
          </a:p>
        </p:txBody>
      </p:sp>
      <p:sp>
        <p:nvSpPr>
          <p:cNvPr id="295989" name="Rectangle 53"/>
          <p:cNvSpPr>
            <a:spLocks noChangeAspect="1" noChangeArrowheads="1"/>
          </p:cNvSpPr>
          <p:nvPr/>
        </p:nvSpPr>
        <p:spPr bwMode="auto">
          <a:xfrm>
            <a:off x="1357313" y="4791075"/>
            <a:ext cx="1106487" cy="29210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fr-FR" sz="1400">
                <a:solidFill>
                  <a:srgbClr val="1C1C1C"/>
                </a:solidFill>
                <a:ea typeface="ＭＳ Ｐゴシック" charset="-128"/>
              </a:rPr>
              <a:t>Process xxx</a:t>
            </a:r>
            <a:endParaRPr lang="en-GB" sz="1400">
              <a:solidFill>
                <a:srgbClr val="1C1C1C"/>
              </a:solidFill>
              <a:ea typeface="ＭＳ Ｐゴシック" charset="-128"/>
            </a:endParaRPr>
          </a:p>
        </p:txBody>
      </p:sp>
      <p:sp>
        <p:nvSpPr>
          <p:cNvPr id="295990" name="Rectangle 54"/>
          <p:cNvSpPr>
            <a:spLocks noChangeAspect="1" noChangeArrowheads="1"/>
          </p:cNvSpPr>
          <p:nvPr/>
        </p:nvSpPr>
        <p:spPr bwMode="auto">
          <a:xfrm>
            <a:off x="673100" y="3633788"/>
            <a:ext cx="841375" cy="293687"/>
          </a:xfrm>
          <a:prstGeom prst="rect">
            <a:avLst/>
          </a:prstGeom>
          <a:solidFill>
            <a:srgbClr val="FF9966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fr-FR" sz="1400">
                <a:solidFill>
                  <a:schemeClr val="bg2"/>
                </a:solidFill>
                <a:ea typeface="ＭＳ Ｐゴシック" charset="-128"/>
              </a:rPr>
              <a:t>G4Track</a:t>
            </a:r>
            <a:endParaRPr lang="en-GB" sz="1400">
              <a:solidFill>
                <a:schemeClr val="bg2"/>
              </a:solidFill>
              <a:ea typeface="ＭＳ Ｐゴシック" charset="-128"/>
            </a:endParaRPr>
          </a:p>
        </p:txBody>
      </p:sp>
      <p:sp>
        <p:nvSpPr>
          <p:cNvPr id="295991" name="Rectangle 55"/>
          <p:cNvSpPr>
            <a:spLocks noChangeAspect="1" noChangeArrowheads="1"/>
          </p:cNvSpPr>
          <p:nvPr/>
        </p:nvSpPr>
        <p:spPr bwMode="auto">
          <a:xfrm>
            <a:off x="273050" y="4367213"/>
            <a:ext cx="1679575" cy="293687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fr-FR" sz="1400">
                <a:solidFill>
                  <a:srgbClr val="1C1C1C"/>
                </a:solidFill>
                <a:ea typeface="ＭＳ Ｐゴシック" charset="-128"/>
              </a:rPr>
              <a:t>G4ProcessManager</a:t>
            </a:r>
            <a:endParaRPr lang="en-GB" sz="1400">
              <a:solidFill>
                <a:srgbClr val="1C1C1C"/>
              </a:solidFill>
              <a:ea typeface="ＭＳ Ｐゴシック" charset="-128"/>
            </a:endParaRPr>
          </a:p>
        </p:txBody>
      </p:sp>
      <p:cxnSp>
        <p:nvCxnSpPr>
          <p:cNvPr id="295993" name="AutoShape 57"/>
          <p:cNvCxnSpPr>
            <a:cxnSpLocks noChangeAspect="1" noChangeShapeType="1"/>
            <a:stCxn id="295990" idx="2"/>
            <a:endCxn id="295991" idx="0"/>
          </p:cNvCxnSpPr>
          <p:nvPr/>
        </p:nvCxnSpPr>
        <p:spPr bwMode="auto">
          <a:xfrm rot="5400000">
            <a:off x="844550" y="4146551"/>
            <a:ext cx="4540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oval" w="lg" len="lg"/>
            <a:tailEnd type="none" w="lg" len="lg"/>
          </a:ln>
          <a:effectLst/>
        </p:spPr>
      </p:cxnSp>
      <p:sp>
        <p:nvSpPr>
          <p:cNvPr id="295994" name="Oval 58"/>
          <p:cNvSpPr>
            <a:spLocks noChangeAspect="1" noChangeArrowheads="1"/>
          </p:cNvSpPr>
          <p:nvPr/>
        </p:nvSpPr>
        <p:spPr bwMode="auto">
          <a:xfrm>
            <a:off x="1981200" y="3859213"/>
            <a:ext cx="179388" cy="179387"/>
          </a:xfrm>
          <a:prstGeom prst="ellipse">
            <a:avLst/>
          </a:prstGeom>
          <a:solidFill>
            <a:srgbClr val="FFFF00"/>
          </a:solidFill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cxnSp>
        <p:nvCxnSpPr>
          <p:cNvPr id="295995" name="AutoShape 59"/>
          <p:cNvCxnSpPr>
            <a:cxnSpLocks noChangeAspect="1" noChangeShapeType="1"/>
            <a:stCxn id="295991" idx="2"/>
            <a:endCxn id="295989" idx="1"/>
          </p:cNvCxnSpPr>
          <p:nvPr/>
        </p:nvCxnSpPr>
        <p:spPr bwMode="auto">
          <a:xfrm rot="16200000" flipH="1">
            <a:off x="1096963" y="4676775"/>
            <a:ext cx="276225" cy="244475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295996" name="AutoShape 60"/>
          <p:cNvCxnSpPr>
            <a:cxnSpLocks noChangeAspect="1" noChangeShapeType="1"/>
            <a:stCxn id="295991" idx="2"/>
            <a:endCxn id="295986" idx="1"/>
          </p:cNvCxnSpPr>
          <p:nvPr/>
        </p:nvCxnSpPr>
        <p:spPr bwMode="auto">
          <a:xfrm rot="16200000" flipH="1">
            <a:off x="915988" y="4857750"/>
            <a:ext cx="638175" cy="244475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295997" name="AutoShape 61"/>
          <p:cNvCxnSpPr>
            <a:cxnSpLocks noChangeAspect="1" noChangeShapeType="1"/>
            <a:stCxn id="295991" idx="2"/>
            <a:endCxn id="295988" idx="1"/>
          </p:cNvCxnSpPr>
          <p:nvPr/>
        </p:nvCxnSpPr>
        <p:spPr bwMode="auto">
          <a:xfrm rot="16200000" flipH="1">
            <a:off x="730251" y="5043487"/>
            <a:ext cx="1009650" cy="244475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295998" name="AutoShape 62"/>
          <p:cNvCxnSpPr>
            <a:cxnSpLocks noChangeAspect="1" noChangeShapeType="1"/>
            <a:stCxn id="295991" idx="2"/>
            <a:endCxn id="295987" idx="1"/>
          </p:cNvCxnSpPr>
          <p:nvPr/>
        </p:nvCxnSpPr>
        <p:spPr bwMode="auto">
          <a:xfrm rot="16200000" flipH="1">
            <a:off x="548482" y="5225256"/>
            <a:ext cx="1373188" cy="244475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295999" name="Oval 63"/>
          <p:cNvSpPr>
            <a:spLocks noChangeAspect="1" noChangeArrowheads="1"/>
          </p:cNvSpPr>
          <p:nvPr/>
        </p:nvSpPr>
        <p:spPr bwMode="auto">
          <a:xfrm>
            <a:off x="3898900" y="2871788"/>
            <a:ext cx="1481138" cy="346075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18000" tIns="10800" rIns="18000" bIns="10800" anchor="ctr"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fr-FR" sz="1600" dirty="0">
                <a:solidFill>
                  <a:srgbClr val="1C1C1C"/>
                </a:solidFill>
                <a:ea typeface="ＭＳ Ｐゴシック" charset="-128"/>
              </a:rPr>
              <a:t>Placements</a:t>
            </a:r>
            <a:endParaRPr lang="en-GB" sz="1600" dirty="0">
              <a:solidFill>
                <a:srgbClr val="1C1C1C"/>
              </a:solidFill>
              <a:ea typeface="ＭＳ Ｐゴシック" charset="-128"/>
            </a:endParaRPr>
          </a:p>
        </p:txBody>
      </p:sp>
      <p:sp>
        <p:nvSpPr>
          <p:cNvPr id="296000" name="Line 64"/>
          <p:cNvSpPr>
            <a:spLocks noChangeAspect="1" noChangeShapeType="1"/>
          </p:cNvSpPr>
          <p:nvPr/>
        </p:nvSpPr>
        <p:spPr bwMode="auto">
          <a:xfrm>
            <a:off x="1506538" y="3784600"/>
            <a:ext cx="579437" cy="14446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oval" w="med" len="med"/>
            <a:tailEnd type="stealth" w="med" len="lg"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grpSp>
        <p:nvGrpSpPr>
          <p:cNvPr id="6" name="Group 87"/>
          <p:cNvGrpSpPr>
            <a:grpSpLocks/>
          </p:cNvGrpSpPr>
          <p:nvPr/>
        </p:nvGrpSpPr>
        <p:grpSpPr bwMode="auto">
          <a:xfrm>
            <a:off x="2971800" y="2895600"/>
            <a:ext cx="457200" cy="457200"/>
            <a:chOff x="5235" y="135"/>
            <a:chExt cx="333" cy="333"/>
          </a:xfrm>
        </p:grpSpPr>
        <p:sp>
          <p:nvSpPr>
            <p:cNvPr id="296004" name="Oval 68"/>
            <p:cNvSpPr>
              <a:spLocks noChangeAspect="1" noChangeArrowheads="1"/>
            </p:cNvSpPr>
            <p:nvPr/>
          </p:nvSpPr>
          <p:spPr bwMode="auto">
            <a:xfrm rot="2700000">
              <a:off x="5427" y="336"/>
              <a:ext cx="45" cy="4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96005" name="Oval 69"/>
            <p:cNvSpPr>
              <a:spLocks noChangeAspect="1" noChangeArrowheads="1"/>
            </p:cNvSpPr>
            <p:nvPr/>
          </p:nvSpPr>
          <p:spPr bwMode="auto">
            <a:xfrm rot="2700000">
              <a:off x="5379" y="279"/>
              <a:ext cx="45" cy="4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96007" name="Oval 71"/>
            <p:cNvSpPr>
              <a:spLocks noChangeAspect="1" noChangeArrowheads="1"/>
            </p:cNvSpPr>
            <p:nvPr/>
          </p:nvSpPr>
          <p:spPr bwMode="auto">
            <a:xfrm rot="2700000">
              <a:off x="5235" y="375"/>
              <a:ext cx="45" cy="4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96008" name="Oval 72"/>
            <p:cNvSpPr>
              <a:spLocks noChangeAspect="1" noChangeArrowheads="1"/>
            </p:cNvSpPr>
            <p:nvPr/>
          </p:nvSpPr>
          <p:spPr bwMode="auto">
            <a:xfrm rot="2700000">
              <a:off x="5283" y="279"/>
              <a:ext cx="45" cy="4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96009" name="Oval 73"/>
            <p:cNvSpPr>
              <a:spLocks noChangeAspect="1" noChangeArrowheads="1"/>
            </p:cNvSpPr>
            <p:nvPr/>
          </p:nvSpPr>
          <p:spPr bwMode="auto">
            <a:xfrm rot="2700000">
              <a:off x="5427" y="231"/>
              <a:ext cx="45" cy="4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96010" name="Oval 74"/>
            <p:cNvSpPr>
              <a:spLocks noChangeAspect="1" noChangeArrowheads="1"/>
            </p:cNvSpPr>
            <p:nvPr/>
          </p:nvSpPr>
          <p:spPr bwMode="auto">
            <a:xfrm rot="2700000">
              <a:off x="5331" y="375"/>
              <a:ext cx="45" cy="4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96011" name="Oval 75"/>
            <p:cNvSpPr>
              <a:spLocks noChangeAspect="1" noChangeArrowheads="1"/>
            </p:cNvSpPr>
            <p:nvPr/>
          </p:nvSpPr>
          <p:spPr bwMode="auto">
            <a:xfrm rot="2700000">
              <a:off x="5523" y="144"/>
              <a:ext cx="45" cy="4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96012" name="Oval 76"/>
            <p:cNvSpPr>
              <a:spLocks noChangeAspect="1" noChangeArrowheads="1"/>
            </p:cNvSpPr>
            <p:nvPr/>
          </p:nvSpPr>
          <p:spPr bwMode="auto">
            <a:xfrm rot="2700000">
              <a:off x="5523" y="231"/>
              <a:ext cx="45" cy="4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96013" name="Oval 77"/>
            <p:cNvSpPr>
              <a:spLocks noChangeAspect="1" noChangeArrowheads="1"/>
            </p:cNvSpPr>
            <p:nvPr/>
          </p:nvSpPr>
          <p:spPr bwMode="auto">
            <a:xfrm rot="2700000">
              <a:off x="5427" y="135"/>
              <a:ext cx="45" cy="4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96014" name="Oval 78"/>
            <p:cNvSpPr>
              <a:spLocks noChangeAspect="1" noChangeArrowheads="1"/>
            </p:cNvSpPr>
            <p:nvPr/>
          </p:nvSpPr>
          <p:spPr bwMode="auto">
            <a:xfrm rot="2700000">
              <a:off x="5331" y="183"/>
              <a:ext cx="45" cy="4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96015" name="Oval 79"/>
            <p:cNvSpPr>
              <a:spLocks noChangeAspect="1" noChangeArrowheads="1"/>
            </p:cNvSpPr>
            <p:nvPr/>
          </p:nvSpPr>
          <p:spPr bwMode="auto">
            <a:xfrm rot="2700000">
              <a:off x="5283" y="423"/>
              <a:ext cx="45" cy="4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96016" name="Oval 80"/>
            <p:cNvSpPr>
              <a:spLocks noChangeAspect="1" noChangeArrowheads="1"/>
            </p:cNvSpPr>
            <p:nvPr/>
          </p:nvSpPr>
          <p:spPr bwMode="auto">
            <a:xfrm rot="2700000">
              <a:off x="5379" y="423"/>
              <a:ext cx="45" cy="4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96017" name="Oval 81"/>
            <p:cNvSpPr>
              <a:spLocks noChangeAspect="1" noChangeArrowheads="1"/>
            </p:cNvSpPr>
            <p:nvPr/>
          </p:nvSpPr>
          <p:spPr bwMode="auto">
            <a:xfrm rot="2700000">
              <a:off x="5475" y="327"/>
              <a:ext cx="45" cy="4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96018" name="Oval 82"/>
            <p:cNvSpPr>
              <a:spLocks noChangeAspect="1" noChangeArrowheads="1"/>
            </p:cNvSpPr>
            <p:nvPr/>
          </p:nvSpPr>
          <p:spPr bwMode="auto">
            <a:xfrm rot="2700000">
              <a:off x="5427" y="420"/>
              <a:ext cx="45" cy="4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96019" name="Oval 83"/>
            <p:cNvSpPr>
              <a:spLocks noChangeAspect="1" noChangeArrowheads="1"/>
            </p:cNvSpPr>
            <p:nvPr/>
          </p:nvSpPr>
          <p:spPr bwMode="auto">
            <a:xfrm rot="2700000">
              <a:off x="5331" y="228"/>
              <a:ext cx="45" cy="4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96020" name="Oval 84"/>
            <p:cNvSpPr>
              <a:spLocks noChangeAspect="1" noChangeArrowheads="1"/>
            </p:cNvSpPr>
            <p:nvPr/>
          </p:nvSpPr>
          <p:spPr bwMode="auto">
            <a:xfrm rot="2700000">
              <a:off x="5280" y="339"/>
              <a:ext cx="45" cy="4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7" name="Group 99"/>
          <p:cNvGrpSpPr>
            <a:grpSpLocks/>
          </p:cNvGrpSpPr>
          <p:nvPr/>
        </p:nvGrpSpPr>
        <p:grpSpPr bwMode="auto">
          <a:xfrm>
            <a:off x="2971800" y="2971800"/>
            <a:ext cx="457200" cy="381000"/>
            <a:chOff x="1872" y="1872"/>
            <a:chExt cx="288" cy="240"/>
          </a:xfrm>
        </p:grpSpPr>
        <p:sp>
          <p:nvSpPr>
            <p:cNvPr id="296024" name="Oval 88"/>
            <p:cNvSpPr>
              <a:spLocks noChangeArrowheads="1"/>
            </p:cNvSpPr>
            <p:nvPr/>
          </p:nvSpPr>
          <p:spPr bwMode="auto">
            <a:xfrm>
              <a:off x="1968" y="2016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96025" name="Oval 89"/>
            <p:cNvSpPr>
              <a:spLocks noChangeArrowheads="1"/>
            </p:cNvSpPr>
            <p:nvPr/>
          </p:nvSpPr>
          <p:spPr bwMode="auto">
            <a:xfrm>
              <a:off x="2016" y="1968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96028" name="Oval 92"/>
            <p:cNvSpPr>
              <a:spLocks noChangeArrowheads="1"/>
            </p:cNvSpPr>
            <p:nvPr/>
          </p:nvSpPr>
          <p:spPr bwMode="auto">
            <a:xfrm>
              <a:off x="2064" y="1920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96029" name="Oval 93"/>
            <p:cNvSpPr>
              <a:spLocks noChangeArrowheads="1"/>
            </p:cNvSpPr>
            <p:nvPr/>
          </p:nvSpPr>
          <p:spPr bwMode="auto">
            <a:xfrm>
              <a:off x="2112" y="1872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96030" name="Oval 94"/>
            <p:cNvSpPr>
              <a:spLocks noChangeArrowheads="1"/>
            </p:cNvSpPr>
            <p:nvPr/>
          </p:nvSpPr>
          <p:spPr bwMode="auto">
            <a:xfrm>
              <a:off x="1872" y="2064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96034" name="Oval 98"/>
            <p:cNvSpPr>
              <a:spLocks noChangeArrowheads="1"/>
            </p:cNvSpPr>
            <p:nvPr/>
          </p:nvSpPr>
          <p:spPr bwMode="auto">
            <a:xfrm>
              <a:off x="1920" y="2016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0.00023 C 0.00434 -0.0081 0.00781 -0.01621 0.01389 -0.02477 C 0.01996 -0.03333 0.02969 -0.04375 0.0368 -0.05116 C 0.04392 -0.05857 0.05052 -0.06366 0.0566 -0.06852 C 0.06267 -0.07338 0.06667 -0.07685 0.07326 -0.08102 C 0.07986 -0.08519 0.09219 -0.0919 0.09618 -0.09421 " pathEditMode="relative" ptsTypes="aaaaaA">
                                      <p:cBhvr>
                                        <p:cTn id="12" dur="2000" fill="hold"/>
                                        <p:tgtEl>
                                          <p:spTgt spid="2959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mph" presetSubtype="1" repeatCount="indefinite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2959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indefinite"/>
                                        <p:tgtEl>
                                          <p:spTgt spid="2959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indefinite"/>
                                        <p:tgtEl>
                                          <p:spTgt spid="2959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1" repeatCount="indefinite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2959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indefinite"/>
                                        <p:tgtEl>
                                          <p:spTgt spid="2959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indefinite"/>
                                        <p:tgtEl>
                                          <p:spTgt spid="2959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2959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indefinite"/>
                                        <p:tgtEl>
                                          <p:spTgt spid="2959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indefinite"/>
                                        <p:tgtEl>
                                          <p:spTgt spid="2959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1" nodeType="after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indefinite"/>
                                        <p:tgtEl>
                                          <p:spTgt spid="2959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indefinite"/>
                                        <p:tgtEl>
                                          <p:spTgt spid="2959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indefinite"/>
                                        <p:tgtEl>
                                          <p:spTgt spid="2959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mph" presetSubtype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indefinite"/>
                                        <p:tgtEl>
                                          <p:spTgt spid="2959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7" dur="indefinite"/>
                                        <p:tgtEl>
                                          <p:spTgt spid="2959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indefinite"/>
                                        <p:tgtEl>
                                          <p:spTgt spid="2959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2959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5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618 -0.09421 C 0.1033 -0.09722 0.11042 -0.10023 0.11701 -0.10532 C 0.12361 -0.11041 0.13038 -0.11736 0.13576 -0.12476 C 0.14115 -0.13217 0.14601 -0.14097 0.14931 -0.14976 C 0.1526 -0.15856 0.15434 -0.16875 0.15556 -0.17754 C 0.15677 -0.18634 0.15642 -0.19838 0.1566 -0.20254 " pathEditMode="relative" rAng="0" ptsTypes="aaaaaA">
                                      <p:cBhvr>
                                        <p:cTn id="73" dur="2000" fill="hold"/>
                                        <p:tgtEl>
                                          <p:spTgt spid="2959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" y="-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940" grpId="0" build="p"/>
      <p:bldP spid="295956" grpId="0" animBg="1"/>
      <p:bldP spid="295988" grpId="0" animBg="1"/>
      <p:bldP spid="295994" grpId="0" animBg="1"/>
      <p:bldP spid="295994" grpId="1" animBg="1"/>
      <p:bldP spid="295994" grpId="2" animBg="1"/>
      <p:bldP spid="295994" grpId="3" animBg="1"/>
      <p:bldP spid="29600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G4FastSimulationManagerProcess</a:t>
            </a:r>
            <a:endParaRPr lang="en-US" altLang="ja-JP" dirty="0"/>
          </a:p>
        </p:txBody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ja-JP" dirty="0" smtClean="0"/>
              <a:t>The </a:t>
            </a:r>
            <a:r>
              <a:rPr lang="en-US" altLang="ja-JP" i="1" dirty="0" smtClean="0">
                <a:solidFill>
                  <a:srgbClr val="FFC000"/>
                </a:solidFill>
              </a:rPr>
              <a:t>G4FastSimulationManagerProcess</a:t>
            </a:r>
            <a:r>
              <a:rPr lang="en-US" altLang="ja-JP" dirty="0" smtClean="0"/>
              <a:t> is </a:t>
            </a:r>
            <a:r>
              <a:rPr lang="en-US" altLang="ja-JP" dirty="0" smtClean="0">
                <a:solidFill>
                  <a:srgbClr val="FFC000"/>
                </a:solidFill>
              </a:rPr>
              <a:t>a process </a:t>
            </a:r>
            <a:r>
              <a:rPr lang="en-US" altLang="ja-JP" dirty="0" smtClean="0"/>
              <a:t>providing the interface between the tracking and the fast simulation.</a:t>
            </a:r>
          </a:p>
          <a:p>
            <a:endParaRPr lang="en-US" altLang="ja-JP" dirty="0" smtClean="0"/>
          </a:p>
          <a:p>
            <a:r>
              <a:rPr lang="en-US" altLang="ja-JP" dirty="0" smtClean="0"/>
              <a:t>It has to be set to the particles to be parameterized:</a:t>
            </a:r>
          </a:p>
          <a:p>
            <a:pPr lvl="1"/>
            <a:r>
              <a:rPr lang="en-US" altLang="ja-JP" dirty="0" smtClean="0"/>
              <a:t> The process ordering must be the following:</a:t>
            </a:r>
          </a:p>
          <a:p>
            <a:pPr lvl="3"/>
            <a:r>
              <a:rPr lang="en-US" altLang="ja-JP" dirty="0" smtClean="0"/>
              <a:t>[n-3] …</a:t>
            </a:r>
          </a:p>
          <a:p>
            <a:pPr lvl="3"/>
            <a:r>
              <a:rPr lang="en-US" altLang="ja-JP" dirty="0" smtClean="0"/>
              <a:t>[n-2] Multiple Scattering</a:t>
            </a:r>
          </a:p>
          <a:p>
            <a:pPr lvl="3"/>
            <a:r>
              <a:rPr lang="en-US" altLang="ja-JP" dirty="0" smtClean="0"/>
              <a:t>[n-1] </a:t>
            </a:r>
            <a:r>
              <a:rPr lang="en-US" altLang="ja-JP" dirty="0" smtClean="0">
                <a:solidFill>
                  <a:srgbClr val="FFC000"/>
                </a:solidFill>
              </a:rPr>
              <a:t>G4FastSimulationManagerProcess</a:t>
            </a:r>
          </a:p>
          <a:p>
            <a:pPr lvl="3"/>
            <a:r>
              <a:rPr lang="en-US" altLang="ja-JP" dirty="0" smtClean="0"/>
              <a:t>[  n ] G4Transportation</a:t>
            </a:r>
          </a:p>
          <a:p>
            <a:pPr lvl="1"/>
            <a:r>
              <a:rPr lang="en-US" altLang="ja-JP" dirty="0" smtClean="0"/>
              <a:t>It can be set </a:t>
            </a:r>
            <a:r>
              <a:rPr lang="en-US" altLang="ja-JP" i="1" dirty="0" smtClean="0"/>
              <a:t>as a discrete process </a:t>
            </a:r>
            <a:r>
              <a:rPr lang="en-US" altLang="ja-JP" dirty="0" smtClean="0"/>
              <a:t>or it must be set as </a:t>
            </a:r>
            <a:r>
              <a:rPr lang="en-US" altLang="ja-JP" i="1" dirty="0" smtClean="0"/>
              <a:t>a continuous &amp; discrete process</a:t>
            </a:r>
            <a:r>
              <a:rPr lang="en-US" altLang="ja-JP" dirty="0" smtClean="0"/>
              <a:t> if using ghost volumes.</a:t>
            </a:r>
            <a:endParaRPr lang="en-US" altLang="ja-JP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FC06F-37D1-4B11-89E2-742B48B4524A}" type="slidenum">
              <a:rPr lang="en-US" altLang="ja-JP" smtClean="0"/>
              <a:pPr/>
              <a:t>22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Ghost Volume</a:t>
            </a:r>
            <a:endParaRPr lang="en-US" altLang="ja-JP" dirty="0"/>
          </a:p>
        </p:txBody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1357298"/>
            <a:ext cx="8715436" cy="4643470"/>
          </a:xfrm>
        </p:spPr>
        <p:txBody>
          <a:bodyPr>
            <a:normAutofit fontScale="92500" lnSpcReduction="10000"/>
          </a:bodyPr>
          <a:lstStyle/>
          <a:p>
            <a:r>
              <a:rPr lang="en-US" altLang="ja-JP" dirty="0" smtClean="0">
                <a:solidFill>
                  <a:srgbClr val="FFC000"/>
                </a:solidFill>
              </a:rPr>
              <a:t>Ghost volumes </a:t>
            </a:r>
            <a:r>
              <a:rPr lang="en-US" altLang="ja-JP" dirty="0" smtClean="0"/>
              <a:t>allow to define envelopes independent to the volumes of the tracking geometry.</a:t>
            </a:r>
          </a:p>
          <a:p>
            <a:endParaRPr lang="en-US" altLang="ja-JP" dirty="0" smtClean="0"/>
          </a:p>
          <a:p>
            <a:r>
              <a:rPr lang="en-US" altLang="ja-JP" dirty="0" smtClean="0"/>
              <a:t>In addition, Ghost volumes can be sensitive to particle type, allowing to define envelops </a:t>
            </a:r>
            <a:r>
              <a:rPr lang="en-US" altLang="ja-JP" i="1" dirty="0" smtClean="0">
                <a:solidFill>
                  <a:srgbClr val="FFC000"/>
                </a:solidFill>
              </a:rPr>
              <a:t>individually to particle types</a:t>
            </a:r>
            <a:r>
              <a:rPr lang="en-US" altLang="ja-JP" dirty="0" smtClean="0"/>
              <a:t>.</a:t>
            </a:r>
          </a:p>
          <a:p>
            <a:endParaRPr lang="en-US" altLang="ja-JP" dirty="0" smtClean="0"/>
          </a:p>
          <a:p>
            <a:r>
              <a:rPr lang="en-US" altLang="ja-JP" dirty="0" smtClean="0"/>
              <a:t>The </a:t>
            </a:r>
            <a:r>
              <a:rPr lang="en-US" altLang="ja-JP" i="1" dirty="0" smtClean="0"/>
              <a:t>G4FastSimulationManagerProcess</a:t>
            </a:r>
            <a:r>
              <a:rPr lang="en-US" altLang="ja-JP" dirty="0" smtClean="0"/>
              <a:t> provides the </a:t>
            </a:r>
            <a:r>
              <a:rPr lang="en-US" altLang="ja-JP" dirty="0" smtClean="0">
                <a:solidFill>
                  <a:srgbClr val="FFC000"/>
                </a:solidFill>
              </a:rPr>
              <a:t>additional navigation </a:t>
            </a:r>
            <a:r>
              <a:rPr lang="en-US" altLang="ja-JP" dirty="0" smtClean="0"/>
              <a:t>inside a ghost geometry. This special navigation is done transparently to the user.</a:t>
            </a:r>
            <a:endParaRPr lang="en-US" altLang="ja-JP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F3927-8BB0-458D-A86A-730A2C7CD58F}" type="slidenum">
              <a:rPr lang="en-US" altLang="ja-JP" smtClean="0"/>
              <a:pPr/>
              <a:t>23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pre-assigned decay table</a:t>
            </a:r>
            <a:endParaRPr kumimoji="1" lang="ja-JP" altLang="en-US" dirty="0"/>
          </a:p>
        </p:txBody>
      </p:sp>
      <p:sp>
        <p:nvSpPr>
          <p:cNvPr id="6" name="テキスト プレースホルダ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67251460-1A66-497B-9619-48B833F9A30D}" type="slidenum">
              <a:rPr lang="ja-JP" altLang="en-US" smtClean="0"/>
              <a:pPr algn="r"/>
              <a:t>24</a:t>
            </a:fld>
            <a:endParaRPr lang="ja-JP" alt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スライド番号プレースホルダ 4"/>
          <p:cNvSpPr>
            <a:spLocks noGrp="1"/>
          </p:cNvSpPr>
          <p:nvPr>
            <p:ph type="sldNum" sz="quarter" idx="4294967295"/>
          </p:nvPr>
        </p:nvSpPr>
        <p:spPr>
          <a:xfrm>
            <a:off x="8382000" y="6537325"/>
            <a:ext cx="685800" cy="320675"/>
          </a:xfrm>
          <a:prstGeom prst="rect">
            <a:avLst/>
          </a:prstGeom>
        </p:spPr>
        <p:txBody>
          <a:bodyPr/>
          <a:lstStyle/>
          <a:p>
            <a:fld id="{A581F9B9-AF98-468C-A53F-CC8CF7729221}" type="slidenum">
              <a:rPr lang="ja-JP" altLang="en-US"/>
              <a:pPr/>
              <a:t>25</a:t>
            </a:fld>
            <a:endParaRPr lang="en-US" altLang="ja-JP"/>
          </a:p>
        </p:txBody>
      </p:sp>
      <p:sp>
        <p:nvSpPr>
          <p:cNvPr id="393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altLang="ja-JP" sz="3600">
                <a:ea typeface="ＭＳ Ｐゴシック" charset="-128"/>
              </a:rPr>
              <a:t>Pre-assigned decay products</a:t>
            </a:r>
          </a:p>
        </p:txBody>
      </p:sp>
      <p:sp>
        <p:nvSpPr>
          <p:cNvPr id="393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66742"/>
            <a:ext cx="9144000" cy="3505200"/>
          </a:xfrm>
        </p:spPr>
        <p:txBody>
          <a:bodyPr/>
          <a:lstStyle/>
          <a:p>
            <a:pPr>
              <a:lnSpc>
                <a:spcPct val="103000"/>
              </a:lnSpc>
            </a:pPr>
            <a:r>
              <a:rPr lang="en-GB" altLang="ja-JP" sz="1800" dirty="0">
                <a:ea typeface="ＭＳ Ｐゴシック" charset="-128"/>
              </a:rPr>
              <a:t>Geant4 provides decay modes for long-lived particles, but decay modes for short-lived (e.g. heavy flavour) particles are not provided by Geant4</a:t>
            </a:r>
          </a:p>
          <a:p>
            <a:pPr lvl="1">
              <a:lnSpc>
                <a:spcPct val="103000"/>
              </a:lnSpc>
            </a:pPr>
            <a:r>
              <a:rPr lang="en-GB" altLang="ja-JP" sz="1800" dirty="0">
                <a:ea typeface="ＭＳ Ｐゴシック" charset="-128"/>
              </a:rPr>
              <a:t>decay process can invoke an external decay handler (</a:t>
            </a:r>
            <a:r>
              <a:rPr lang="en-GB" altLang="ja-JP" sz="1800" dirty="0">
                <a:solidFill>
                  <a:srgbClr val="FFFF00"/>
                </a:solidFill>
                <a:ea typeface="ＭＳ Ｐゴシック" charset="-128"/>
              </a:rPr>
              <a:t>G4VExtDecayer</a:t>
            </a:r>
            <a:r>
              <a:rPr lang="en-GB" altLang="ja-JP" sz="1800" dirty="0">
                <a:ea typeface="ＭＳ Ｐゴシック" charset="-128"/>
              </a:rPr>
              <a:t>)</a:t>
            </a:r>
          </a:p>
          <a:p>
            <a:pPr lvl="1">
              <a:lnSpc>
                <a:spcPct val="103000"/>
              </a:lnSpc>
            </a:pPr>
            <a:r>
              <a:rPr lang="en-GB" altLang="ja-JP" sz="1800" dirty="0">
                <a:ea typeface="ＭＳ Ｐゴシック" charset="-128"/>
              </a:rPr>
              <a:t>Or, user must “pre-assign” proper lifetime and decay products to the parent </a:t>
            </a:r>
            <a:r>
              <a:rPr lang="en-GB" altLang="ja-JP" sz="1800" dirty="0">
                <a:solidFill>
                  <a:srgbClr val="FFFF00"/>
                </a:solidFill>
                <a:ea typeface="ＭＳ Ｐゴシック" charset="-128"/>
              </a:rPr>
              <a:t>G4PrimaryParticle</a:t>
            </a:r>
            <a:r>
              <a:rPr lang="en-GB" altLang="ja-JP" sz="1800" dirty="0">
                <a:ea typeface="ＭＳ Ｐゴシック" charset="-128"/>
              </a:rPr>
              <a:t>.</a:t>
            </a:r>
          </a:p>
          <a:p>
            <a:pPr>
              <a:lnSpc>
                <a:spcPct val="103000"/>
              </a:lnSpc>
            </a:pPr>
            <a:r>
              <a:rPr lang="en-US" altLang="ja-JP" sz="1800" dirty="0">
                <a:ea typeface="ＭＳ Ｐゴシック" charset="-128"/>
              </a:rPr>
              <a:t>A parent particle in the form of G4Track object travels in the detector, bringing  “pre-assigned” decay daughters as objects of G4DynamicParticle.</a:t>
            </a:r>
          </a:p>
          <a:p>
            <a:pPr lvl="1">
              <a:lnSpc>
                <a:spcPct val="103000"/>
              </a:lnSpc>
            </a:pPr>
            <a:r>
              <a:rPr lang="en-US" altLang="ja-JP" sz="1800" dirty="0">
                <a:ea typeface="ＭＳ Ｐゴシック" charset="-128"/>
              </a:rPr>
              <a:t>When the parent track comes to the decay point, pre-assigned daughters become to secondary tracks, instead of randomly selecting a decay channel defined to the particle type. </a:t>
            </a:r>
          </a:p>
          <a:p>
            <a:pPr lvl="1">
              <a:lnSpc>
                <a:spcPct val="103000"/>
              </a:lnSpc>
            </a:pPr>
            <a:r>
              <a:rPr lang="en-US" altLang="ja-JP" sz="1800" dirty="0">
                <a:ea typeface="ＭＳ Ｐゴシック" charset="-128"/>
              </a:rPr>
              <a:t>Decay time of the parent can be pre-assigned as well.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52400" y="4191000"/>
            <a:ext cx="1981200" cy="2057400"/>
            <a:chOff x="96" y="2448"/>
            <a:chExt cx="1248" cy="1296"/>
          </a:xfrm>
        </p:grpSpPr>
        <p:sp>
          <p:nvSpPr>
            <p:cNvPr id="393221" name="Oval 5"/>
            <p:cNvSpPr>
              <a:spLocks noChangeArrowheads="1"/>
            </p:cNvSpPr>
            <p:nvPr/>
          </p:nvSpPr>
          <p:spPr bwMode="auto">
            <a:xfrm>
              <a:off x="288" y="3120"/>
              <a:ext cx="240" cy="240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ja-JP" b="0">
                  <a:solidFill>
                    <a:schemeClr val="bg2"/>
                  </a:solidFill>
                  <a:ea typeface="ＭＳ Ｐゴシック" charset="-128"/>
                </a:rPr>
                <a:t>D</a:t>
              </a:r>
              <a:r>
                <a:rPr lang="en-US" altLang="ja-JP" b="0" baseline="30000">
                  <a:solidFill>
                    <a:schemeClr val="bg2"/>
                  </a:solidFill>
                  <a:ea typeface="ＭＳ Ｐゴシック" charset="-128"/>
                </a:rPr>
                <a:t>0</a:t>
              </a:r>
            </a:p>
          </p:txBody>
        </p:sp>
        <p:sp>
          <p:nvSpPr>
            <p:cNvPr id="393222" name="Oval 6"/>
            <p:cNvSpPr>
              <a:spLocks noChangeArrowheads="1"/>
            </p:cNvSpPr>
            <p:nvPr/>
          </p:nvSpPr>
          <p:spPr bwMode="auto">
            <a:xfrm>
              <a:off x="576" y="3120"/>
              <a:ext cx="240" cy="240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ja-JP" b="0">
                  <a:solidFill>
                    <a:schemeClr val="bg2"/>
                  </a:solidFill>
                  <a:latin typeface="Symbol" pitchFamily="18" charset="2"/>
                  <a:ea typeface="ＭＳ Ｐゴシック" charset="-128"/>
                </a:rPr>
                <a:t>m</a:t>
              </a:r>
              <a:r>
                <a:rPr lang="en-US" altLang="ja-JP" b="0" baseline="30000">
                  <a:solidFill>
                    <a:schemeClr val="bg2"/>
                  </a:solidFill>
                  <a:ea typeface="ＭＳ Ｐゴシック" charset="-128"/>
                </a:rPr>
                <a:t>-</a:t>
              </a:r>
            </a:p>
          </p:txBody>
        </p:sp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864" y="3120"/>
              <a:ext cx="240" cy="240"/>
              <a:chOff x="1008" y="3312"/>
              <a:chExt cx="240" cy="240"/>
            </a:xfrm>
          </p:grpSpPr>
          <p:sp>
            <p:nvSpPr>
              <p:cNvPr id="393224" name="Oval 8"/>
              <p:cNvSpPr>
                <a:spLocks noChangeArrowheads="1"/>
              </p:cNvSpPr>
              <p:nvPr/>
            </p:nvSpPr>
            <p:spPr bwMode="auto">
              <a:xfrm>
                <a:off x="1008" y="3312"/>
                <a:ext cx="240" cy="240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ja-JP" b="0">
                    <a:solidFill>
                      <a:schemeClr val="bg2"/>
                    </a:solidFill>
                    <a:latin typeface="Symbol" pitchFamily="18" charset="2"/>
                    <a:ea typeface="ＭＳ Ｐゴシック" charset="-128"/>
                  </a:rPr>
                  <a:t>n</a:t>
                </a:r>
                <a:r>
                  <a:rPr lang="en-US" altLang="ja-JP" b="0" baseline="-25000">
                    <a:solidFill>
                      <a:schemeClr val="bg2"/>
                    </a:solidFill>
                    <a:latin typeface="Symbol" pitchFamily="18" charset="2"/>
                    <a:ea typeface="ＭＳ Ｐゴシック" charset="-128"/>
                  </a:rPr>
                  <a:t>m</a:t>
                </a:r>
              </a:p>
            </p:txBody>
          </p:sp>
          <p:sp>
            <p:nvSpPr>
              <p:cNvPr id="393225" name="Line 9"/>
              <p:cNvSpPr>
                <a:spLocks noChangeShapeType="1"/>
              </p:cNvSpPr>
              <p:nvPr/>
            </p:nvSpPr>
            <p:spPr bwMode="auto">
              <a:xfrm>
                <a:off x="1056" y="340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393226" name="Oval 10"/>
            <p:cNvSpPr>
              <a:spLocks noChangeArrowheads="1"/>
            </p:cNvSpPr>
            <p:nvPr/>
          </p:nvSpPr>
          <p:spPr bwMode="auto">
            <a:xfrm>
              <a:off x="288" y="3504"/>
              <a:ext cx="240" cy="240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ja-JP" b="0">
                  <a:solidFill>
                    <a:schemeClr val="bg2"/>
                  </a:solidFill>
                  <a:ea typeface="ＭＳ Ｐゴシック" charset="-128"/>
                </a:rPr>
                <a:t>K</a:t>
              </a:r>
              <a:r>
                <a:rPr lang="en-US" altLang="ja-JP" b="0" baseline="30000">
                  <a:solidFill>
                    <a:schemeClr val="bg2"/>
                  </a:solidFill>
                  <a:ea typeface="ＭＳ Ｐゴシック" charset="-128"/>
                </a:rPr>
                <a:t>-</a:t>
              </a:r>
            </a:p>
          </p:txBody>
        </p:sp>
        <p:sp>
          <p:nvSpPr>
            <p:cNvPr id="393227" name="Oval 11"/>
            <p:cNvSpPr>
              <a:spLocks noChangeArrowheads="1"/>
            </p:cNvSpPr>
            <p:nvPr/>
          </p:nvSpPr>
          <p:spPr bwMode="auto">
            <a:xfrm>
              <a:off x="576" y="3504"/>
              <a:ext cx="240" cy="240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ja-JP" b="0">
                  <a:solidFill>
                    <a:schemeClr val="bg2"/>
                  </a:solidFill>
                  <a:latin typeface="Symbol" pitchFamily="18" charset="2"/>
                  <a:ea typeface="ＭＳ Ｐゴシック" charset="-128"/>
                </a:rPr>
                <a:t>m</a:t>
              </a:r>
              <a:r>
                <a:rPr lang="en-US" altLang="ja-JP" b="0" baseline="30000">
                  <a:solidFill>
                    <a:schemeClr val="bg2"/>
                  </a:solidFill>
                  <a:ea typeface="ＭＳ Ｐゴシック" charset="-128"/>
                </a:rPr>
                <a:t>+</a:t>
              </a:r>
            </a:p>
          </p:txBody>
        </p:sp>
        <p:sp>
          <p:nvSpPr>
            <p:cNvPr id="393228" name="Oval 12"/>
            <p:cNvSpPr>
              <a:spLocks noChangeArrowheads="1"/>
            </p:cNvSpPr>
            <p:nvPr/>
          </p:nvSpPr>
          <p:spPr bwMode="auto">
            <a:xfrm>
              <a:off x="864" y="3504"/>
              <a:ext cx="240" cy="240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ja-JP" b="0">
                  <a:solidFill>
                    <a:schemeClr val="bg2"/>
                  </a:solidFill>
                  <a:latin typeface="Symbol" pitchFamily="18" charset="2"/>
                  <a:ea typeface="ＭＳ Ｐゴシック" charset="-128"/>
                </a:rPr>
                <a:t>n</a:t>
              </a:r>
              <a:r>
                <a:rPr lang="en-US" altLang="ja-JP" b="0" baseline="-25000">
                  <a:solidFill>
                    <a:schemeClr val="bg2"/>
                  </a:solidFill>
                  <a:latin typeface="Symbol" pitchFamily="18" charset="2"/>
                  <a:ea typeface="ＭＳ Ｐゴシック" charset="-128"/>
                </a:rPr>
                <a:t>m</a:t>
              </a:r>
            </a:p>
          </p:txBody>
        </p:sp>
        <p:sp>
          <p:nvSpPr>
            <p:cNvPr id="393229" name="Oval 13"/>
            <p:cNvSpPr>
              <a:spLocks noChangeArrowheads="1"/>
            </p:cNvSpPr>
            <p:nvPr/>
          </p:nvSpPr>
          <p:spPr bwMode="auto">
            <a:xfrm>
              <a:off x="288" y="2736"/>
              <a:ext cx="240" cy="240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ja-JP" b="0">
                  <a:solidFill>
                    <a:schemeClr val="bg2"/>
                  </a:solidFill>
                  <a:ea typeface="ＭＳ Ｐゴシック" charset="-128"/>
                </a:rPr>
                <a:t>B</a:t>
              </a:r>
              <a:r>
                <a:rPr lang="en-US" altLang="ja-JP" b="0" baseline="30000">
                  <a:solidFill>
                    <a:schemeClr val="bg2"/>
                  </a:solidFill>
                  <a:ea typeface="ＭＳ Ｐゴシック" charset="-128"/>
                </a:rPr>
                <a:t>-</a:t>
              </a:r>
            </a:p>
          </p:txBody>
        </p:sp>
        <p:sp>
          <p:nvSpPr>
            <p:cNvPr id="393230" name="Line 14"/>
            <p:cNvSpPr>
              <a:spLocks noChangeShapeType="1"/>
            </p:cNvSpPr>
            <p:nvPr/>
          </p:nvSpPr>
          <p:spPr bwMode="auto">
            <a:xfrm>
              <a:off x="432" y="297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93231" name="Line 15"/>
            <p:cNvSpPr>
              <a:spLocks noChangeShapeType="1"/>
            </p:cNvSpPr>
            <p:nvPr/>
          </p:nvSpPr>
          <p:spPr bwMode="auto">
            <a:xfrm>
              <a:off x="432" y="336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93232" name="Line 16"/>
            <p:cNvSpPr>
              <a:spLocks noChangeShapeType="1"/>
            </p:cNvSpPr>
            <p:nvPr/>
          </p:nvSpPr>
          <p:spPr bwMode="auto">
            <a:xfrm>
              <a:off x="528" y="3264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93233" name="Line 17"/>
            <p:cNvSpPr>
              <a:spLocks noChangeShapeType="1"/>
            </p:cNvSpPr>
            <p:nvPr/>
          </p:nvSpPr>
          <p:spPr bwMode="auto">
            <a:xfrm>
              <a:off x="528" y="364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93234" name="Line 18"/>
            <p:cNvSpPr>
              <a:spLocks noChangeShapeType="1"/>
            </p:cNvSpPr>
            <p:nvPr/>
          </p:nvSpPr>
          <p:spPr bwMode="auto">
            <a:xfrm>
              <a:off x="816" y="364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93235" name="Line 19"/>
            <p:cNvSpPr>
              <a:spLocks noChangeShapeType="1"/>
            </p:cNvSpPr>
            <p:nvPr/>
          </p:nvSpPr>
          <p:spPr bwMode="auto">
            <a:xfrm>
              <a:off x="816" y="3264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93236" name="Text Box 20"/>
            <p:cNvSpPr txBox="1">
              <a:spLocks noChangeArrowheads="1"/>
            </p:cNvSpPr>
            <p:nvPr/>
          </p:nvSpPr>
          <p:spPr bwMode="auto">
            <a:xfrm>
              <a:off x="96" y="2448"/>
              <a:ext cx="124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b="0" dirty="0">
                  <a:solidFill>
                    <a:schemeClr val="bg1">
                      <a:lumMod val="95000"/>
                    </a:schemeClr>
                  </a:solidFill>
                  <a:ea typeface="ＭＳ Ｐゴシック" charset="-128"/>
                </a:rPr>
                <a:t>G4PrimaryParticle</a:t>
              </a:r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2209800" y="4191000"/>
            <a:ext cx="3276600" cy="2500313"/>
            <a:chOff x="1392" y="2448"/>
            <a:chExt cx="2064" cy="1575"/>
          </a:xfrm>
        </p:grpSpPr>
        <p:sp>
          <p:nvSpPr>
            <p:cNvPr id="393238" name="Oval 22"/>
            <p:cNvSpPr>
              <a:spLocks noChangeArrowheads="1"/>
            </p:cNvSpPr>
            <p:nvPr/>
          </p:nvSpPr>
          <p:spPr bwMode="auto">
            <a:xfrm>
              <a:off x="1488" y="2736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ja-JP" b="0">
                  <a:ea typeface="ＭＳ Ｐゴシック" charset="-128"/>
                </a:rPr>
                <a:t>B</a:t>
              </a:r>
              <a:r>
                <a:rPr lang="en-US" altLang="ja-JP" b="0" baseline="30000">
                  <a:ea typeface="ＭＳ Ｐゴシック" charset="-128"/>
                </a:rPr>
                <a:t>-</a:t>
              </a:r>
            </a:p>
          </p:txBody>
        </p:sp>
        <p:sp>
          <p:nvSpPr>
            <p:cNvPr id="393239" name="Text Box 23"/>
            <p:cNvSpPr txBox="1">
              <a:spLocks noChangeArrowheads="1"/>
            </p:cNvSpPr>
            <p:nvPr/>
          </p:nvSpPr>
          <p:spPr bwMode="auto">
            <a:xfrm>
              <a:off x="1392" y="2448"/>
              <a:ext cx="6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b="0" dirty="0">
                  <a:solidFill>
                    <a:schemeClr val="bg1">
                      <a:lumMod val="95000"/>
                    </a:schemeClr>
                  </a:solidFill>
                  <a:ea typeface="ＭＳ Ｐゴシック" charset="-128"/>
                </a:rPr>
                <a:t>G4Track</a:t>
              </a:r>
            </a:p>
          </p:txBody>
        </p:sp>
        <p:sp>
          <p:nvSpPr>
            <p:cNvPr id="393240" name="Oval 24"/>
            <p:cNvSpPr>
              <a:spLocks noChangeArrowheads="1"/>
            </p:cNvSpPr>
            <p:nvPr/>
          </p:nvSpPr>
          <p:spPr bwMode="auto">
            <a:xfrm>
              <a:off x="1488" y="3168"/>
              <a:ext cx="240" cy="240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ja-JP" b="0">
                  <a:solidFill>
                    <a:schemeClr val="bg2"/>
                  </a:solidFill>
                  <a:ea typeface="ＭＳ Ｐゴシック" charset="-128"/>
                </a:rPr>
                <a:t>D</a:t>
              </a:r>
              <a:r>
                <a:rPr lang="en-US" altLang="ja-JP" b="0" baseline="30000">
                  <a:solidFill>
                    <a:schemeClr val="bg2"/>
                  </a:solidFill>
                  <a:ea typeface="ＭＳ Ｐゴシック" charset="-128"/>
                </a:rPr>
                <a:t>0</a:t>
              </a:r>
            </a:p>
          </p:txBody>
        </p:sp>
        <p:sp>
          <p:nvSpPr>
            <p:cNvPr id="393241" name="Oval 25"/>
            <p:cNvSpPr>
              <a:spLocks noChangeArrowheads="1"/>
            </p:cNvSpPr>
            <p:nvPr/>
          </p:nvSpPr>
          <p:spPr bwMode="auto">
            <a:xfrm>
              <a:off x="1776" y="3168"/>
              <a:ext cx="240" cy="240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ja-JP" b="0">
                  <a:solidFill>
                    <a:schemeClr val="bg2"/>
                  </a:solidFill>
                  <a:latin typeface="Symbol" pitchFamily="18" charset="2"/>
                  <a:ea typeface="ＭＳ Ｐゴシック" charset="-128"/>
                </a:rPr>
                <a:t>m</a:t>
              </a:r>
              <a:r>
                <a:rPr lang="en-US" altLang="ja-JP" b="0" baseline="30000">
                  <a:solidFill>
                    <a:schemeClr val="bg2"/>
                  </a:solidFill>
                  <a:ea typeface="ＭＳ Ｐゴシック" charset="-128"/>
                </a:rPr>
                <a:t>-</a:t>
              </a:r>
            </a:p>
          </p:txBody>
        </p:sp>
        <p:grpSp>
          <p:nvGrpSpPr>
            <p:cNvPr id="5" name="Group 26"/>
            <p:cNvGrpSpPr>
              <a:grpSpLocks/>
            </p:cNvGrpSpPr>
            <p:nvPr/>
          </p:nvGrpSpPr>
          <p:grpSpPr bwMode="auto">
            <a:xfrm>
              <a:off x="2064" y="3168"/>
              <a:ext cx="240" cy="240"/>
              <a:chOff x="1008" y="3312"/>
              <a:chExt cx="240" cy="240"/>
            </a:xfrm>
          </p:grpSpPr>
          <p:sp>
            <p:nvSpPr>
              <p:cNvPr id="393243" name="Oval 27"/>
              <p:cNvSpPr>
                <a:spLocks noChangeArrowheads="1"/>
              </p:cNvSpPr>
              <p:nvPr/>
            </p:nvSpPr>
            <p:spPr bwMode="auto">
              <a:xfrm>
                <a:off x="1008" y="3312"/>
                <a:ext cx="240" cy="24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ja-JP" b="0">
                    <a:solidFill>
                      <a:schemeClr val="bg2"/>
                    </a:solidFill>
                    <a:latin typeface="Symbol" pitchFamily="18" charset="2"/>
                    <a:ea typeface="ＭＳ Ｐゴシック" charset="-128"/>
                  </a:rPr>
                  <a:t>n</a:t>
                </a:r>
                <a:r>
                  <a:rPr lang="en-US" altLang="ja-JP" b="0" baseline="-25000">
                    <a:solidFill>
                      <a:schemeClr val="bg2"/>
                    </a:solidFill>
                    <a:latin typeface="Symbol" pitchFamily="18" charset="2"/>
                    <a:ea typeface="ＭＳ Ｐゴシック" charset="-128"/>
                  </a:rPr>
                  <a:t>m</a:t>
                </a:r>
              </a:p>
            </p:txBody>
          </p:sp>
          <p:sp>
            <p:nvSpPr>
              <p:cNvPr id="393244" name="Line 28"/>
              <p:cNvSpPr>
                <a:spLocks noChangeShapeType="1"/>
              </p:cNvSpPr>
              <p:nvPr/>
            </p:nvSpPr>
            <p:spPr bwMode="auto">
              <a:xfrm>
                <a:off x="1056" y="340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393245" name="Line 29"/>
            <p:cNvSpPr>
              <a:spLocks noChangeShapeType="1"/>
            </p:cNvSpPr>
            <p:nvPr/>
          </p:nvSpPr>
          <p:spPr bwMode="auto">
            <a:xfrm>
              <a:off x="1632" y="340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93246" name="Line 30"/>
            <p:cNvSpPr>
              <a:spLocks noChangeShapeType="1"/>
            </p:cNvSpPr>
            <p:nvPr/>
          </p:nvSpPr>
          <p:spPr bwMode="auto">
            <a:xfrm>
              <a:off x="1728" y="3312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93247" name="Line 31"/>
            <p:cNvSpPr>
              <a:spLocks noChangeShapeType="1"/>
            </p:cNvSpPr>
            <p:nvPr/>
          </p:nvSpPr>
          <p:spPr bwMode="auto">
            <a:xfrm>
              <a:off x="2016" y="3312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93248" name="Line 32"/>
            <p:cNvSpPr>
              <a:spLocks noChangeShapeType="1"/>
            </p:cNvSpPr>
            <p:nvPr/>
          </p:nvSpPr>
          <p:spPr bwMode="auto">
            <a:xfrm>
              <a:off x="1632" y="302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93249" name="Oval 33"/>
            <p:cNvSpPr>
              <a:spLocks noChangeArrowheads="1"/>
            </p:cNvSpPr>
            <p:nvPr/>
          </p:nvSpPr>
          <p:spPr bwMode="auto">
            <a:xfrm>
              <a:off x="1488" y="3552"/>
              <a:ext cx="240" cy="240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ja-JP" b="0">
                  <a:solidFill>
                    <a:schemeClr val="bg2"/>
                  </a:solidFill>
                  <a:ea typeface="ＭＳ Ｐゴシック" charset="-128"/>
                </a:rPr>
                <a:t>K</a:t>
              </a:r>
              <a:r>
                <a:rPr lang="en-US" altLang="ja-JP" b="0" baseline="30000">
                  <a:solidFill>
                    <a:schemeClr val="bg2"/>
                  </a:solidFill>
                  <a:ea typeface="ＭＳ Ｐゴシック" charset="-128"/>
                </a:rPr>
                <a:t>-</a:t>
              </a:r>
            </a:p>
          </p:txBody>
        </p:sp>
        <p:sp>
          <p:nvSpPr>
            <p:cNvPr id="393250" name="Oval 34"/>
            <p:cNvSpPr>
              <a:spLocks noChangeArrowheads="1"/>
            </p:cNvSpPr>
            <p:nvPr/>
          </p:nvSpPr>
          <p:spPr bwMode="auto">
            <a:xfrm>
              <a:off x="1776" y="3552"/>
              <a:ext cx="240" cy="240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ja-JP" b="0">
                  <a:solidFill>
                    <a:schemeClr val="bg2"/>
                  </a:solidFill>
                  <a:latin typeface="Symbol" pitchFamily="18" charset="2"/>
                  <a:ea typeface="ＭＳ Ｐゴシック" charset="-128"/>
                </a:rPr>
                <a:t>m</a:t>
              </a:r>
              <a:r>
                <a:rPr lang="en-US" altLang="ja-JP" b="0" baseline="30000">
                  <a:solidFill>
                    <a:schemeClr val="bg2"/>
                  </a:solidFill>
                  <a:ea typeface="ＭＳ Ｐゴシック" charset="-128"/>
                </a:rPr>
                <a:t>+</a:t>
              </a:r>
            </a:p>
          </p:txBody>
        </p:sp>
        <p:sp>
          <p:nvSpPr>
            <p:cNvPr id="393251" name="Oval 35"/>
            <p:cNvSpPr>
              <a:spLocks noChangeArrowheads="1"/>
            </p:cNvSpPr>
            <p:nvPr/>
          </p:nvSpPr>
          <p:spPr bwMode="auto">
            <a:xfrm>
              <a:off x="2064" y="3552"/>
              <a:ext cx="240" cy="240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ja-JP" b="0">
                  <a:solidFill>
                    <a:schemeClr val="bg2"/>
                  </a:solidFill>
                  <a:latin typeface="Symbol" pitchFamily="18" charset="2"/>
                  <a:ea typeface="ＭＳ Ｐゴシック" charset="-128"/>
                </a:rPr>
                <a:t>n</a:t>
              </a:r>
              <a:r>
                <a:rPr lang="en-US" altLang="ja-JP" b="0" baseline="-25000">
                  <a:solidFill>
                    <a:schemeClr val="bg2"/>
                  </a:solidFill>
                  <a:latin typeface="Symbol" pitchFamily="18" charset="2"/>
                  <a:ea typeface="ＭＳ Ｐゴシック" charset="-128"/>
                </a:rPr>
                <a:t>m</a:t>
              </a:r>
            </a:p>
          </p:txBody>
        </p:sp>
        <p:sp>
          <p:nvSpPr>
            <p:cNvPr id="393252" name="Line 36"/>
            <p:cNvSpPr>
              <a:spLocks noChangeShapeType="1"/>
            </p:cNvSpPr>
            <p:nvPr/>
          </p:nvSpPr>
          <p:spPr bwMode="auto">
            <a:xfrm>
              <a:off x="1728" y="3696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93253" name="Line 37"/>
            <p:cNvSpPr>
              <a:spLocks noChangeShapeType="1"/>
            </p:cNvSpPr>
            <p:nvPr/>
          </p:nvSpPr>
          <p:spPr bwMode="auto">
            <a:xfrm>
              <a:off x="2016" y="3696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93254" name="Text Box 38"/>
            <p:cNvSpPr txBox="1">
              <a:spLocks noChangeArrowheads="1"/>
            </p:cNvSpPr>
            <p:nvPr/>
          </p:nvSpPr>
          <p:spPr bwMode="auto">
            <a:xfrm>
              <a:off x="1392" y="3792"/>
              <a:ext cx="20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b="0" dirty="0">
                  <a:solidFill>
                    <a:schemeClr val="bg1">
                      <a:lumMod val="95000"/>
                    </a:schemeClr>
                  </a:solidFill>
                  <a:ea typeface="ＭＳ Ｐゴシック" charset="-128"/>
                </a:rPr>
                <a:t>pre-assigned decay products</a:t>
              </a:r>
            </a:p>
          </p:txBody>
        </p:sp>
      </p:grpSp>
      <p:grpSp>
        <p:nvGrpSpPr>
          <p:cNvPr id="6" name="Group 39"/>
          <p:cNvGrpSpPr>
            <a:grpSpLocks/>
          </p:cNvGrpSpPr>
          <p:nvPr/>
        </p:nvGrpSpPr>
        <p:grpSpPr bwMode="auto">
          <a:xfrm>
            <a:off x="4495800" y="4343400"/>
            <a:ext cx="2209800" cy="2133600"/>
            <a:chOff x="2832" y="2544"/>
            <a:chExt cx="1392" cy="1344"/>
          </a:xfrm>
        </p:grpSpPr>
        <p:sp>
          <p:nvSpPr>
            <p:cNvPr id="393256" name="Oval 40"/>
            <p:cNvSpPr>
              <a:spLocks noChangeArrowheads="1"/>
            </p:cNvSpPr>
            <p:nvPr/>
          </p:nvSpPr>
          <p:spPr bwMode="auto">
            <a:xfrm>
              <a:off x="3408" y="3648"/>
              <a:ext cx="240" cy="240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ja-JP" b="0">
                  <a:solidFill>
                    <a:schemeClr val="bg2"/>
                  </a:solidFill>
                  <a:ea typeface="ＭＳ Ｐゴシック" charset="-128"/>
                </a:rPr>
                <a:t>K</a:t>
              </a:r>
              <a:r>
                <a:rPr lang="en-US" altLang="ja-JP" b="0" baseline="30000">
                  <a:solidFill>
                    <a:schemeClr val="bg2"/>
                  </a:solidFill>
                  <a:ea typeface="ＭＳ Ｐゴシック" charset="-128"/>
                </a:rPr>
                <a:t>-</a:t>
              </a:r>
            </a:p>
          </p:txBody>
        </p:sp>
        <p:sp>
          <p:nvSpPr>
            <p:cNvPr id="393257" name="Oval 41"/>
            <p:cNvSpPr>
              <a:spLocks noChangeArrowheads="1"/>
            </p:cNvSpPr>
            <p:nvPr/>
          </p:nvSpPr>
          <p:spPr bwMode="auto">
            <a:xfrm>
              <a:off x="3696" y="3648"/>
              <a:ext cx="240" cy="240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ja-JP" b="0">
                  <a:solidFill>
                    <a:schemeClr val="bg2"/>
                  </a:solidFill>
                  <a:latin typeface="Symbol" pitchFamily="18" charset="2"/>
                  <a:ea typeface="ＭＳ Ｐゴシック" charset="-128"/>
                </a:rPr>
                <a:t>m</a:t>
              </a:r>
              <a:r>
                <a:rPr lang="en-US" altLang="ja-JP" b="0" baseline="30000">
                  <a:solidFill>
                    <a:schemeClr val="bg2"/>
                  </a:solidFill>
                  <a:ea typeface="ＭＳ Ｐゴシック" charset="-128"/>
                </a:rPr>
                <a:t>+</a:t>
              </a:r>
            </a:p>
          </p:txBody>
        </p:sp>
        <p:sp>
          <p:nvSpPr>
            <p:cNvPr id="393258" name="Oval 42"/>
            <p:cNvSpPr>
              <a:spLocks noChangeArrowheads="1"/>
            </p:cNvSpPr>
            <p:nvPr/>
          </p:nvSpPr>
          <p:spPr bwMode="auto">
            <a:xfrm>
              <a:off x="3984" y="3648"/>
              <a:ext cx="240" cy="240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ja-JP" b="0">
                  <a:solidFill>
                    <a:schemeClr val="bg2"/>
                  </a:solidFill>
                  <a:latin typeface="Symbol" pitchFamily="18" charset="2"/>
                  <a:ea typeface="ＭＳ Ｐゴシック" charset="-128"/>
                </a:rPr>
                <a:t>n</a:t>
              </a:r>
              <a:r>
                <a:rPr lang="en-US" altLang="ja-JP" b="0" baseline="-25000">
                  <a:solidFill>
                    <a:schemeClr val="bg2"/>
                  </a:solidFill>
                  <a:latin typeface="Symbol" pitchFamily="18" charset="2"/>
                  <a:ea typeface="ＭＳ Ｐゴシック" charset="-128"/>
                </a:rPr>
                <a:t>m</a:t>
              </a:r>
            </a:p>
          </p:txBody>
        </p:sp>
        <p:sp>
          <p:nvSpPr>
            <p:cNvPr id="393259" name="Line 43"/>
            <p:cNvSpPr>
              <a:spLocks noChangeShapeType="1"/>
            </p:cNvSpPr>
            <p:nvPr/>
          </p:nvSpPr>
          <p:spPr bwMode="auto">
            <a:xfrm>
              <a:off x="3648" y="3792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93260" name="Line 44"/>
            <p:cNvSpPr>
              <a:spLocks noChangeShapeType="1"/>
            </p:cNvSpPr>
            <p:nvPr/>
          </p:nvSpPr>
          <p:spPr bwMode="auto">
            <a:xfrm>
              <a:off x="3936" y="3792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93261" name="Oval 45"/>
            <p:cNvSpPr>
              <a:spLocks noChangeArrowheads="1"/>
            </p:cNvSpPr>
            <p:nvPr/>
          </p:nvSpPr>
          <p:spPr bwMode="auto">
            <a:xfrm>
              <a:off x="3360" y="3216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ja-JP" b="0">
                  <a:ea typeface="ＭＳ Ｐゴシック" charset="-128"/>
                </a:rPr>
                <a:t>D</a:t>
              </a:r>
              <a:r>
                <a:rPr lang="en-US" altLang="ja-JP" b="0" baseline="30000">
                  <a:ea typeface="ＭＳ Ｐゴシック" charset="-128"/>
                </a:rPr>
                <a:t>0</a:t>
              </a:r>
            </a:p>
          </p:txBody>
        </p:sp>
        <p:sp>
          <p:nvSpPr>
            <p:cNvPr id="393262" name="Oval 46"/>
            <p:cNvSpPr>
              <a:spLocks noChangeArrowheads="1"/>
            </p:cNvSpPr>
            <p:nvPr/>
          </p:nvSpPr>
          <p:spPr bwMode="auto">
            <a:xfrm>
              <a:off x="3360" y="2544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ja-JP" b="0">
                  <a:latin typeface="Symbol" pitchFamily="18" charset="2"/>
                  <a:ea typeface="ＭＳ Ｐゴシック" charset="-128"/>
                </a:rPr>
                <a:t>m</a:t>
              </a:r>
              <a:r>
                <a:rPr lang="en-US" altLang="ja-JP" b="0" baseline="30000">
                  <a:ea typeface="ＭＳ Ｐゴシック" charset="-128"/>
                </a:rPr>
                <a:t>-</a:t>
              </a:r>
            </a:p>
          </p:txBody>
        </p:sp>
        <p:grpSp>
          <p:nvGrpSpPr>
            <p:cNvPr id="7" name="Group 47"/>
            <p:cNvGrpSpPr>
              <a:grpSpLocks/>
            </p:cNvGrpSpPr>
            <p:nvPr/>
          </p:nvGrpSpPr>
          <p:grpSpPr bwMode="auto">
            <a:xfrm>
              <a:off x="3360" y="2880"/>
              <a:ext cx="288" cy="288"/>
              <a:chOff x="1008" y="3312"/>
              <a:chExt cx="240" cy="240"/>
            </a:xfrm>
          </p:grpSpPr>
          <p:sp>
            <p:nvSpPr>
              <p:cNvPr id="393264" name="Oval 48"/>
              <p:cNvSpPr>
                <a:spLocks noChangeArrowheads="1"/>
              </p:cNvSpPr>
              <p:nvPr/>
            </p:nvSpPr>
            <p:spPr bwMode="auto">
              <a:xfrm>
                <a:off x="1008" y="3312"/>
                <a:ext cx="240" cy="24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ja-JP" b="0">
                    <a:latin typeface="Symbol" pitchFamily="18" charset="2"/>
                    <a:ea typeface="ＭＳ Ｐゴシック" charset="-128"/>
                  </a:rPr>
                  <a:t>n</a:t>
                </a:r>
                <a:r>
                  <a:rPr lang="en-US" altLang="ja-JP" b="0" baseline="-25000">
                    <a:latin typeface="Symbol" pitchFamily="18" charset="2"/>
                    <a:ea typeface="ＭＳ Ｐゴシック" charset="-128"/>
                  </a:rPr>
                  <a:t>m</a:t>
                </a:r>
              </a:p>
            </p:txBody>
          </p:sp>
          <p:sp>
            <p:nvSpPr>
              <p:cNvPr id="393265" name="Line 49"/>
              <p:cNvSpPr>
                <a:spLocks noChangeShapeType="1"/>
              </p:cNvSpPr>
              <p:nvPr/>
            </p:nvSpPr>
            <p:spPr bwMode="auto">
              <a:xfrm>
                <a:off x="1056" y="340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393266" name="Line 50"/>
            <p:cNvSpPr>
              <a:spLocks noChangeShapeType="1"/>
            </p:cNvSpPr>
            <p:nvPr/>
          </p:nvSpPr>
          <p:spPr bwMode="auto">
            <a:xfrm>
              <a:off x="3504" y="350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93267" name="Line 51"/>
            <p:cNvSpPr>
              <a:spLocks noChangeShapeType="1"/>
            </p:cNvSpPr>
            <p:nvPr/>
          </p:nvSpPr>
          <p:spPr bwMode="auto">
            <a:xfrm flipV="1">
              <a:off x="2832" y="2736"/>
              <a:ext cx="528" cy="144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93268" name="Line 52"/>
            <p:cNvSpPr>
              <a:spLocks noChangeShapeType="1"/>
            </p:cNvSpPr>
            <p:nvPr/>
          </p:nvSpPr>
          <p:spPr bwMode="auto">
            <a:xfrm>
              <a:off x="2832" y="2880"/>
              <a:ext cx="528" cy="96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93269" name="Line 53"/>
            <p:cNvSpPr>
              <a:spLocks noChangeShapeType="1"/>
            </p:cNvSpPr>
            <p:nvPr/>
          </p:nvSpPr>
          <p:spPr bwMode="auto">
            <a:xfrm>
              <a:off x="2832" y="2880"/>
              <a:ext cx="528" cy="384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8" name="Group 54"/>
          <p:cNvGrpSpPr>
            <a:grpSpLocks/>
          </p:cNvGrpSpPr>
          <p:nvPr/>
        </p:nvGrpSpPr>
        <p:grpSpPr bwMode="auto">
          <a:xfrm>
            <a:off x="2819400" y="4648200"/>
            <a:ext cx="1905000" cy="457200"/>
            <a:chOff x="1776" y="2736"/>
            <a:chExt cx="1200" cy="288"/>
          </a:xfrm>
        </p:grpSpPr>
        <p:sp>
          <p:nvSpPr>
            <p:cNvPr id="393271" name="Line 55"/>
            <p:cNvSpPr>
              <a:spLocks noChangeShapeType="1"/>
            </p:cNvSpPr>
            <p:nvPr/>
          </p:nvSpPr>
          <p:spPr bwMode="auto">
            <a:xfrm>
              <a:off x="1776" y="2880"/>
              <a:ext cx="91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93272" name="Oval 56" descr="Wide upward diagonal"/>
            <p:cNvSpPr>
              <a:spLocks noChangeArrowheads="1"/>
            </p:cNvSpPr>
            <p:nvPr/>
          </p:nvSpPr>
          <p:spPr bwMode="auto">
            <a:xfrm>
              <a:off x="2688" y="2736"/>
              <a:ext cx="288" cy="288"/>
            </a:xfrm>
            <a:prstGeom prst="ellipse">
              <a:avLst/>
            </a:prstGeom>
            <a:pattFill prst="wdUpDiag">
              <a:fgClr>
                <a:schemeClr val="accent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ja-JP" b="0">
                  <a:ea typeface="ＭＳ Ｐゴシック" charset="-128"/>
                </a:rPr>
                <a:t>B</a:t>
              </a:r>
              <a:r>
                <a:rPr lang="en-US" altLang="ja-JP" b="0" baseline="30000">
                  <a:ea typeface="ＭＳ Ｐゴシック" charset="-128"/>
                </a:rPr>
                <a:t>-</a:t>
              </a:r>
            </a:p>
          </p:txBody>
        </p:sp>
      </p:grpSp>
      <p:grpSp>
        <p:nvGrpSpPr>
          <p:cNvPr id="9" name="Group 57"/>
          <p:cNvGrpSpPr>
            <a:grpSpLocks/>
          </p:cNvGrpSpPr>
          <p:nvPr/>
        </p:nvGrpSpPr>
        <p:grpSpPr bwMode="auto">
          <a:xfrm>
            <a:off x="7010400" y="5257800"/>
            <a:ext cx="1295400" cy="1524000"/>
            <a:chOff x="4416" y="3120"/>
            <a:chExt cx="816" cy="960"/>
          </a:xfrm>
        </p:grpSpPr>
        <p:sp>
          <p:nvSpPr>
            <p:cNvPr id="393274" name="Oval 58"/>
            <p:cNvSpPr>
              <a:spLocks noChangeArrowheads="1"/>
            </p:cNvSpPr>
            <p:nvPr/>
          </p:nvSpPr>
          <p:spPr bwMode="auto">
            <a:xfrm>
              <a:off x="4944" y="3456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ja-JP" b="0">
                  <a:ea typeface="ＭＳ Ｐゴシック" charset="-128"/>
                </a:rPr>
                <a:t>K</a:t>
              </a:r>
              <a:r>
                <a:rPr lang="en-US" altLang="ja-JP" b="0" baseline="30000">
                  <a:ea typeface="ＭＳ Ｐゴシック" charset="-128"/>
                </a:rPr>
                <a:t>-</a:t>
              </a:r>
            </a:p>
          </p:txBody>
        </p:sp>
        <p:sp>
          <p:nvSpPr>
            <p:cNvPr id="393275" name="Oval 59"/>
            <p:cNvSpPr>
              <a:spLocks noChangeArrowheads="1"/>
            </p:cNvSpPr>
            <p:nvPr/>
          </p:nvSpPr>
          <p:spPr bwMode="auto">
            <a:xfrm>
              <a:off x="4944" y="3120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ja-JP" b="0">
                  <a:latin typeface="Symbol" pitchFamily="18" charset="2"/>
                  <a:ea typeface="ＭＳ Ｐゴシック" charset="-128"/>
                </a:rPr>
                <a:t>m</a:t>
              </a:r>
              <a:r>
                <a:rPr lang="en-US" altLang="ja-JP" b="0" baseline="30000">
                  <a:ea typeface="ＭＳ Ｐゴシック" charset="-128"/>
                </a:rPr>
                <a:t>+</a:t>
              </a:r>
            </a:p>
          </p:txBody>
        </p:sp>
        <p:sp>
          <p:nvSpPr>
            <p:cNvPr id="393276" name="Oval 60"/>
            <p:cNvSpPr>
              <a:spLocks noChangeArrowheads="1"/>
            </p:cNvSpPr>
            <p:nvPr/>
          </p:nvSpPr>
          <p:spPr bwMode="auto">
            <a:xfrm>
              <a:off x="4944" y="3792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ja-JP" b="0">
                  <a:latin typeface="Symbol" pitchFamily="18" charset="2"/>
                  <a:ea typeface="ＭＳ Ｐゴシック" charset="-128"/>
                </a:rPr>
                <a:t>n</a:t>
              </a:r>
              <a:r>
                <a:rPr lang="en-US" altLang="ja-JP" b="0" baseline="-25000">
                  <a:latin typeface="Symbol" pitchFamily="18" charset="2"/>
                  <a:ea typeface="ＭＳ Ｐゴシック" charset="-128"/>
                </a:rPr>
                <a:t>m</a:t>
              </a:r>
            </a:p>
          </p:txBody>
        </p:sp>
        <p:sp>
          <p:nvSpPr>
            <p:cNvPr id="393277" name="Line 61"/>
            <p:cNvSpPr>
              <a:spLocks noChangeShapeType="1"/>
            </p:cNvSpPr>
            <p:nvPr/>
          </p:nvSpPr>
          <p:spPr bwMode="auto">
            <a:xfrm flipV="1">
              <a:off x="4416" y="3312"/>
              <a:ext cx="528" cy="144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93278" name="Line 62"/>
            <p:cNvSpPr>
              <a:spLocks noChangeShapeType="1"/>
            </p:cNvSpPr>
            <p:nvPr/>
          </p:nvSpPr>
          <p:spPr bwMode="auto">
            <a:xfrm>
              <a:off x="4416" y="3456"/>
              <a:ext cx="528" cy="96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93279" name="Line 63"/>
            <p:cNvSpPr>
              <a:spLocks noChangeShapeType="1"/>
            </p:cNvSpPr>
            <p:nvPr/>
          </p:nvSpPr>
          <p:spPr bwMode="auto">
            <a:xfrm>
              <a:off x="4416" y="3456"/>
              <a:ext cx="528" cy="384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0" name="Group 64"/>
          <p:cNvGrpSpPr>
            <a:grpSpLocks/>
          </p:cNvGrpSpPr>
          <p:nvPr/>
        </p:nvGrpSpPr>
        <p:grpSpPr bwMode="auto">
          <a:xfrm>
            <a:off x="5791200" y="4419600"/>
            <a:ext cx="1447800" cy="1600200"/>
            <a:chOff x="3648" y="2592"/>
            <a:chExt cx="912" cy="1008"/>
          </a:xfrm>
        </p:grpSpPr>
        <p:sp>
          <p:nvSpPr>
            <p:cNvPr id="393281" name="Oval 65" descr="Wide upward diagonal"/>
            <p:cNvSpPr>
              <a:spLocks noChangeArrowheads="1"/>
            </p:cNvSpPr>
            <p:nvPr/>
          </p:nvSpPr>
          <p:spPr bwMode="auto">
            <a:xfrm>
              <a:off x="4272" y="3312"/>
              <a:ext cx="288" cy="288"/>
            </a:xfrm>
            <a:prstGeom prst="ellipse">
              <a:avLst/>
            </a:prstGeom>
            <a:pattFill prst="wdUpDiag">
              <a:fgClr>
                <a:schemeClr val="accent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ja-JP" b="0">
                  <a:ea typeface="ＭＳ Ｐゴシック" charset="-128"/>
                </a:rPr>
                <a:t>D</a:t>
              </a:r>
              <a:r>
                <a:rPr lang="en-US" altLang="ja-JP" b="0" baseline="30000">
                  <a:ea typeface="ＭＳ Ｐゴシック" charset="-128"/>
                </a:rPr>
                <a:t>0</a:t>
              </a:r>
            </a:p>
          </p:txBody>
        </p:sp>
        <p:grpSp>
          <p:nvGrpSpPr>
            <p:cNvPr id="11" name="Group 66"/>
            <p:cNvGrpSpPr>
              <a:grpSpLocks/>
            </p:cNvGrpSpPr>
            <p:nvPr/>
          </p:nvGrpSpPr>
          <p:grpSpPr bwMode="auto">
            <a:xfrm>
              <a:off x="3648" y="2592"/>
              <a:ext cx="624" cy="816"/>
              <a:chOff x="3648" y="2592"/>
              <a:chExt cx="624" cy="816"/>
            </a:xfrm>
          </p:grpSpPr>
          <p:sp>
            <p:nvSpPr>
              <p:cNvPr id="393283" name="Line 67"/>
              <p:cNvSpPr>
                <a:spLocks noChangeShapeType="1"/>
              </p:cNvSpPr>
              <p:nvPr/>
            </p:nvSpPr>
            <p:spPr bwMode="auto">
              <a:xfrm>
                <a:off x="3648" y="3360"/>
                <a:ext cx="624" cy="4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93284" name="Line 68"/>
              <p:cNvSpPr>
                <a:spLocks noChangeShapeType="1"/>
              </p:cNvSpPr>
              <p:nvPr/>
            </p:nvSpPr>
            <p:spPr bwMode="auto">
              <a:xfrm>
                <a:off x="3648" y="3024"/>
                <a:ext cx="624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93285" name="Line 69"/>
              <p:cNvSpPr>
                <a:spLocks noChangeShapeType="1"/>
              </p:cNvSpPr>
              <p:nvPr/>
            </p:nvSpPr>
            <p:spPr bwMode="auto">
              <a:xfrm flipV="1">
                <a:off x="3648" y="2592"/>
                <a:ext cx="624" cy="9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</p:grpSp>
      </p:grpSp>
      <p:grpSp>
        <p:nvGrpSpPr>
          <p:cNvPr id="12" name="Group 70"/>
          <p:cNvGrpSpPr>
            <a:grpSpLocks/>
          </p:cNvGrpSpPr>
          <p:nvPr/>
        </p:nvGrpSpPr>
        <p:grpSpPr bwMode="auto">
          <a:xfrm>
            <a:off x="8305800" y="5410200"/>
            <a:ext cx="685800" cy="1219200"/>
            <a:chOff x="5232" y="3216"/>
            <a:chExt cx="432" cy="768"/>
          </a:xfrm>
        </p:grpSpPr>
        <p:sp>
          <p:nvSpPr>
            <p:cNvPr id="393287" name="Line 71"/>
            <p:cNvSpPr>
              <a:spLocks noChangeShapeType="1"/>
            </p:cNvSpPr>
            <p:nvPr/>
          </p:nvSpPr>
          <p:spPr bwMode="auto">
            <a:xfrm>
              <a:off x="5232" y="3600"/>
              <a:ext cx="43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93288" name="Line 72"/>
            <p:cNvSpPr>
              <a:spLocks noChangeShapeType="1"/>
            </p:cNvSpPr>
            <p:nvPr/>
          </p:nvSpPr>
          <p:spPr bwMode="auto">
            <a:xfrm>
              <a:off x="5232" y="3936"/>
              <a:ext cx="432" cy="4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93289" name="Line 73"/>
            <p:cNvSpPr>
              <a:spLocks noChangeShapeType="1"/>
            </p:cNvSpPr>
            <p:nvPr/>
          </p:nvSpPr>
          <p:spPr bwMode="auto">
            <a:xfrm flipV="1">
              <a:off x="5232" y="3216"/>
              <a:ext cx="432" cy="4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python interface</a:t>
            </a:r>
            <a:endParaRPr kumimoji="1" lang="ja-JP" altLang="en-US" dirty="0"/>
          </a:p>
        </p:txBody>
      </p:sp>
      <p:sp>
        <p:nvSpPr>
          <p:cNvPr id="6" name="テキスト プレースホルダ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67251460-1A66-497B-9619-48B833F9A30D}" type="slidenum">
              <a:rPr lang="ja-JP" altLang="en-US" smtClean="0"/>
              <a:pPr algn="r"/>
              <a:t>26</a:t>
            </a:fld>
            <a:endParaRPr lang="ja-JP" alt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8" name="Text Box 18"/>
          <p:cNvSpPr txBox="1">
            <a:spLocks noChangeArrowheads="1"/>
          </p:cNvSpPr>
          <p:nvPr/>
        </p:nvSpPr>
        <p:spPr bwMode="auto">
          <a:xfrm>
            <a:off x="4575175" y="3814763"/>
            <a:ext cx="18018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600">
                <a:solidFill>
                  <a:schemeClr val="bg1"/>
                </a:solidFill>
                <a:latin typeface="Georgia" pitchFamily="18" charset="0"/>
              </a:rPr>
              <a:t>Python Front End</a:t>
            </a:r>
          </a:p>
        </p:txBody>
      </p:sp>
      <p:pic>
        <p:nvPicPr>
          <p:cNvPr id="5146" name="Picture 26" descr="water_phant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488" y="4652963"/>
            <a:ext cx="1800225" cy="1495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3059113" y="3860800"/>
            <a:ext cx="3457575" cy="576263"/>
            <a:chOff x="1020" y="3475"/>
            <a:chExt cx="2178" cy="363"/>
          </a:xfrm>
        </p:grpSpPr>
        <p:pic>
          <p:nvPicPr>
            <p:cNvPr id="5154" name="Picture 3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20" y="3475"/>
              <a:ext cx="2178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155" name="Text Box 35"/>
            <p:cNvSpPr txBox="1">
              <a:spLocks noChangeArrowheads="1"/>
            </p:cNvSpPr>
            <p:nvPr/>
          </p:nvSpPr>
          <p:spPr bwMode="auto">
            <a:xfrm>
              <a:off x="1927" y="3566"/>
              <a:ext cx="1083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1600" dirty="0">
                  <a:latin typeface="Georgia" pitchFamily="18" charset="0"/>
                </a:rPr>
                <a:t>C</a:t>
              </a:r>
              <a:r>
                <a:rPr lang="en-US" altLang="ja-JP" sz="1600" dirty="0" smtClean="0">
                  <a:latin typeface="Georgia" pitchFamily="18" charset="0"/>
                </a:rPr>
                <a:t>++</a:t>
              </a:r>
              <a:r>
                <a:rPr lang="ja-JP" altLang="en-US" sz="1600" dirty="0" smtClean="0">
                  <a:latin typeface="Georgia" pitchFamily="18" charset="0"/>
                </a:rPr>
                <a:t> </a:t>
              </a:r>
              <a:r>
                <a:rPr lang="en-US" altLang="ja-JP" sz="1600" dirty="0" smtClean="0">
                  <a:latin typeface="Georgia" pitchFamily="18" charset="0"/>
                </a:rPr>
                <a:t>class library</a:t>
              </a:r>
              <a:endParaRPr lang="ja-JP" altLang="en-US" sz="1600" dirty="0">
                <a:latin typeface="Georgia" pitchFamily="18" charset="0"/>
              </a:endParaRPr>
            </a:p>
          </p:txBody>
        </p:sp>
        <p:pic>
          <p:nvPicPr>
            <p:cNvPr id="5156" name="Picture 36" descr="g4_small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156" y="3566"/>
              <a:ext cx="697" cy="170"/>
            </a:xfrm>
            <a:prstGeom prst="rect">
              <a:avLst/>
            </a:prstGeom>
            <a:noFill/>
          </p:spPr>
        </p:pic>
      </p:grpSp>
      <p:sp>
        <p:nvSpPr>
          <p:cNvPr id="5170" name="Oval 50"/>
          <p:cNvSpPr>
            <a:spLocks noChangeArrowheads="1"/>
          </p:cNvSpPr>
          <p:nvPr/>
        </p:nvSpPr>
        <p:spPr bwMode="auto">
          <a:xfrm>
            <a:off x="2555875" y="2349500"/>
            <a:ext cx="4608513" cy="2519363"/>
          </a:xfrm>
          <a:prstGeom prst="ellipse">
            <a:avLst/>
          </a:prstGeom>
          <a:noFill/>
          <a:ln w="76200">
            <a:solidFill>
              <a:srgbClr val="0033CC"/>
            </a:solidFill>
            <a:round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pPr algn="ctr"/>
            <a:endParaRPr lang="ja-JP" altLang="ja-JP"/>
          </a:p>
        </p:txBody>
      </p: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2484438" y="2773363"/>
            <a:ext cx="2784475" cy="584200"/>
            <a:chOff x="1701" y="2976"/>
            <a:chExt cx="1754" cy="368"/>
          </a:xfrm>
        </p:grpSpPr>
        <p:pic>
          <p:nvPicPr>
            <p:cNvPr id="5158" name="Picture 38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701" y="2976"/>
              <a:ext cx="1754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159" name="Text Box 39"/>
            <p:cNvSpPr txBox="1">
              <a:spLocks noChangeArrowheads="1"/>
            </p:cNvSpPr>
            <p:nvPr/>
          </p:nvSpPr>
          <p:spPr bwMode="auto">
            <a:xfrm>
              <a:off x="1927" y="3067"/>
              <a:ext cx="1073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1600" dirty="0" smtClean="0">
                  <a:solidFill>
                    <a:schemeClr val="bg1"/>
                  </a:solidFill>
                  <a:latin typeface="Georgia" pitchFamily="18" charset="0"/>
                </a:rPr>
                <a:t>Python</a:t>
              </a:r>
              <a:r>
                <a:rPr lang="ja-JP" altLang="en-US" sz="1600" dirty="0" smtClean="0">
                  <a:solidFill>
                    <a:schemeClr val="bg1"/>
                  </a:solidFill>
                  <a:latin typeface="Georgia" pitchFamily="18" charset="0"/>
                </a:rPr>
                <a:t> </a:t>
              </a:r>
              <a:r>
                <a:rPr lang="en-US" altLang="ja-JP" sz="1600" dirty="0" smtClean="0">
                  <a:solidFill>
                    <a:schemeClr val="bg1"/>
                  </a:solidFill>
                  <a:latin typeface="Georgia" pitchFamily="18" charset="0"/>
                </a:rPr>
                <a:t>Interface</a:t>
              </a:r>
              <a:endParaRPr lang="ja-JP" altLang="en-US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pic>
          <p:nvPicPr>
            <p:cNvPr id="5160" name="Picture 40" descr="python-logo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746" y="2976"/>
              <a:ext cx="459" cy="155"/>
            </a:xfrm>
            <a:prstGeom prst="rect">
              <a:avLst/>
            </a:prstGeom>
            <a:noFill/>
          </p:spPr>
        </p:pic>
      </p:grpSp>
      <p:sp>
        <p:nvSpPr>
          <p:cNvPr id="5172" name="Line 52"/>
          <p:cNvSpPr>
            <a:spLocks noChangeShapeType="1"/>
          </p:cNvSpPr>
          <p:nvPr/>
        </p:nvSpPr>
        <p:spPr bwMode="auto">
          <a:xfrm flipV="1">
            <a:off x="3563938" y="3357563"/>
            <a:ext cx="0" cy="4318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ja-JP" altLang="en-US"/>
          </a:p>
        </p:txBody>
      </p:sp>
      <p:sp>
        <p:nvSpPr>
          <p:cNvPr id="5173" name="Text Box 53"/>
          <p:cNvSpPr txBox="1">
            <a:spLocks noChangeArrowheads="1"/>
          </p:cNvSpPr>
          <p:nvPr/>
        </p:nvSpPr>
        <p:spPr bwMode="auto">
          <a:xfrm>
            <a:off x="3708400" y="3429000"/>
            <a:ext cx="144462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MS UI Gothic" pitchFamily="50" charset="-128"/>
              </a:rPr>
              <a:t>Python</a:t>
            </a:r>
            <a:r>
              <a:rPr lang="ja-JP" altLang="en-US" sz="1600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MS UI Gothic" pitchFamily="50" charset="-128"/>
              </a:rPr>
              <a:t> </a:t>
            </a:r>
            <a:r>
              <a:rPr lang="en-US" altLang="ja-JP" sz="1600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MS UI Gothic" pitchFamily="50" charset="-128"/>
              </a:rPr>
              <a:t>binding</a:t>
            </a:r>
            <a:endParaRPr lang="ja-JP" altLang="en-US" sz="1600" dirty="0">
              <a:solidFill>
                <a:schemeClr val="bg1">
                  <a:lumMod val="95000"/>
                </a:schemeClr>
              </a:solidFill>
              <a:latin typeface="+mj-lt"/>
              <a:ea typeface="MS UI Gothic" pitchFamily="50" charset="-128"/>
            </a:endParaRPr>
          </a:p>
        </p:txBody>
      </p:sp>
      <p:sp>
        <p:nvSpPr>
          <p:cNvPr id="5174" name="Text Box 54"/>
          <p:cNvSpPr txBox="1">
            <a:spLocks noChangeArrowheads="1"/>
          </p:cNvSpPr>
          <p:nvPr/>
        </p:nvSpPr>
        <p:spPr bwMode="auto">
          <a:xfrm>
            <a:off x="6227763" y="2852738"/>
            <a:ext cx="2566087" cy="70788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ja-JP" sz="2000" dirty="0" smtClean="0">
                <a:solidFill>
                  <a:srgbClr val="0033CC"/>
                </a:solidFill>
                <a:latin typeface="+mj-lt"/>
                <a:ea typeface="MS UI Gothic" pitchFamily="50" charset="-128"/>
              </a:rPr>
              <a:t>scripting environment</a:t>
            </a:r>
            <a:endParaRPr lang="ja-JP" altLang="en-US" sz="2000" dirty="0">
              <a:solidFill>
                <a:srgbClr val="0033CC"/>
              </a:solidFill>
              <a:latin typeface="+mj-lt"/>
              <a:ea typeface="MS UI Gothic" pitchFamily="50" charset="-128"/>
            </a:endParaRPr>
          </a:p>
          <a:p>
            <a:pPr>
              <a:buFont typeface="Arial" pitchFamily="34" charset="0"/>
              <a:buChar char="•"/>
            </a:pPr>
            <a:r>
              <a:rPr lang="en-US" altLang="ja-JP" sz="2000" dirty="0" smtClean="0">
                <a:solidFill>
                  <a:srgbClr val="0033CC"/>
                </a:solidFill>
                <a:latin typeface="+mj-lt"/>
                <a:ea typeface="MS UI Gothic" pitchFamily="50" charset="-128"/>
              </a:rPr>
              <a:t>Python software bus</a:t>
            </a:r>
            <a:endParaRPr lang="ja-JP" altLang="en-US" sz="2000" dirty="0">
              <a:solidFill>
                <a:srgbClr val="0033CC"/>
              </a:solidFill>
              <a:latin typeface="+mj-lt"/>
              <a:ea typeface="MS UI Gothic" pitchFamily="50" charset="-128"/>
            </a:endParaRPr>
          </a:p>
        </p:txBody>
      </p:sp>
      <p:sp>
        <p:nvSpPr>
          <p:cNvPr id="5179" name="Line 59"/>
          <p:cNvSpPr>
            <a:spLocks noChangeShapeType="1"/>
          </p:cNvSpPr>
          <p:nvPr/>
        </p:nvSpPr>
        <p:spPr bwMode="auto">
          <a:xfrm flipH="1">
            <a:off x="5580063" y="1484313"/>
            <a:ext cx="863600" cy="720725"/>
          </a:xfrm>
          <a:prstGeom prst="line">
            <a:avLst/>
          </a:prstGeom>
          <a:noFill/>
          <a:ln w="76200">
            <a:solidFill>
              <a:srgbClr val="0033C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5180" name="Text Box 60"/>
          <p:cNvSpPr txBox="1">
            <a:spLocks noChangeArrowheads="1"/>
          </p:cNvSpPr>
          <p:nvPr/>
        </p:nvSpPr>
        <p:spPr bwMode="auto">
          <a:xfrm>
            <a:off x="6325642" y="1541093"/>
            <a:ext cx="2167001" cy="92333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altLang="ja-JP" dirty="0">
                <a:latin typeface="+mj-lt"/>
                <a:ea typeface="MS UI Gothic" pitchFamily="50" charset="-128"/>
              </a:rPr>
              <a:t> </a:t>
            </a:r>
            <a:r>
              <a:rPr lang="en-US" altLang="ja-JP" dirty="0" smtClean="0">
                <a:latin typeface="+mj-lt"/>
                <a:ea typeface="MS UI Gothic" pitchFamily="50" charset="-128"/>
              </a:rPr>
              <a:t>interactivity</a:t>
            </a:r>
            <a:endParaRPr lang="ja-JP" altLang="en-US" dirty="0">
              <a:latin typeface="+mj-lt"/>
              <a:ea typeface="MS UI Gothic" pitchFamily="50" charset="-128"/>
            </a:endParaRPr>
          </a:p>
          <a:p>
            <a:pPr>
              <a:buFontTx/>
              <a:buChar char="•"/>
            </a:pPr>
            <a:r>
              <a:rPr lang="ja-JP" altLang="en-US" dirty="0">
                <a:latin typeface="+mj-lt"/>
                <a:ea typeface="MS UI Gothic" pitchFamily="50" charset="-128"/>
              </a:rPr>
              <a:t> </a:t>
            </a:r>
            <a:r>
              <a:rPr lang="en-US" altLang="ja-JP" dirty="0" smtClean="0">
                <a:latin typeface="+mj-lt"/>
                <a:ea typeface="MS UI Gothic" pitchFamily="50" charset="-128"/>
              </a:rPr>
              <a:t>flexible application configuration</a:t>
            </a:r>
            <a:endParaRPr lang="ja-JP" altLang="en-US" dirty="0">
              <a:latin typeface="+mj-lt"/>
              <a:ea typeface="MS UI Gothic" pitchFamily="50" charset="-128"/>
            </a:endParaRPr>
          </a:p>
        </p:txBody>
      </p:sp>
      <p:pic>
        <p:nvPicPr>
          <p:cNvPr id="5145" name="Picture 25" descr="photo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7088" y="188913"/>
            <a:ext cx="792162" cy="755650"/>
          </a:xfrm>
          <a:prstGeom prst="rect">
            <a:avLst/>
          </a:prstGeom>
          <a:noFill/>
        </p:spPr>
      </p:pic>
      <p:pic>
        <p:nvPicPr>
          <p:cNvPr id="5167" name="Picture 4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87450" y="908050"/>
            <a:ext cx="1008063" cy="71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68" name="Picture 4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3850" y="1700213"/>
            <a:ext cx="1800225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44" name="Picture 2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23850" y="549275"/>
            <a:ext cx="76835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83" name="Rectangle 63"/>
          <p:cNvSpPr>
            <a:spLocks noChangeArrowheads="1"/>
          </p:cNvSpPr>
          <p:nvPr/>
        </p:nvSpPr>
        <p:spPr bwMode="auto">
          <a:xfrm>
            <a:off x="179388" y="115888"/>
            <a:ext cx="2160587" cy="2233612"/>
          </a:xfrm>
          <a:prstGeom prst="rect">
            <a:avLst/>
          </a:prstGeom>
          <a:noFill/>
          <a:ln w="19050">
            <a:solidFill>
              <a:srgbClr val="993366"/>
            </a:solidFill>
            <a:prstDash val="lg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184" name="Line 64"/>
          <p:cNvSpPr>
            <a:spLocks noChangeShapeType="1"/>
          </p:cNvSpPr>
          <p:nvPr/>
        </p:nvSpPr>
        <p:spPr bwMode="auto">
          <a:xfrm>
            <a:off x="2484438" y="2205038"/>
            <a:ext cx="504825" cy="431800"/>
          </a:xfrm>
          <a:prstGeom prst="line">
            <a:avLst/>
          </a:prstGeom>
          <a:noFill/>
          <a:ln w="76200">
            <a:solidFill>
              <a:srgbClr val="8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5189" name="Rectangle 69"/>
          <p:cNvSpPr>
            <a:spLocks noChangeArrowheads="1"/>
          </p:cNvSpPr>
          <p:nvPr/>
        </p:nvSpPr>
        <p:spPr bwMode="auto">
          <a:xfrm>
            <a:off x="107950" y="3860800"/>
            <a:ext cx="2232025" cy="2736850"/>
          </a:xfrm>
          <a:prstGeom prst="rect">
            <a:avLst/>
          </a:prstGeom>
          <a:noFill/>
          <a:ln w="38100">
            <a:solidFill>
              <a:srgbClr val="3366FF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195" name="Text Box 75"/>
          <p:cNvSpPr txBox="1">
            <a:spLocks noChangeArrowheads="1"/>
          </p:cNvSpPr>
          <p:nvPr/>
        </p:nvSpPr>
        <p:spPr bwMode="auto">
          <a:xfrm>
            <a:off x="3348038" y="188913"/>
            <a:ext cx="955326" cy="33855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UI Gothic" pitchFamily="50" charset="-128"/>
              </a:rPr>
              <a:t>GUI tools</a:t>
            </a:r>
            <a:endParaRPr lang="ja-JP" altLang="en-US" sz="16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ea typeface="MS UI Gothic" pitchFamily="50" charset="-128"/>
            </a:endParaRPr>
          </a:p>
        </p:txBody>
      </p:sp>
      <p:sp>
        <p:nvSpPr>
          <p:cNvPr id="5196" name="Rectangle 76"/>
          <p:cNvSpPr>
            <a:spLocks noChangeArrowheads="1"/>
          </p:cNvSpPr>
          <p:nvPr/>
        </p:nvSpPr>
        <p:spPr bwMode="auto">
          <a:xfrm>
            <a:off x="2557463" y="115888"/>
            <a:ext cx="2016125" cy="1512887"/>
          </a:xfrm>
          <a:prstGeom prst="rect">
            <a:avLst/>
          </a:prstGeom>
          <a:noFill/>
          <a:ln w="19050">
            <a:solidFill>
              <a:srgbClr val="FF6600"/>
            </a:solidFill>
            <a:prstDash val="lg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pic>
        <p:nvPicPr>
          <p:cNvPr id="5197" name="Picture 77" descr="images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348038" y="620713"/>
            <a:ext cx="431800" cy="431800"/>
          </a:xfrm>
          <a:prstGeom prst="rect">
            <a:avLst/>
          </a:prstGeom>
          <a:noFill/>
        </p:spPr>
      </p:pic>
      <p:pic>
        <p:nvPicPr>
          <p:cNvPr id="5198" name="Picture 78" descr="wxPython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700338" y="1196975"/>
            <a:ext cx="1728787" cy="411163"/>
          </a:xfrm>
          <a:prstGeom prst="rect">
            <a:avLst/>
          </a:prstGeom>
          <a:noFill/>
        </p:spPr>
      </p:pic>
      <p:pic>
        <p:nvPicPr>
          <p:cNvPr id="5200" name="Picture 80" descr="tcllogo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700338" y="260350"/>
            <a:ext cx="538162" cy="793750"/>
          </a:xfrm>
          <a:prstGeom prst="rect">
            <a:avLst/>
          </a:prstGeom>
          <a:noFill/>
        </p:spPr>
      </p:pic>
      <p:pic>
        <p:nvPicPr>
          <p:cNvPr id="5178" name="Picture 58" descr="messenger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948488" y="1196975"/>
            <a:ext cx="431800" cy="431800"/>
          </a:xfrm>
          <a:prstGeom prst="rect">
            <a:avLst/>
          </a:prstGeom>
          <a:noFill/>
        </p:spPr>
      </p:pic>
      <p:sp>
        <p:nvSpPr>
          <p:cNvPr id="5215" name="Line 95"/>
          <p:cNvSpPr>
            <a:spLocks noChangeShapeType="1"/>
          </p:cNvSpPr>
          <p:nvPr/>
        </p:nvSpPr>
        <p:spPr bwMode="auto">
          <a:xfrm>
            <a:off x="3419475" y="1773238"/>
            <a:ext cx="217488" cy="576262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pic>
        <p:nvPicPr>
          <p:cNvPr id="5226" name="Picture 106" descr="111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79388" y="3987800"/>
            <a:ext cx="1984375" cy="593725"/>
          </a:xfrm>
          <a:prstGeom prst="rect">
            <a:avLst/>
          </a:prstGeom>
          <a:noFill/>
        </p:spPr>
      </p:pic>
      <p:sp>
        <p:nvSpPr>
          <p:cNvPr id="5227" name="Text Box 107"/>
          <p:cNvSpPr txBox="1">
            <a:spLocks noChangeArrowheads="1"/>
          </p:cNvSpPr>
          <p:nvPr/>
        </p:nvSpPr>
        <p:spPr bwMode="auto">
          <a:xfrm>
            <a:off x="519113" y="4070350"/>
            <a:ext cx="10899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dirty="0" smtClean="0">
                <a:ea typeface="MS UI Gothic" pitchFamily="50" charset="-128"/>
              </a:rPr>
              <a:t>geometry</a:t>
            </a:r>
            <a:endParaRPr lang="ja-JP" altLang="en-US" dirty="0">
              <a:ea typeface="MS UI Gothic" pitchFamily="50" charset="-128"/>
            </a:endParaRPr>
          </a:p>
        </p:txBody>
      </p:sp>
      <p:pic>
        <p:nvPicPr>
          <p:cNvPr id="5228" name="Picture 108" descr="111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79388" y="4508500"/>
            <a:ext cx="1984375" cy="593725"/>
          </a:xfrm>
          <a:prstGeom prst="rect">
            <a:avLst/>
          </a:prstGeom>
          <a:noFill/>
        </p:spPr>
      </p:pic>
      <p:sp>
        <p:nvSpPr>
          <p:cNvPr id="5229" name="Text Box 109"/>
          <p:cNvSpPr txBox="1">
            <a:spLocks noChangeArrowheads="1"/>
          </p:cNvSpPr>
          <p:nvPr/>
        </p:nvSpPr>
        <p:spPr bwMode="auto">
          <a:xfrm>
            <a:off x="395288" y="4581525"/>
            <a:ext cx="11079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dirty="0" smtClean="0">
                <a:ea typeface="MS UI Gothic" pitchFamily="50" charset="-128"/>
              </a:rPr>
              <a:t>primaries</a:t>
            </a:r>
            <a:endParaRPr lang="ja-JP" altLang="en-US" dirty="0">
              <a:ea typeface="MS UI Gothic" pitchFamily="50" charset="-128"/>
            </a:endParaRPr>
          </a:p>
        </p:txBody>
      </p:sp>
      <p:pic>
        <p:nvPicPr>
          <p:cNvPr id="5230" name="Picture 110" descr="111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79388" y="5067300"/>
            <a:ext cx="1984375" cy="593725"/>
          </a:xfrm>
          <a:prstGeom prst="rect">
            <a:avLst/>
          </a:prstGeom>
          <a:noFill/>
        </p:spPr>
      </p:pic>
      <p:sp>
        <p:nvSpPr>
          <p:cNvPr id="5231" name="Text Box 111"/>
          <p:cNvSpPr txBox="1">
            <a:spLocks noChangeArrowheads="1"/>
          </p:cNvSpPr>
          <p:nvPr/>
        </p:nvSpPr>
        <p:spPr bwMode="auto">
          <a:xfrm>
            <a:off x="395288" y="5157788"/>
            <a:ext cx="16220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dirty="0" smtClean="0">
                <a:ea typeface="MS UI Gothic" pitchFamily="50" charset="-128"/>
              </a:rPr>
              <a:t>physics process</a:t>
            </a:r>
            <a:endParaRPr lang="ja-JP" altLang="en-US" dirty="0">
              <a:ea typeface="MS UI Gothic" pitchFamily="50" charset="-128"/>
            </a:endParaRPr>
          </a:p>
        </p:txBody>
      </p:sp>
      <p:pic>
        <p:nvPicPr>
          <p:cNvPr id="5232" name="Picture 112" descr="111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79388" y="5643563"/>
            <a:ext cx="1984375" cy="593725"/>
          </a:xfrm>
          <a:prstGeom prst="rect">
            <a:avLst/>
          </a:prstGeom>
          <a:noFill/>
        </p:spPr>
      </p:pic>
      <p:sp>
        <p:nvSpPr>
          <p:cNvPr id="5233" name="Text Box 113"/>
          <p:cNvSpPr txBox="1">
            <a:spLocks noChangeArrowheads="1"/>
          </p:cNvSpPr>
          <p:nvPr/>
        </p:nvSpPr>
        <p:spPr bwMode="auto">
          <a:xfrm>
            <a:off x="665163" y="5661025"/>
            <a:ext cx="9151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dirty="0" smtClean="0">
                <a:ea typeface="MS UI Gothic" pitchFamily="50" charset="-128"/>
              </a:rPr>
              <a:t>analysis</a:t>
            </a:r>
            <a:endParaRPr lang="ja-JP" altLang="en-US" dirty="0">
              <a:ea typeface="MS UI Gothic" pitchFamily="50" charset="-128"/>
            </a:endParaRPr>
          </a:p>
        </p:txBody>
      </p:sp>
      <p:sp>
        <p:nvSpPr>
          <p:cNvPr id="5234" name="Text Box 114"/>
          <p:cNvSpPr txBox="1">
            <a:spLocks noChangeArrowheads="1"/>
          </p:cNvSpPr>
          <p:nvPr/>
        </p:nvSpPr>
        <p:spPr bwMode="auto">
          <a:xfrm>
            <a:off x="250825" y="6376594"/>
            <a:ext cx="1114985" cy="33855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UI Gothic" pitchFamily="50" charset="-128"/>
              </a:rPr>
              <a:t>User codes</a:t>
            </a:r>
            <a:endParaRPr lang="ja-JP" altLang="en-US" sz="1600" dirty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ea typeface="MS UI Gothic" pitchFamily="50" charset="-128"/>
            </a:endParaRPr>
          </a:p>
        </p:txBody>
      </p:sp>
      <p:sp>
        <p:nvSpPr>
          <p:cNvPr id="5235" name="Line 115"/>
          <p:cNvSpPr>
            <a:spLocks noChangeShapeType="1"/>
          </p:cNvSpPr>
          <p:nvPr/>
        </p:nvSpPr>
        <p:spPr bwMode="auto">
          <a:xfrm flipV="1">
            <a:off x="1403350" y="3357563"/>
            <a:ext cx="1079500" cy="431800"/>
          </a:xfrm>
          <a:prstGeom prst="line">
            <a:avLst/>
          </a:prstGeom>
          <a:noFill/>
          <a:ln w="76200">
            <a:solidFill>
              <a:srgbClr val="0033C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5236" name="Text Box 116"/>
          <p:cNvSpPr txBox="1">
            <a:spLocks noChangeArrowheads="1"/>
          </p:cNvSpPr>
          <p:nvPr/>
        </p:nvSpPr>
        <p:spPr bwMode="auto">
          <a:xfrm>
            <a:off x="214282" y="3000372"/>
            <a:ext cx="18774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000" i="1" dirty="0" smtClean="0">
                <a:solidFill>
                  <a:srgbClr val="66FFFF"/>
                </a:solidFill>
                <a:latin typeface="+mj-lt"/>
                <a:ea typeface="MS UI Gothic" pitchFamily="50" charset="-128"/>
              </a:rPr>
              <a:t>plug-in modules</a:t>
            </a:r>
            <a:endParaRPr lang="ja-JP" altLang="en-US" sz="2000" i="1" dirty="0">
              <a:solidFill>
                <a:srgbClr val="66FFFF"/>
              </a:solidFill>
              <a:latin typeface="+mj-lt"/>
              <a:ea typeface="MS UI Gothic" pitchFamily="50" charset="-128"/>
            </a:endParaRPr>
          </a:p>
        </p:txBody>
      </p:sp>
      <p:sp>
        <p:nvSpPr>
          <p:cNvPr id="5237" name="AutoShape 117"/>
          <p:cNvSpPr>
            <a:spLocks noChangeArrowheads="1"/>
          </p:cNvSpPr>
          <p:nvPr/>
        </p:nvSpPr>
        <p:spPr bwMode="auto">
          <a:xfrm rot="5400000">
            <a:off x="5717388" y="5223675"/>
            <a:ext cx="1020750" cy="574675"/>
          </a:xfrm>
          <a:custGeom>
            <a:avLst/>
            <a:gdLst>
              <a:gd name="G0" fmla="+- 9257 0 0"/>
              <a:gd name="G1" fmla="+- 18514 0 0"/>
              <a:gd name="G2" fmla="+- 7200 0 0"/>
              <a:gd name="G3" fmla="*/ 9257 1 2"/>
              <a:gd name="G4" fmla="+- G3 10800 0"/>
              <a:gd name="G5" fmla="+- 21600 9257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200 h 21600"/>
              <a:gd name="T4" fmla="*/ 0 w 21600"/>
              <a:gd name="T5" fmla="*/ 18001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238" name="Text Box 118"/>
          <p:cNvSpPr txBox="1">
            <a:spLocks noChangeArrowheads="1"/>
          </p:cNvSpPr>
          <p:nvPr/>
        </p:nvSpPr>
        <p:spPr bwMode="auto">
          <a:xfrm>
            <a:off x="5940425" y="6308725"/>
            <a:ext cx="1981953" cy="4001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ja-JP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UI Gothic" pitchFamily="50" charset="-128"/>
              </a:rPr>
              <a:t>User applications</a:t>
            </a:r>
            <a:endParaRPr lang="ja-JP" altLang="en-US" sz="20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MS UI Gothic" pitchFamily="50" charset="-128"/>
            </a:endParaRPr>
          </a:p>
        </p:txBody>
      </p:sp>
      <p:sp>
        <p:nvSpPr>
          <p:cNvPr id="5239" name="Text Box 119"/>
          <p:cNvSpPr txBox="1">
            <a:spLocks noChangeArrowheads="1"/>
          </p:cNvSpPr>
          <p:nvPr/>
        </p:nvSpPr>
        <p:spPr bwMode="auto">
          <a:xfrm>
            <a:off x="5086840" y="213965"/>
            <a:ext cx="3882794" cy="52322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altLang="ja-JP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MS UI Gothic" pitchFamily="50" charset="-128"/>
              </a:rPr>
              <a:t>Geant4 Python Interface</a:t>
            </a:r>
            <a:endParaRPr lang="ja-JP" altLang="en-US" sz="2800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MS UI Gothic" pitchFamily="50" charset="-128"/>
            </a:endParaRPr>
          </a:p>
        </p:txBody>
      </p:sp>
      <p:pic>
        <p:nvPicPr>
          <p:cNvPr id="5177" name="Picture 57" descr="Terminal_Icon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6516688" y="836613"/>
            <a:ext cx="576262" cy="576262"/>
          </a:xfrm>
          <a:prstGeom prst="rect">
            <a:avLst/>
          </a:prstGeom>
          <a:noFill/>
        </p:spPr>
      </p:pic>
      <p:sp>
        <p:nvSpPr>
          <p:cNvPr id="5241" name="Rectangle 121"/>
          <p:cNvSpPr>
            <a:spLocks noChangeArrowheads="1"/>
          </p:cNvSpPr>
          <p:nvPr/>
        </p:nvSpPr>
        <p:spPr bwMode="auto">
          <a:xfrm>
            <a:off x="2555875" y="5516563"/>
            <a:ext cx="2087563" cy="1081087"/>
          </a:xfrm>
          <a:prstGeom prst="rect">
            <a:avLst/>
          </a:prstGeom>
          <a:noFill/>
          <a:ln w="19050">
            <a:solidFill>
              <a:srgbClr val="339966"/>
            </a:solidFill>
            <a:prstDash val="lg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242" name="Text Box 122"/>
          <p:cNvSpPr txBox="1">
            <a:spLocks noChangeArrowheads="1"/>
          </p:cNvSpPr>
          <p:nvPr/>
        </p:nvSpPr>
        <p:spPr bwMode="auto">
          <a:xfrm>
            <a:off x="3348038" y="6305156"/>
            <a:ext cx="1242584" cy="33855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UI Gothic" pitchFamily="50" charset="-128"/>
              </a:rPr>
              <a:t>Service tools</a:t>
            </a:r>
            <a:endParaRPr lang="ja-JP" altLang="en-US" sz="1600" dirty="0">
              <a:solidFill>
                <a:srgbClr val="008080"/>
              </a:solidFill>
              <a:effectLst>
                <a:outerShdw blurRad="38100" dist="38100" dir="2700000" algn="tl">
                  <a:srgbClr val="C0C0C0"/>
                </a:outerShdw>
              </a:effectLst>
              <a:ea typeface="MS UI Gothic" pitchFamily="50" charset="-128"/>
            </a:endParaRPr>
          </a:p>
        </p:txBody>
      </p:sp>
      <p:pic>
        <p:nvPicPr>
          <p:cNvPr id="5243" name="Picture 123" descr="cplogo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627313" y="5610225"/>
            <a:ext cx="792162" cy="266700"/>
          </a:xfrm>
          <a:prstGeom prst="rect">
            <a:avLst/>
          </a:prstGeom>
          <a:noFill/>
        </p:spPr>
      </p:pic>
      <p:pic>
        <p:nvPicPr>
          <p:cNvPr id="5244" name="Picture 124" descr="egee_logo_blue_b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700338" y="5949950"/>
            <a:ext cx="503237" cy="309563"/>
          </a:xfrm>
          <a:prstGeom prst="rect">
            <a:avLst/>
          </a:prstGeom>
          <a:noFill/>
        </p:spPr>
      </p:pic>
      <p:sp>
        <p:nvSpPr>
          <p:cNvPr id="5245" name="Text Box 125"/>
          <p:cNvSpPr txBox="1">
            <a:spLocks noChangeArrowheads="1"/>
          </p:cNvSpPr>
          <p:nvPr/>
        </p:nvSpPr>
        <p:spPr bwMode="auto">
          <a:xfrm>
            <a:off x="3492500" y="5645150"/>
            <a:ext cx="91287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400" dirty="0" smtClean="0">
                <a:solidFill>
                  <a:schemeClr val="bg1">
                    <a:lumMod val="95000"/>
                  </a:schemeClr>
                </a:solidFill>
                <a:ea typeface="MS UI Gothic" pitchFamily="50" charset="-128"/>
              </a:rPr>
              <a:t>web-ware</a:t>
            </a:r>
            <a:endParaRPr lang="ja-JP" altLang="en-US" sz="1400" dirty="0">
              <a:solidFill>
                <a:schemeClr val="bg1">
                  <a:lumMod val="95000"/>
                </a:schemeClr>
              </a:solidFill>
              <a:ea typeface="MS UI Gothic" pitchFamily="50" charset="-128"/>
            </a:endParaRPr>
          </a:p>
        </p:txBody>
      </p:sp>
      <p:sp>
        <p:nvSpPr>
          <p:cNvPr id="5246" name="Text Box 126"/>
          <p:cNvSpPr txBox="1">
            <a:spLocks noChangeArrowheads="1"/>
          </p:cNvSpPr>
          <p:nvPr/>
        </p:nvSpPr>
        <p:spPr bwMode="auto">
          <a:xfrm>
            <a:off x="3276600" y="5949950"/>
            <a:ext cx="91448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400" dirty="0" smtClean="0">
                <a:solidFill>
                  <a:schemeClr val="bg1">
                    <a:lumMod val="95000"/>
                  </a:schemeClr>
                </a:solidFill>
                <a:ea typeface="MS UI Gothic" pitchFamily="50" charset="-128"/>
              </a:rPr>
              <a:t>Grid-ware</a:t>
            </a:r>
            <a:endParaRPr lang="ja-JP" altLang="en-US" sz="1400" dirty="0">
              <a:solidFill>
                <a:schemeClr val="bg1">
                  <a:lumMod val="95000"/>
                </a:schemeClr>
              </a:solidFill>
              <a:ea typeface="MS UI Gothic" pitchFamily="50" charset="-128"/>
            </a:endParaRPr>
          </a:p>
        </p:txBody>
      </p:sp>
      <p:sp>
        <p:nvSpPr>
          <p:cNvPr id="5247" name="Line 127"/>
          <p:cNvSpPr>
            <a:spLocks noChangeShapeType="1"/>
          </p:cNvSpPr>
          <p:nvPr/>
        </p:nvSpPr>
        <p:spPr bwMode="auto">
          <a:xfrm flipH="1">
            <a:off x="3565525" y="4868863"/>
            <a:ext cx="214313" cy="504825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pic>
        <p:nvPicPr>
          <p:cNvPr id="55" name="Picture 6" descr="Geant4Py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3832102" y="2285992"/>
            <a:ext cx="1403245" cy="2903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7" name="テキスト ボックス 56"/>
          <p:cNvSpPr txBox="1"/>
          <p:nvPr/>
        </p:nvSpPr>
        <p:spPr>
          <a:xfrm>
            <a:off x="285720" y="2161752"/>
            <a:ext cx="1310872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Analysis tools</a:t>
            </a:r>
            <a:endParaRPr kumimoji="1" lang="ja-JP" altLang="en-US" sz="1600" dirty="0"/>
          </a:p>
        </p:txBody>
      </p:sp>
      <p:sp>
        <p:nvSpPr>
          <p:cNvPr id="60" name="スライド番号プレースホルダ 5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251460-1A66-497B-9619-48B833F9A30D}" type="slidenum">
              <a:rPr kumimoji="1" lang="ja-JP" altLang="en-US" smtClean="0"/>
              <a:pPr/>
              <a:t>27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Exposed Classes</a:t>
            </a:r>
            <a:endParaRPr lang="en-US" altLang="ja-JP"/>
          </a:p>
        </p:txBody>
      </p:sp>
      <p:sp>
        <p:nvSpPr>
          <p:cNvPr id="3420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85720" y="1142984"/>
            <a:ext cx="8643998" cy="5286412"/>
          </a:xfrm>
        </p:spPr>
        <p:txBody>
          <a:bodyPr>
            <a:normAutofit fontScale="62500" lnSpcReduction="20000"/>
          </a:bodyPr>
          <a:lstStyle/>
          <a:p>
            <a:r>
              <a:rPr lang="en-US" altLang="ja-JP" dirty="0" smtClean="0"/>
              <a:t>Over 100 classes in different categories are exposed to Python.</a:t>
            </a:r>
          </a:p>
          <a:p>
            <a:endParaRPr lang="en-US" altLang="ja-JP" dirty="0" smtClean="0"/>
          </a:p>
          <a:p>
            <a:r>
              <a:rPr lang="en-US" altLang="ja-JP" dirty="0" smtClean="0">
                <a:solidFill>
                  <a:srgbClr val="FFC000"/>
                </a:solidFill>
              </a:rPr>
              <a:t>Classes for Geant4 managers</a:t>
            </a:r>
          </a:p>
          <a:p>
            <a:pPr lvl="1"/>
            <a:r>
              <a:rPr lang="en-US" altLang="ja-JP" dirty="0" smtClean="0"/>
              <a:t>G4RunManager, G4EventManager, …</a:t>
            </a:r>
          </a:p>
          <a:p>
            <a:pPr lvl="1"/>
            <a:r>
              <a:rPr lang="en-US" altLang="ja-JP" dirty="0" smtClean="0"/>
              <a:t>automatically instantiated as global variables</a:t>
            </a:r>
          </a:p>
          <a:p>
            <a:pPr lvl="2"/>
            <a:r>
              <a:rPr lang="en-US" altLang="ja-JP" dirty="0" err="1" smtClean="0"/>
              <a:t>gRunManager</a:t>
            </a:r>
            <a:r>
              <a:rPr lang="en-US" altLang="ja-JP" dirty="0" smtClean="0"/>
              <a:t>, </a:t>
            </a:r>
            <a:r>
              <a:rPr lang="en-US" altLang="ja-JP" dirty="0" err="1" smtClean="0"/>
              <a:t>gEventManager</a:t>
            </a:r>
            <a:r>
              <a:rPr lang="en-US" altLang="ja-JP" dirty="0" smtClean="0"/>
              <a:t>, …</a:t>
            </a:r>
          </a:p>
          <a:p>
            <a:r>
              <a:rPr lang="en-US" altLang="ja-JP" dirty="0" smtClean="0">
                <a:solidFill>
                  <a:srgbClr val="FFC000"/>
                </a:solidFill>
              </a:rPr>
              <a:t>Classes of base classes of user actions</a:t>
            </a:r>
          </a:p>
          <a:p>
            <a:pPr lvl="1"/>
            <a:r>
              <a:rPr lang="en-US" altLang="ja-JP" dirty="0" smtClean="0"/>
              <a:t>G4UserDetetorConstruction, G4UserPhysicsList,</a:t>
            </a:r>
          </a:p>
          <a:p>
            <a:pPr lvl="1"/>
            <a:r>
              <a:rPr lang="en-US" altLang="ja-JP" dirty="0" smtClean="0"/>
              <a:t>G4UserXXXAction</a:t>
            </a:r>
          </a:p>
          <a:p>
            <a:pPr lvl="2"/>
            <a:r>
              <a:rPr lang="en-US" altLang="ja-JP" dirty="0" err="1" smtClean="0"/>
              <a:t>PrimaryGenerator</a:t>
            </a:r>
            <a:r>
              <a:rPr lang="en-US" altLang="ja-JP" dirty="0" smtClean="0"/>
              <a:t>, Run, Event, Stepping,...</a:t>
            </a:r>
          </a:p>
          <a:p>
            <a:pPr lvl="1"/>
            <a:r>
              <a:rPr lang="en-US" altLang="ja-JP" dirty="0" smtClean="0"/>
              <a:t>can be inherited in the Python side</a:t>
            </a:r>
          </a:p>
          <a:p>
            <a:r>
              <a:rPr lang="en-US" altLang="ja-JP" dirty="0" smtClean="0">
                <a:solidFill>
                  <a:srgbClr val="FFC000"/>
                </a:solidFill>
              </a:rPr>
              <a:t>Classes having information to be analyzed</a:t>
            </a:r>
          </a:p>
          <a:p>
            <a:pPr lvl="1"/>
            <a:r>
              <a:rPr lang="en-US" altLang="ja-JP" dirty="0" smtClean="0"/>
              <a:t>G4Step, G4Track, G4StepPoint, G4ParticleDefinition, ...</a:t>
            </a:r>
          </a:p>
          <a:p>
            <a:pPr lvl="1"/>
            <a:r>
              <a:rPr lang="en-US" altLang="ja-JP" dirty="0" smtClean="0"/>
              <a:t>Only safe methods are exposed. </a:t>
            </a:r>
          </a:p>
          <a:p>
            <a:pPr lvl="2"/>
            <a:r>
              <a:rPr lang="en-US" altLang="ja-JP" dirty="0" smtClean="0"/>
              <a:t>Getting internal information are exposed. Some setter methods can easily break simulation results.</a:t>
            </a:r>
          </a:p>
          <a:p>
            <a:r>
              <a:rPr lang="en-US" altLang="ja-JP" dirty="0" smtClean="0">
                <a:solidFill>
                  <a:srgbClr val="FFC000"/>
                </a:solidFill>
              </a:rPr>
              <a:t>Classes for describing user inputs</a:t>
            </a:r>
          </a:p>
          <a:p>
            <a:pPr lvl="1"/>
            <a:r>
              <a:rPr lang="en-US" altLang="ja-JP" dirty="0" smtClean="0"/>
              <a:t>G4ParticleGun, G4Box, G4PVPlacement, ...</a:t>
            </a:r>
          </a:p>
          <a:p>
            <a:pPr lvl="1"/>
            <a:r>
              <a:rPr lang="en-US" altLang="ja-JP" dirty="0" smtClean="0"/>
              <a:t>G4String, G4ThreeVector, G4RotationMatrix,...as utility classes</a:t>
            </a:r>
            <a:endParaRPr lang="en-US" altLang="ja-JP" dirty="0"/>
          </a:p>
        </p:txBody>
      </p:sp>
      <p:sp>
        <p:nvSpPr>
          <p:cNvPr id="14" name="スライド番号プレースホルダ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67251460-1A66-497B-9619-48B833F9A30D}" type="slidenum">
              <a:rPr lang="ja-JP" altLang="en-US" smtClean="0"/>
              <a:pPr algn="r"/>
              <a:t>28</a:t>
            </a:fld>
            <a:endParaRPr lang="ja-JP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800"/>
              <a:t>An Example of C++ vs. Python</a:t>
            </a:r>
          </a:p>
        </p:txBody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663" y="1023958"/>
            <a:ext cx="3951287" cy="5334000"/>
          </a:xfr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en-US" altLang="ja-JP" sz="1400" b="1" dirty="0">
                <a:latin typeface="Courier New" pitchFamily="49" charset="0"/>
              </a:rPr>
              <a:t>Class </a:t>
            </a:r>
            <a:r>
              <a:rPr lang="en-US" altLang="ja-JP" sz="1400" b="1" dirty="0" err="1">
                <a:latin typeface="Courier New" pitchFamily="49" charset="0"/>
              </a:rPr>
              <a:t>MySteppingAction</a:t>
            </a:r>
            <a:r>
              <a:rPr lang="en-US" altLang="ja-JP" sz="1400" b="1" dirty="0">
                <a:latin typeface="Courier New" pitchFamily="49" charset="0"/>
              </a:rPr>
              <a:t> : public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en-US" altLang="ja-JP" sz="1400" b="1" dirty="0">
                <a:latin typeface="Courier New" pitchFamily="49" charset="0"/>
              </a:rPr>
              <a:t>  G4UserSteppingAction {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en-US" altLang="ja-JP" sz="1400" b="1" dirty="0">
                <a:latin typeface="Courier New" pitchFamily="49" charset="0"/>
              </a:rPr>
              <a:t>// My Stepping Action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endParaRPr lang="en-US" altLang="ja-JP" sz="1400" b="1" dirty="0">
              <a:latin typeface="Courier New" pitchFamily="49" charset="0"/>
            </a:endParaRP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en-US" altLang="ja-JP" sz="1400" b="1" dirty="0">
                <a:latin typeface="Courier New" pitchFamily="49" charset="0"/>
              </a:rPr>
              <a:t>void </a:t>
            </a:r>
            <a:r>
              <a:rPr lang="en-US" altLang="ja-JP" sz="1400" b="1" dirty="0" err="1">
                <a:latin typeface="Courier New" pitchFamily="49" charset="0"/>
              </a:rPr>
              <a:t>SteppingAction</a:t>
            </a:r>
            <a:endParaRPr lang="en-US" altLang="ja-JP" sz="1400" b="1" dirty="0">
              <a:latin typeface="Courier New" pitchFamily="49" charset="0"/>
            </a:endParaRP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en-US" altLang="ja-JP" sz="1400" b="1" dirty="0">
                <a:latin typeface="Courier New" pitchFamily="49" charset="0"/>
              </a:rPr>
              <a:t>  (const G4Step* step) {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en-US" altLang="ja-JP" sz="1400" b="1" dirty="0">
                <a:latin typeface="Courier New" pitchFamily="49" charset="0"/>
              </a:rPr>
              <a:t>  G4StepPoint* </a:t>
            </a:r>
            <a:r>
              <a:rPr lang="en-US" altLang="ja-JP" sz="1400" b="1" dirty="0" err="1">
                <a:latin typeface="Courier New" pitchFamily="49" charset="0"/>
              </a:rPr>
              <a:t>preStepPoint</a:t>
            </a:r>
            <a:r>
              <a:rPr lang="en-US" altLang="ja-JP" sz="1400" b="1" dirty="0">
                <a:latin typeface="Courier New" pitchFamily="49" charset="0"/>
              </a:rPr>
              <a:t>=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en-US" altLang="ja-JP" sz="1400" b="1" dirty="0">
                <a:latin typeface="Courier New" pitchFamily="49" charset="0"/>
              </a:rPr>
              <a:t>    step-&gt;</a:t>
            </a:r>
            <a:r>
              <a:rPr lang="en-US" altLang="ja-JP" sz="1400" b="1" dirty="0" err="1">
                <a:latin typeface="Courier New" pitchFamily="49" charset="0"/>
              </a:rPr>
              <a:t>GetPreStepPoint</a:t>
            </a:r>
            <a:r>
              <a:rPr lang="en-US" altLang="ja-JP" sz="1400" b="1" dirty="0">
                <a:latin typeface="Courier New" pitchFamily="49" charset="0"/>
              </a:rPr>
              <a:t>();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en-US" altLang="ja-JP" sz="1400" b="1" dirty="0">
                <a:latin typeface="Courier New" pitchFamily="49" charset="0"/>
              </a:rPr>
              <a:t>  G4Track* track=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en-US" altLang="ja-JP" sz="1400" b="1" dirty="0">
                <a:latin typeface="Courier New" pitchFamily="49" charset="0"/>
              </a:rPr>
              <a:t>     step-&gt;</a:t>
            </a:r>
            <a:r>
              <a:rPr lang="en-US" altLang="ja-JP" sz="1400" b="1" dirty="0" err="1">
                <a:latin typeface="Courier New" pitchFamily="49" charset="0"/>
              </a:rPr>
              <a:t>GetTrack</a:t>
            </a:r>
            <a:r>
              <a:rPr lang="en-US" altLang="ja-JP" sz="1400" b="1" dirty="0">
                <a:latin typeface="Courier New" pitchFamily="49" charset="0"/>
              </a:rPr>
              <a:t>();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en-US" altLang="ja-JP" sz="1400" b="1" dirty="0">
                <a:latin typeface="Courier New" pitchFamily="49" charset="0"/>
              </a:rPr>
              <a:t>  G4VTouchable* touchable=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en-US" altLang="ja-JP" sz="1400" b="1" dirty="0">
                <a:latin typeface="Courier New" pitchFamily="49" charset="0"/>
              </a:rPr>
              <a:t>     track-&gt;</a:t>
            </a:r>
            <a:r>
              <a:rPr lang="en-US" altLang="ja-JP" sz="1400" b="1" dirty="0" err="1">
                <a:latin typeface="Courier New" pitchFamily="49" charset="0"/>
              </a:rPr>
              <a:t>GetTouchable</a:t>
            </a:r>
            <a:r>
              <a:rPr lang="en-US" altLang="ja-JP" sz="1400" b="1" dirty="0">
                <a:latin typeface="Courier New" pitchFamily="49" charset="0"/>
              </a:rPr>
              <a:t>();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en-US" altLang="ja-JP" sz="1400" b="1" dirty="0">
                <a:latin typeface="Courier New" pitchFamily="49" charset="0"/>
              </a:rPr>
              <a:t>  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en-US" altLang="ja-JP" sz="1400" b="1" dirty="0">
                <a:latin typeface="Courier New" pitchFamily="49" charset="0"/>
              </a:rPr>
              <a:t>  if (</a:t>
            </a:r>
            <a:r>
              <a:rPr lang="en-US" altLang="ja-JP" sz="1400" b="1" dirty="0" err="1">
                <a:latin typeface="Courier New" pitchFamily="49" charset="0"/>
              </a:rPr>
              <a:t>preStepPoint</a:t>
            </a:r>
            <a:r>
              <a:rPr lang="en-US" altLang="ja-JP" sz="1400" b="1" dirty="0">
                <a:latin typeface="Courier New" pitchFamily="49" charset="0"/>
              </a:rPr>
              <a:t>-&gt;</a:t>
            </a:r>
            <a:r>
              <a:rPr lang="en-US" altLang="ja-JP" sz="1400" b="1" dirty="0" err="1">
                <a:latin typeface="Courier New" pitchFamily="49" charset="0"/>
              </a:rPr>
              <a:t>GetCharge</a:t>
            </a:r>
            <a:r>
              <a:rPr lang="en-US" altLang="ja-JP" sz="1400" b="1" dirty="0">
                <a:latin typeface="Courier New" pitchFamily="49" charset="0"/>
              </a:rPr>
              <a:t>()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en-US" altLang="ja-JP" sz="1400" b="1" dirty="0">
                <a:latin typeface="Courier New" pitchFamily="49" charset="0"/>
              </a:rPr>
              <a:t>      == 0) return;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endParaRPr lang="en-US" altLang="ja-JP" sz="1400" b="1" dirty="0">
              <a:latin typeface="Courier New" pitchFamily="49" charset="0"/>
            </a:endParaRP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en-US" altLang="ja-JP" sz="1400" b="1" dirty="0">
                <a:latin typeface="Courier New" pitchFamily="49" charset="0"/>
              </a:rPr>
              <a:t>  G4ThreeVector pos=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en-US" altLang="ja-JP" sz="1400" b="1" dirty="0">
                <a:latin typeface="Courier New" pitchFamily="49" charset="0"/>
              </a:rPr>
              <a:t>     </a:t>
            </a:r>
            <a:r>
              <a:rPr lang="en-US" altLang="ja-JP" sz="1400" b="1" dirty="0" err="1">
                <a:latin typeface="Courier New" pitchFamily="49" charset="0"/>
              </a:rPr>
              <a:t>preStepPoint</a:t>
            </a:r>
            <a:r>
              <a:rPr lang="en-US" altLang="ja-JP" sz="1400" b="1" dirty="0">
                <a:latin typeface="Courier New" pitchFamily="49" charset="0"/>
              </a:rPr>
              <a:t>-&gt;</a:t>
            </a:r>
            <a:r>
              <a:rPr lang="en-US" altLang="ja-JP" sz="1400" b="1" dirty="0" err="1">
                <a:latin typeface="Courier New" pitchFamily="49" charset="0"/>
              </a:rPr>
              <a:t>GetPosition</a:t>
            </a:r>
            <a:r>
              <a:rPr lang="en-US" altLang="ja-JP" sz="1400" b="1" dirty="0">
                <a:latin typeface="Courier New" pitchFamily="49" charset="0"/>
              </a:rPr>
              <a:t>()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en-US" altLang="ja-JP" sz="1400" b="1" dirty="0">
                <a:latin typeface="Courier New" pitchFamily="49" charset="0"/>
              </a:rPr>
              <a:t>  G4int id= 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en-US" altLang="ja-JP" sz="1400" b="1" dirty="0">
                <a:latin typeface="Courier New" pitchFamily="49" charset="0"/>
              </a:rPr>
              <a:t>     touchable-&gt;</a:t>
            </a:r>
            <a:r>
              <a:rPr lang="en-US" altLang="ja-JP" sz="1400" b="1" dirty="0" err="1">
                <a:latin typeface="Courier New" pitchFamily="49" charset="0"/>
              </a:rPr>
              <a:t>GetReplicaNumber</a:t>
            </a:r>
            <a:r>
              <a:rPr lang="en-US" altLang="ja-JP" sz="1400" b="1" dirty="0">
                <a:latin typeface="Courier New" pitchFamily="49" charset="0"/>
              </a:rPr>
              <a:t>()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en-US" altLang="ja-JP" sz="1400" b="1" dirty="0">
                <a:latin typeface="Courier New" pitchFamily="49" charset="0"/>
              </a:rPr>
              <a:t>  G4double </a:t>
            </a:r>
            <a:r>
              <a:rPr lang="en-US" altLang="ja-JP" sz="1400" b="1" dirty="0" err="1">
                <a:latin typeface="Courier New" pitchFamily="49" charset="0"/>
              </a:rPr>
              <a:t>dedx</a:t>
            </a:r>
            <a:r>
              <a:rPr lang="en-US" altLang="ja-JP" sz="1400" b="1" dirty="0">
                <a:latin typeface="Courier New" pitchFamily="49" charset="0"/>
              </a:rPr>
              <a:t>=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en-US" altLang="ja-JP" sz="1400" b="1" dirty="0">
                <a:latin typeface="Courier New" pitchFamily="49" charset="0"/>
              </a:rPr>
              <a:t>     step-&gt;</a:t>
            </a:r>
            <a:r>
              <a:rPr lang="en-US" altLang="ja-JP" sz="1400" b="1" dirty="0" err="1">
                <a:latin typeface="Courier New" pitchFamily="49" charset="0"/>
              </a:rPr>
              <a:t>GetTotalEnergyDeposit</a:t>
            </a:r>
            <a:r>
              <a:rPr lang="en-US" altLang="ja-JP" sz="1400" b="1" dirty="0">
                <a:latin typeface="Courier New" pitchFamily="49" charset="0"/>
              </a:rPr>
              <a:t>();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en-US" altLang="ja-JP" sz="1400" b="1" dirty="0">
                <a:latin typeface="Courier New" pitchFamily="49" charset="0"/>
              </a:rPr>
              <a:t>  }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en-US" altLang="ja-JP" sz="1400" b="1" dirty="0">
                <a:latin typeface="Courier New" pitchFamily="49" charset="0"/>
              </a:rPr>
              <a:t>};</a:t>
            </a:r>
          </a:p>
        </p:txBody>
      </p:sp>
      <p:sp>
        <p:nvSpPr>
          <p:cNvPr id="258052" name="Rectangle 4"/>
          <p:cNvSpPr>
            <a:spLocks noChangeArrowheads="1"/>
          </p:cNvSpPr>
          <p:nvPr/>
        </p:nvSpPr>
        <p:spPr bwMode="auto">
          <a:xfrm>
            <a:off x="4486275" y="1049346"/>
            <a:ext cx="4552950" cy="35226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altLang="ja-JP" sz="1400" b="1" dirty="0">
                <a:solidFill>
                  <a:srgbClr val="0544D1"/>
                </a:solidFill>
                <a:latin typeface="Courier New" pitchFamily="49" charset="0"/>
                <a:ea typeface="New Gulim" pitchFamily="18" charset="-127"/>
              </a:rPr>
              <a:t>class </a:t>
            </a:r>
            <a:r>
              <a:rPr lang="en-US" altLang="ja-JP" sz="1400" b="1" dirty="0" err="1">
                <a:solidFill>
                  <a:srgbClr val="0544D1"/>
                </a:solidFill>
                <a:latin typeface="Courier New" pitchFamily="49" charset="0"/>
                <a:ea typeface="New Gulim" pitchFamily="18" charset="-127"/>
              </a:rPr>
              <a:t>MySteppingAction</a:t>
            </a:r>
            <a:endParaRPr lang="en-US" altLang="ja-JP" sz="1400" b="1" dirty="0">
              <a:solidFill>
                <a:srgbClr val="0544D1"/>
              </a:solidFill>
              <a:latin typeface="Courier New" pitchFamily="49" charset="0"/>
              <a:ea typeface="New Gulim" pitchFamily="18" charset="-127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altLang="ja-JP" sz="1400" b="1" dirty="0">
                <a:solidFill>
                  <a:srgbClr val="0544D1"/>
                </a:solidFill>
                <a:latin typeface="Courier New" pitchFamily="49" charset="0"/>
                <a:ea typeface="New Gulim" pitchFamily="18" charset="-127"/>
              </a:rPr>
              <a:t>  (G4UserSteppingAction):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altLang="ja-JP" sz="1400" b="1" dirty="0">
                <a:solidFill>
                  <a:srgbClr val="0544D1"/>
                </a:solidFill>
                <a:latin typeface="Courier New" pitchFamily="49" charset="0"/>
                <a:ea typeface="New Gulim" pitchFamily="18" charset="-127"/>
              </a:rPr>
              <a:t>  “My Stepping Action“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endParaRPr lang="en-US" altLang="ja-JP" sz="1400" b="1" dirty="0">
              <a:solidFill>
                <a:srgbClr val="0544D1"/>
              </a:solidFill>
              <a:latin typeface="Courier New" pitchFamily="49" charset="0"/>
              <a:ea typeface="New Gulim" pitchFamily="18" charset="-127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altLang="ja-JP" sz="1400" b="1" dirty="0">
                <a:solidFill>
                  <a:srgbClr val="0544D1"/>
                </a:solidFill>
                <a:latin typeface="Courier New" pitchFamily="49" charset="0"/>
                <a:ea typeface="New Gulim" pitchFamily="18" charset="-127"/>
              </a:rPr>
              <a:t>  def </a:t>
            </a:r>
            <a:r>
              <a:rPr lang="en-US" altLang="ja-JP" sz="1400" b="1" dirty="0" err="1">
                <a:solidFill>
                  <a:srgbClr val="0544D1"/>
                </a:solidFill>
                <a:latin typeface="Courier New" pitchFamily="49" charset="0"/>
                <a:ea typeface="New Gulim" pitchFamily="18" charset="-127"/>
              </a:rPr>
              <a:t>SteppingAction</a:t>
            </a:r>
            <a:r>
              <a:rPr lang="en-US" altLang="ja-JP" sz="1400" b="1" dirty="0">
                <a:solidFill>
                  <a:srgbClr val="0544D1"/>
                </a:solidFill>
                <a:latin typeface="Courier New" pitchFamily="49" charset="0"/>
                <a:ea typeface="New Gulim" pitchFamily="18" charset="-127"/>
              </a:rPr>
              <a:t>(self, step):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altLang="ja-JP" sz="1400" b="1" dirty="0">
                <a:solidFill>
                  <a:srgbClr val="0544D1"/>
                </a:solidFill>
                <a:latin typeface="Courier New" pitchFamily="49" charset="0"/>
                <a:ea typeface="New Gulim" pitchFamily="18" charset="-127"/>
              </a:rPr>
              <a:t>    </a:t>
            </a:r>
            <a:r>
              <a:rPr lang="en-US" altLang="ja-JP" sz="1400" b="1" dirty="0" err="1">
                <a:solidFill>
                  <a:srgbClr val="0544D1"/>
                </a:solidFill>
                <a:latin typeface="Courier New" pitchFamily="49" charset="0"/>
                <a:ea typeface="New Gulim" pitchFamily="18" charset="-127"/>
              </a:rPr>
              <a:t>preStepPoint</a:t>
            </a:r>
            <a:r>
              <a:rPr lang="en-US" altLang="ja-JP" sz="1400" b="1" dirty="0">
                <a:solidFill>
                  <a:srgbClr val="0544D1"/>
                </a:solidFill>
                <a:latin typeface="Courier New" pitchFamily="49" charset="0"/>
                <a:ea typeface="New Gulim" pitchFamily="18" charset="-127"/>
              </a:rPr>
              <a:t>= </a:t>
            </a:r>
            <a:r>
              <a:rPr lang="en-US" altLang="ja-JP" sz="1400" b="1" dirty="0" err="1">
                <a:solidFill>
                  <a:srgbClr val="0544D1"/>
                </a:solidFill>
                <a:latin typeface="Courier New" pitchFamily="49" charset="0"/>
                <a:ea typeface="New Gulim" pitchFamily="18" charset="-127"/>
              </a:rPr>
              <a:t>step.GetPreStepPoint</a:t>
            </a:r>
            <a:r>
              <a:rPr lang="en-US" altLang="ja-JP" sz="1400" b="1" dirty="0">
                <a:solidFill>
                  <a:srgbClr val="0544D1"/>
                </a:solidFill>
                <a:latin typeface="Courier New" pitchFamily="49" charset="0"/>
                <a:ea typeface="New Gulim" pitchFamily="18" charset="-127"/>
              </a:rPr>
              <a:t>()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altLang="ja-JP" sz="1400" b="1" dirty="0">
                <a:solidFill>
                  <a:srgbClr val="0544D1"/>
                </a:solidFill>
                <a:latin typeface="Courier New" pitchFamily="49" charset="0"/>
                <a:ea typeface="New Gulim" pitchFamily="18" charset="-127"/>
              </a:rPr>
              <a:t>    track= </a:t>
            </a:r>
            <a:r>
              <a:rPr lang="en-US" altLang="ja-JP" sz="1400" b="1" dirty="0" err="1">
                <a:solidFill>
                  <a:srgbClr val="0544D1"/>
                </a:solidFill>
                <a:latin typeface="Courier New" pitchFamily="49" charset="0"/>
                <a:ea typeface="New Gulim" pitchFamily="18" charset="-127"/>
              </a:rPr>
              <a:t>step.GetTrack</a:t>
            </a:r>
            <a:r>
              <a:rPr lang="en-US" altLang="ja-JP" sz="1400" b="1" dirty="0">
                <a:solidFill>
                  <a:srgbClr val="0544D1"/>
                </a:solidFill>
                <a:latin typeface="Courier New" pitchFamily="49" charset="0"/>
                <a:ea typeface="New Gulim" pitchFamily="18" charset="-127"/>
              </a:rPr>
              <a:t>()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altLang="ja-JP" sz="1400" b="1" dirty="0">
                <a:solidFill>
                  <a:srgbClr val="0544D1"/>
                </a:solidFill>
                <a:latin typeface="Courier New" pitchFamily="49" charset="0"/>
                <a:ea typeface="New Gulim" pitchFamily="18" charset="-127"/>
              </a:rPr>
              <a:t>    touchable= </a:t>
            </a:r>
            <a:r>
              <a:rPr lang="en-US" altLang="ja-JP" sz="1400" b="1" dirty="0" err="1">
                <a:solidFill>
                  <a:srgbClr val="0544D1"/>
                </a:solidFill>
                <a:latin typeface="Courier New" pitchFamily="49" charset="0"/>
                <a:ea typeface="New Gulim" pitchFamily="18" charset="-127"/>
              </a:rPr>
              <a:t>track.GetTouchable</a:t>
            </a:r>
            <a:r>
              <a:rPr lang="en-US" altLang="ja-JP" sz="1400" b="1" dirty="0">
                <a:solidFill>
                  <a:srgbClr val="0544D1"/>
                </a:solidFill>
                <a:latin typeface="Courier New" pitchFamily="49" charset="0"/>
                <a:ea typeface="New Gulim" pitchFamily="18" charset="-127"/>
              </a:rPr>
              <a:t>()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endParaRPr lang="en-US" altLang="ja-JP" sz="1400" b="1" dirty="0">
              <a:solidFill>
                <a:srgbClr val="0544D1"/>
              </a:solidFill>
              <a:latin typeface="Courier New" pitchFamily="49" charset="0"/>
              <a:ea typeface="New Gulim" pitchFamily="18" charset="-127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altLang="ja-JP" sz="1400" b="1" dirty="0">
                <a:solidFill>
                  <a:srgbClr val="0544D1"/>
                </a:solidFill>
                <a:latin typeface="Courier New" pitchFamily="49" charset="0"/>
                <a:ea typeface="New Gulim" pitchFamily="18" charset="-127"/>
              </a:rPr>
              <a:t>    if(</a:t>
            </a:r>
            <a:r>
              <a:rPr lang="en-US" altLang="ja-JP" sz="1400" b="1" dirty="0" err="1">
                <a:solidFill>
                  <a:srgbClr val="0544D1"/>
                </a:solidFill>
                <a:latin typeface="Courier New" pitchFamily="49" charset="0"/>
                <a:ea typeface="New Gulim" pitchFamily="18" charset="-127"/>
              </a:rPr>
              <a:t>preStepPoint.GetCharge</a:t>
            </a:r>
            <a:r>
              <a:rPr lang="en-US" altLang="ja-JP" sz="1400" b="1" dirty="0">
                <a:solidFill>
                  <a:srgbClr val="0544D1"/>
                </a:solidFill>
                <a:latin typeface="Courier New" pitchFamily="49" charset="0"/>
                <a:ea typeface="New Gulim" pitchFamily="18" charset="-127"/>
              </a:rPr>
              <a:t>() == 0):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altLang="ja-JP" sz="1400" b="1" dirty="0">
                <a:solidFill>
                  <a:srgbClr val="0544D1"/>
                </a:solidFill>
                <a:latin typeface="Courier New" pitchFamily="49" charset="0"/>
                <a:ea typeface="New Gulim" pitchFamily="18" charset="-127"/>
              </a:rPr>
              <a:t>      return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endParaRPr lang="en-US" altLang="ja-JP" sz="1400" b="1" dirty="0">
              <a:solidFill>
                <a:srgbClr val="0544D1"/>
              </a:solidFill>
              <a:latin typeface="Courier New" pitchFamily="49" charset="0"/>
              <a:ea typeface="New Gulim" pitchFamily="18" charset="-127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altLang="ja-JP" sz="1400" b="1" dirty="0">
                <a:solidFill>
                  <a:srgbClr val="0544D1"/>
                </a:solidFill>
                <a:latin typeface="Courier New" pitchFamily="49" charset="0"/>
                <a:ea typeface="New Gulim" pitchFamily="18" charset="-127"/>
              </a:rPr>
              <a:t>    pos= </a:t>
            </a:r>
            <a:r>
              <a:rPr lang="en-US" altLang="ja-JP" sz="1400" b="1" dirty="0" err="1">
                <a:solidFill>
                  <a:srgbClr val="0544D1"/>
                </a:solidFill>
                <a:latin typeface="Courier New" pitchFamily="49" charset="0"/>
                <a:ea typeface="New Gulim" pitchFamily="18" charset="-127"/>
              </a:rPr>
              <a:t>preStepPoint.GetPosition</a:t>
            </a:r>
            <a:r>
              <a:rPr lang="en-US" altLang="ja-JP" sz="1400" b="1" dirty="0">
                <a:solidFill>
                  <a:srgbClr val="0544D1"/>
                </a:solidFill>
                <a:latin typeface="Courier New" pitchFamily="49" charset="0"/>
                <a:ea typeface="New Gulim" pitchFamily="18" charset="-127"/>
              </a:rPr>
              <a:t>()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altLang="ja-JP" sz="1400" b="1" dirty="0">
                <a:solidFill>
                  <a:srgbClr val="0544D1"/>
                </a:solidFill>
                <a:latin typeface="Courier New" pitchFamily="49" charset="0"/>
                <a:ea typeface="New Gulim" pitchFamily="18" charset="-127"/>
              </a:rPr>
              <a:t>    id= </a:t>
            </a:r>
            <a:r>
              <a:rPr lang="en-US" altLang="ja-JP" sz="1400" b="1" dirty="0" err="1">
                <a:solidFill>
                  <a:srgbClr val="0544D1"/>
                </a:solidFill>
                <a:latin typeface="Courier New" pitchFamily="49" charset="0"/>
                <a:ea typeface="New Gulim" pitchFamily="18" charset="-127"/>
              </a:rPr>
              <a:t>touchable.GetReplicaNumber</a:t>
            </a:r>
            <a:r>
              <a:rPr lang="en-US" altLang="ja-JP" sz="1400" b="1" dirty="0">
                <a:solidFill>
                  <a:srgbClr val="0544D1"/>
                </a:solidFill>
                <a:latin typeface="Courier New" pitchFamily="49" charset="0"/>
                <a:ea typeface="New Gulim" pitchFamily="18" charset="-127"/>
              </a:rPr>
              <a:t>()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altLang="ja-JP" sz="1400" b="1" dirty="0">
                <a:solidFill>
                  <a:srgbClr val="0544D1"/>
                </a:solidFill>
                <a:latin typeface="Courier New" pitchFamily="49" charset="0"/>
                <a:ea typeface="New Gulim" pitchFamily="18" charset="-127"/>
              </a:rPr>
              <a:t>    </a:t>
            </a:r>
            <a:r>
              <a:rPr lang="en-US" altLang="ja-JP" sz="1400" b="1" dirty="0" err="1">
                <a:solidFill>
                  <a:srgbClr val="0544D1"/>
                </a:solidFill>
                <a:latin typeface="Courier New" pitchFamily="49" charset="0"/>
                <a:ea typeface="New Gulim" pitchFamily="18" charset="-127"/>
              </a:rPr>
              <a:t>dedx</a:t>
            </a:r>
            <a:r>
              <a:rPr lang="en-US" altLang="ja-JP" sz="1400" b="1" dirty="0">
                <a:solidFill>
                  <a:srgbClr val="0544D1"/>
                </a:solidFill>
                <a:latin typeface="Courier New" pitchFamily="49" charset="0"/>
                <a:ea typeface="New Gulim" pitchFamily="18" charset="-127"/>
              </a:rPr>
              <a:t>= </a:t>
            </a:r>
            <a:r>
              <a:rPr lang="en-US" altLang="ja-JP" sz="1400" b="1" dirty="0" err="1">
                <a:solidFill>
                  <a:srgbClr val="0544D1"/>
                </a:solidFill>
                <a:latin typeface="Courier New" pitchFamily="49" charset="0"/>
                <a:ea typeface="New Gulim" pitchFamily="18" charset="-127"/>
              </a:rPr>
              <a:t>step.GetTotalEnergyDeposit</a:t>
            </a:r>
            <a:r>
              <a:rPr lang="en-US" altLang="ja-JP" sz="1400" b="1" dirty="0">
                <a:solidFill>
                  <a:srgbClr val="0544D1"/>
                </a:solidFill>
                <a:latin typeface="Courier New" pitchFamily="49" charset="0"/>
                <a:ea typeface="New Gulim" pitchFamily="18" charset="-127"/>
              </a:rPr>
              <a:t>()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altLang="ja-JP" sz="1400" b="1" dirty="0">
                <a:solidFill>
                  <a:srgbClr val="0544D1"/>
                </a:solidFill>
                <a:latin typeface="Courier New" pitchFamily="49" charset="0"/>
                <a:ea typeface="New Gulim" pitchFamily="18" charset="-127"/>
              </a:rPr>
              <a:t>    </a:t>
            </a:r>
          </a:p>
        </p:txBody>
      </p:sp>
      <p:pic>
        <p:nvPicPr>
          <p:cNvPr id="258053" name="Picture 5" descr="python-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9525" y="4203709"/>
            <a:ext cx="1514475" cy="511175"/>
          </a:xfrm>
          <a:prstGeom prst="rect">
            <a:avLst/>
          </a:prstGeom>
          <a:noFill/>
        </p:spPr>
      </p:pic>
      <p:sp>
        <p:nvSpPr>
          <p:cNvPr id="258056" name="WordArt 8"/>
          <p:cNvSpPr>
            <a:spLocks noChangeArrowheads="1" noChangeShapeType="1" noTextEdit="1"/>
          </p:cNvSpPr>
          <p:nvPr/>
        </p:nvSpPr>
        <p:spPr bwMode="auto">
          <a:xfrm>
            <a:off x="3562347" y="6000768"/>
            <a:ext cx="581025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ja-JP" sz="2400" b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C++</a:t>
            </a:r>
            <a:endParaRPr lang="ja-JP" altLang="en-US" sz="2400" b="1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258060" name="Text Box 12"/>
          <p:cNvSpPr txBox="1">
            <a:spLocks noChangeArrowheads="1"/>
          </p:cNvSpPr>
          <p:nvPr/>
        </p:nvSpPr>
        <p:spPr bwMode="auto">
          <a:xfrm>
            <a:off x="4284695" y="4807725"/>
            <a:ext cx="4859337" cy="97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Char char="n"/>
            </a:pPr>
            <a:r>
              <a:rPr lang="en-US" altLang="ja-JP" dirty="0">
                <a:solidFill>
                  <a:schemeClr val="bg1">
                    <a:lumMod val="95000"/>
                  </a:schemeClr>
                </a:solidFill>
              </a:rPr>
              <a:t> Base classes can be inherited and virtual methods can be implemented in the Python side.</a:t>
            </a:r>
          </a:p>
          <a:p>
            <a:pPr>
              <a:spcBef>
                <a:spcPct val="20000"/>
              </a:spcBef>
              <a:buFont typeface="Wingdings" pitchFamily="2" charset="2"/>
              <a:buChar char="n"/>
            </a:pPr>
            <a:r>
              <a:rPr lang="en-US" altLang="ja-JP" dirty="0">
                <a:solidFill>
                  <a:schemeClr val="bg1">
                    <a:lumMod val="95000"/>
                  </a:schemeClr>
                </a:solidFill>
              </a:rPr>
              <a:t> Easy to convert between C++ and Python</a:t>
            </a:r>
          </a:p>
        </p:txBody>
      </p:sp>
      <p:sp>
        <p:nvSpPr>
          <p:cNvPr id="15" name="スライド番号プレースホルダ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67251460-1A66-497B-9619-48B833F9A30D}" type="slidenum">
              <a:rPr lang="ja-JP" altLang="en-US" smtClean="0"/>
              <a:pPr algn="r"/>
              <a:t>29</a:t>
            </a:fld>
            <a:endParaRPr lang="ja-JP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supplemental about packaged physics list</a:t>
            </a:r>
            <a:endParaRPr kumimoji="1" lang="ja-JP" altLang="en-US" dirty="0"/>
          </a:p>
        </p:txBody>
      </p:sp>
      <p:sp>
        <p:nvSpPr>
          <p:cNvPr id="6" name="テキスト プレースホルダ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67251460-1A66-497B-9619-48B833F9A30D}" type="slidenum">
              <a:rPr lang="ja-JP" altLang="en-US" smtClean="0"/>
              <a:pPr algn="r"/>
              <a:t>3</a:t>
            </a:fld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Practical Notes for Installation</a:t>
            </a:r>
            <a:endParaRPr lang="en-US" altLang="ja-JP"/>
          </a:p>
        </p:txBody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1214422"/>
            <a:ext cx="8715436" cy="5072098"/>
          </a:xfrm>
        </p:spPr>
        <p:txBody>
          <a:bodyPr>
            <a:normAutofit fontScale="85000" lnSpcReduction="10000"/>
          </a:bodyPr>
          <a:lstStyle/>
          <a:p>
            <a:r>
              <a:rPr lang="en-US" altLang="ja-JP" dirty="0" smtClean="0"/>
              <a:t>Included in “</a:t>
            </a:r>
            <a:r>
              <a:rPr lang="en-US" altLang="ja-JP" dirty="0" smtClean="0">
                <a:solidFill>
                  <a:srgbClr val="FFC000"/>
                </a:solidFill>
                <a:latin typeface="Consolas" pitchFamily="49" charset="0"/>
              </a:rPr>
              <a:t>environments/g4py/</a:t>
            </a:r>
            <a:r>
              <a:rPr lang="en-US" altLang="ja-JP" dirty="0" smtClean="0"/>
              <a:t>” directory</a:t>
            </a:r>
          </a:p>
          <a:p>
            <a:endParaRPr lang="en-US" altLang="ja-JP" dirty="0" smtClean="0"/>
          </a:p>
          <a:p>
            <a:r>
              <a:rPr lang="en-US" altLang="ja-JP" i="1" dirty="0" smtClean="0">
                <a:solidFill>
                  <a:srgbClr val="FFC000"/>
                </a:solidFill>
              </a:rPr>
              <a:t>Boost-C++ library</a:t>
            </a:r>
            <a:r>
              <a:rPr lang="en-US" altLang="ja-JP" dirty="0" smtClean="0"/>
              <a:t> is required for wrapping out C++ classes/functions.</a:t>
            </a:r>
          </a:p>
          <a:p>
            <a:endParaRPr lang="en-US" altLang="ja-JP" dirty="0" smtClean="0"/>
          </a:p>
          <a:p>
            <a:r>
              <a:rPr lang="en-US" altLang="ja-JP" i="1" dirty="0" smtClean="0">
                <a:solidFill>
                  <a:srgbClr val="FFC000"/>
                </a:solidFill>
              </a:rPr>
              <a:t>Shared libraries</a:t>
            </a:r>
            <a:r>
              <a:rPr lang="en-US" altLang="ja-JP" dirty="0" smtClean="0"/>
              <a:t> are required because of dynamic binding.</a:t>
            </a:r>
          </a:p>
          <a:p>
            <a:pPr lvl="1"/>
            <a:r>
              <a:rPr lang="en-US" altLang="ja-JP" dirty="0" smtClean="0"/>
              <a:t>Any external libraries are also required to be built in shared libraries.</a:t>
            </a:r>
          </a:p>
          <a:p>
            <a:pPr lvl="1"/>
            <a:endParaRPr lang="en-US" altLang="ja-JP" dirty="0" smtClean="0"/>
          </a:p>
          <a:p>
            <a:r>
              <a:rPr lang="en-US" altLang="ja-JP" i="1" dirty="0" smtClean="0">
                <a:solidFill>
                  <a:srgbClr val="FFC000"/>
                </a:solidFill>
              </a:rPr>
              <a:t>Global libraries </a:t>
            </a:r>
            <a:r>
              <a:rPr lang="en-US" altLang="ja-JP" dirty="0" smtClean="0"/>
              <a:t>are required because Geant4Py does not know which granular libraries are used in your application.</a:t>
            </a:r>
          </a:p>
        </p:txBody>
      </p:sp>
      <p:sp>
        <p:nvSpPr>
          <p:cNvPr id="13" name="スライド番号プレースホル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67251460-1A66-497B-9619-48B833F9A30D}" type="slidenum">
              <a:rPr lang="ja-JP" altLang="en-US" smtClean="0"/>
              <a:pPr algn="r"/>
              <a:t>30</a:t>
            </a:fld>
            <a:endParaRPr lang="ja-JP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3357562"/>
            <a:ext cx="5389680" cy="3125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12</a:t>
            </a:r>
            <a:r>
              <a:rPr kumimoji="1" lang="en-US" altLang="ja-JP" baseline="30000" dirty="0" smtClean="0"/>
              <a:t>th</a:t>
            </a:r>
            <a:r>
              <a:rPr kumimoji="1" lang="en-US" altLang="ja-JP" dirty="0" smtClean="0"/>
              <a:t>  Geant4 Collaboration Workshop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14282" y="1106665"/>
            <a:ext cx="8289638" cy="4465475"/>
          </a:xfrm>
        </p:spPr>
        <p:txBody>
          <a:bodyPr/>
          <a:lstStyle/>
          <a:p>
            <a:r>
              <a:rPr lang="en-US" altLang="ja-JP" i="1" dirty="0" smtClean="0">
                <a:solidFill>
                  <a:srgbClr val="FFFF00"/>
                </a:solidFill>
              </a:rPr>
              <a:t>http://indico.cern.ch/conferenceDisplay.py?confId=10311</a:t>
            </a:r>
          </a:p>
          <a:p>
            <a:pPr lvl="1"/>
            <a:r>
              <a:rPr lang="en-US" altLang="ja-JP" dirty="0" smtClean="0"/>
              <a:t>Manchester, 13-19/Sep/2007</a:t>
            </a:r>
          </a:p>
          <a:p>
            <a:pPr lvl="1"/>
            <a:r>
              <a:rPr lang="en-US" altLang="ja-JP" dirty="0" smtClean="0"/>
              <a:t>User presentations</a:t>
            </a:r>
          </a:p>
          <a:p>
            <a:pPr lvl="1"/>
            <a:r>
              <a:rPr lang="en-US" altLang="ja-JP" dirty="0" smtClean="0"/>
              <a:t>Collaboration workshop</a:t>
            </a: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C42A0-14F6-4F99-9FEF-F25B8FEAA2C1}" type="slidenum">
              <a:rPr kumimoji="1" lang="ja-JP" altLang="en-US" smtClean="0"/>
              <a:pPr/>
              <a:t>31</a:t>
            </a:fld>
            <a:endParaRPr kumimoji="1" lang="ja-JP" alt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Hot/Key issues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14282" y="1214422"/>
            <a:ext cx="8929718" cy="5286412"/>
          </a:xfrm>
        </p:spPr>
        <p:txBody>
          <a:bodyPr>
            <a:normAutofit fontScale="85000" lnSpcReduction="20000"/>
          </a:bodyPr>
          <a:lstStyle/>
          <a:p>
            <a:r>
              <a:rPr lang="en-US" altLang="ja-JP" dirty="0" smtClean="0"/>
              <a:t>“</a:t>
            </a:r>
            <a:r>
              <a:rPr lang="en-US" altLang="ja-JP" dirty="0" smtClean="0">
                <a:solidFill>
                  <a:srgbClr val="FFFF00"/>
                </a:solidFill>
              </a:rPr>
              <a:t>Geant4 Physics validation</a:t>
            </a:r>
            <a:r>
              <a:rPr lang="en-US" altLang="ja-JP" dirty="0" smtClean="0"/>
              <a:t>” is always a hot topic.</a:t>
            </a:r>
          </a:p>
          <a:p>
            <a:pPr lvl="1"/>
            <a:r>
              <a:rPr lang="en-US" altLang="ja-JP" dirty="0" smtClean="0"/>
              <a:t>At increasing accuracy for established uses</a:t>
            </a:r>
          </a:p>
          <a:p>
            <a:pPr lvl="2"/>
            <a:r>
              <a:rPr lang="en-US" altLang="ja-JP" dirty="0" smtClean="0"/>
              <a:t>from HEP experiments, underground experiments, to space and medical applications</a:t>
            </a:r>
          </a:p>
          <a:p>
            <a:pPr lvl="1"/>
            <a:r>
              <a:rPr lang="en-US" altLang="ja-JP" dirty="0" smtClean="0"/>
              <a:t>Establishing testing suites for physics lists/processes</a:t>
            </a:r>
          </a:p>
          <a:p>
            <a:pPr lvl="1"/>
            <a:endParaRPr lang="en-US" altLang="ja-JP" dirty="0" smtClean="0"/>
          </a:p>
          <a:p>
            <a:r>
              <a:rPr lang="en-US" altLang="ja-JP" dirty="0" smtClean="0"/>
              <a:t>What is available in </a:t>
            </a:r>
            <a:r>
              <a:rPr lang="en-US" altLang="ja-JP" i="1" dirty="0" smtClean="0">
                <a:solidFill>
                  <a:srgbClr val="FFFF00"/>
                </a:solidFill>
              </a:rPr>
              <a:t>Physics Lists</a:t>
            </a:r>
            <a:r>
              <a:rPr lang="en-US" altLang="ja-JP" dirty="0" smtClean="0"/>
              <a:t>?</a:t>
            </a:r>
          </a:p>
          <a:p>
            <a:pPr lvl="1"/>
            <a:r>
              <a:rPr lang="en-US" altLang="ja-JP" dirty="0" smtClean="0"/>
              <a:t>How to find out/communicate physics performance</a:t>
            </a:r>
          </a:p>
          <a:p>
            <a:pPr lvl="1"/>
            <a:endParaRPr lang="en-US" altLang="ja-JP" dirty="0" smtClean="0"/>
          </a:p>
          <a:p>
            <a:r>
              <a:rPr lang="en-US" altLang="ja-JP" dirty="0" smtClean="0"/>
              <a:t>Improve </a:t>
            </a:r>
            <a:r>
              <a:rPr lang="en-US" altLang="ja-JP" dirty="0" smtClean="0">
                <a:solidFill>
                  <a:srgbClr val="FFC000"/>
                </a:solidFill>
              </a:rPr>
              <a:t>computing performance</a:t>
            </a:r>
          </a:p>
          <a:p>
            <a:pPr lvl="1"/>
            <a:r>
              <a:rPr lang="en-US" altLang="ja-JP" dirty="0" smtClean="0"/>
              <a:t>performance monitor, benchmark</a:t>
            </a:r>
          </a:p>
          <a:p>
            <a:pPr lvl="1"/>
            <a:r>
              <a:rPr lang="en-US" altLang="ja-JP" dirty="0" smtClean="0"/>
              <a:t>profiling user program</a:t>
            </a:r>
          </a:p>
          <a:p>
            <a:pPr lvl="1"/>
            <a:r>
              <a:rPr lang="en-US" altLang="ja-JP" dirty="0" smtClean="0"/>
              <a:t>code review for gaining performance</a:t>
            </a:r>
          </a:p>
          <a:p>
            <a:pPr lvl="1"/>
            <a:r>
              <a:rPr lang="en-US" altLang="ja-JP" dirty="0" smtClean="0"/>
              <a:t>challenge in geometry and field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51460-1A66-497B-9619-48B833F9A30D}" type="slidenum">
              <a:rPr lang="ja-JP" altLang="en-US" smtClean="0"/>
              <a:pPr/>
              <a:t>32</a:t>
            </a:fld>
            <a:endParaRPr lang="ja-JP" alt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Physics validation activities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ja-JP" dirty="0" smtClean="0"/>
              <a:t>Validation with test beam data from LHC calorimeter (ATLAS/CMS)</a:t>
            </a:r>
          </a:p>
          <a:p>
            <a:endParaRPr lang="en-US" altLang="ja-JP" dirty="0" smtClean="0"/>
          </a:p>
          <a:p>
            <a:r>
              <a:rPr lang="en-US" altLang="ja-JP" dirty="0" smtClean="0"/>
              <a:t>Shower shapes</a:t>
            </a:r>
          </a:p>
          <a:p>
            <a:pPr lvl="1"/>
            <a:r>
              <a:rPr lang="en-US" altLang="ja-JP" dirty="0" err="1" smtClean="0"/>
              <a:t>hadronic</a:t>
            </a:r>
            <a:r>
              <a:rPr lang="en-US" altLang="ja-JP" dirty="0" smtClean="0"/>
              <a:t> shower shape study for LHC calorimeter</a:t>
            </a:r>
          </a:p>
          <a:p>
            <a:pPr lvl="1"/>
            <a:r>
              <a:rPr lang="en-US" altLang="ja-JP" dirty="0" smtClean="0"/>
              <a:t>CMS shower shapes</a:t>
            </a:r>
          </a:p>
          <a:p>
            <a:pPr lvl="1"/>
            <a:r>
              <a:rPr lang="en-US" altLang="ja-JP" dirty="0" err="1" smtClean="0"/>
              <a:t>hadronic</a:t>
            </a:r>
            <a:r>
              <a:rPr lang="en-US" altLang="ja-JP" dirty="0" smtClean="0"/>
              <a:t> validation at FNAL (ITEP, CMS)</a:t>
            </a:r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CALICE </a:t>
            </a:r>
            <a:r>
              <a:rPr kumimoji="1" lang="en-US" altLang="ja-JP" dirty="0" err="1" smtClean="0"/>
              <a:t>rerport</a:t>
            </a:r>
            <a:endParaRPr kumimoji="1" lang="en-US" altLang="ja-JP" dirty="0" smtClean="0"/>
          </a:p>
          <a:p>
            <a:r>
              <a:rPr kumimoji="1" lang="en-US" altLang="ja-JP" dirty="0" smtClean="0"/>
              <a:t>Underground physics </a:t>
            </a:r>
            <a:r>
              <a:rPr kumimoji="1" lang="en-US" altLang="ja-JP" dirty="0" err="1" smtClean="0"/>
              <a:t>comminity</a:t>
            </a:r>
            <a:r>
              <a:rPr kumimoji="1" lang="en-US" altLang="ja-JP" dirty="0" smtClean="0"/>
              <a:t> (ILIAS)</a:t>
            </a:r>
          </a:p>
          <a:p>
            <a:r>
              <a:rPr kumimoji="1" lang="en-US" altLang="ja-JP" dirty="0" smtClean="0"/>
              <a:t>Low background experiments</a:t>
            </a:r>
          </a:p>
          <a:p>
            <a:r>
              <a:rPr lang="en-US" altLang="ja-JP" dirty="0" smtClean="0"/>
              <a:t>BESIII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67251460-1A66-497B-9619-48B833F9A30D}" type="slidenum">
              <a:rPr lang="ja-JP" altLang="en-US" smtClean="0"/>
              <a:pPr algn="r"/>
              <a:t>33</a:t>
            </a:fld>
            <a:endParaRPr lang="ja-JP" alt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Hadron</a:t>
            </a:r>
            <a:r>
              <a:rPr kumimoji="1" lang="en-US" altLang="ja-JP" dirty="0" smtClean="0"/>
              <a:t> validation suite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67251460-1A66-497B-9619-48B833F9A30D}" type="slidenum">
              <a:rPr lang="ja-JP" altLang="en-US" smtClean="0"/>
              <a:pPr algn="r"/>
              <a:t>34</a:t>
            </a:fld>
            <a:endParaRPr lang="ja-JP" alt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428736"/>
            <a:ext cx="6399213" cy="4781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Improvements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ja-JP" dirty="0" smtClean="0"/>
              <a:t>Improvements/monitor on CPU performance</a:t>
            </a:r>
          </a:p>
          <a:p>
            <a:pPr lvl="1"/>
            <a:endParaRPr lang="en-US" altLang="ja-JP" dirty="0" smtClean="0"/>
          </a:p>
          <a:p>
            <a:r>
              <a:rPr lang="en-US" altLang="ja-JP" dirty="0" smtClean="0"/>
              <a:t>Improvement on tracking performance</a:t>
            </a:r>
          </a:p>
          <a:p>
            <a:pPr lvl="1"/>
            <a:r>
              <a:rPr lang="en-US" altLang="ja-JP" dirty="0" smtClean="0"/>
              <a:t>parallel navigation and scoring</a:t>
            </a:r>
          </a:p>
          <a:p>
            <a:pPr lvl="1"/>
            <a:r>
              <a:rPr lang="en-US" altLang="ja-JP" dirty="0" smtClean="0"/>
              <a:t>tracking in magnetic field</a:t>
            </a:r>
          </a:p>
          <a:p>
            <a:pPr lvl="1"/>
            <a:r>
              <a:rPr lang="en-US" altLang="ja-JP" dirty="0" smtClean="0"/>
              <a:t>Geant4e</a:t>
            </a:r>
          </a:p>
          <a:p>
            <a:pPr lvl="1"/>
            <a:endParaRPr lang="en-US" altLang="ja-JP" dirty="0" smtClean="0"/>
          </a:p>
          <a:p>
            <a:r>
              <a:rPr lang="en-US" altLang="ja-JP" dirty="0" smtClean="0"/>
              <a:t>Improvement on geometry description</a:t>
            </a:r>
          </a:p>
          <a:p>
            <a:endParaRPr lang="en-US" altLang="ja-JP" dirty="0" smtClean="0"/>
          </a:p>
          <a:p>
            <a:r>
              <a:rPr lang="en-US" altLang="ja-JP" dirty="0" smtClean="0"/>
              <a:t>Improvements on physics performance</a:t>
            </a:r>
          </a:p>
          <a:p>
            <a:pPr lvl="1"/>
            <a:r>
              <a:rPr lang="en-US" altLang="ja-JP" dirty="0" smtClean="0"/>
              <a:t>new physics process/model</a:t>
            </a:r>
          </a:p>
          <a:p>
            <a:pPr lvl="1"/>
            <a:endParaRPr lang="en-US" altLang="ja-JP" dirty="0" smtClean="0"/>
          </a:p>
          <a:p>
            <a:endParaRPr lang="en-US" altLang="ja-JP" dirty="0" smtClean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C42A0-14F6-4F99-9FEF-F25B8FEAA2C1}" type="slidenum">
              <a:rPr kumimoji="1" lang="ja-JP" altLang="en-US" smtClean="0"/>
              <a:pPr/>
              <a:t>35</a:t>
            </a:fld>
            <a:endParaRPr kumimoji="1" lang="ja-JP" alt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ATLAS experience with G4 performance</a:t>
            </a:r>
            <a:endParaRPr kumimoji="1" lang="ja-JP" altLang="en-US" dirty="0"/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251460-1A66-497B-9619-48B833F9A30D}" type="slidenum">
              <a:rPr kumimoji="1" lang="ja-JP" altLang="en-US" smtClean="0"/>
              <a:pPr/>
              <a:t>36</a:t>
            </a:fld>
            <a:endParaRPr kumimoji="1" lang="ja-JP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7543" y="1452585"/>
            <a:ext cx="7313613" cy="519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28670"/>
            <a:ext cx="4929222" cy="20297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CPU performance monitor, an example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67251460-1A66-497B-9619-48B833F9A30D}" type="slidenum">
              <a:rPr lang="ja-JP" altLang="en-US" smtClean="0"/>
              <a:pPr algn="r"/>
              <a:t>37</a:t>
            </a:fld>
            <a:endParaRPr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357298"/>
            <a:ext cx="6399213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7" name="円/楕円 6"/>
          <p:cNvSpPr/>
          <p:nvPr/>
        </p:nvSpPr>
        <p:spPr>
          <a:xfrm>
            <a:off x="4071934" y="4929198"/>
            <a:ext cx="3571900" cy="928694"/>
          </a:xfrm>
          <a:prstGeom prst="ellipse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CPU optimization for Geant4 9.0</a:t>
            </a:r>
            <a:endParaRPr lang="en-US" altLang="ja-JP"/>
          </a:p>
        </p:txBody>
      </p:sp>
      <p:sp>
        <p:nvSpPr>
          <p:cNvPr id="407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altLang="ja-JP" dirty="0" smtClean="0"/>
              <a:t>The review and optimization of interfaces have been performed</a:t>
            </a:r>
          </a:p>
          <a:p>
            <a:pPr lvl="1"/>
            <a:r>
              <a:rPr lang="en-US" altLang="ja-JP" dirty="0" smtClean="0"/>
              <a:t>G4VEmModel</a:t>
            </a:r>
          </a:p>
          <a:p>
            <a:pPr lvl="1"/>
            <a:r>
              <a:rPr lang="en-US" altLang="ja-JP" dirty="0" smtClean="0"/>
              <a:t>G4VEnergyLossProcess</a:t>
            </a:r>
          </a:p>
          <a:p>
            <a:pPr lvl="1"/>
            <a:r>
              <a:rPr lang="en-US" altLang="ja-JP" dirty="0" smtClean="0"/>
              <a:t>G4VEmProcess</a:t>
            </a:r>
          </a:p>
          <a:p>
            <a:pPr lvl="1"/>
            <a:r>
              <a:rPr lang="en-US" altLang="ja-JP" dirty="0" smtClean="0"/>
              <a:t>G4VMultipleScattering</a:t>
            </a:r>
          </a:p>
          <a:p>
            <a:pPr lvl="1"/>
            <a:r>
              <a:rPr lang="en-US" altLang="ja-JP" dirty="0" smtClean="0"/>
              <a:t>Modifications were provided for all derived classes</a:t>
            </a:r>
          </a:p>
          <a:p>
            <a:pPr lvl="1"/>
            <a:endParaRPr lang="en-US" altLang="ja-JP" dirty="0" smtClean="0"/>
          </a:p>
          <a:p>
            <a:r>
              <a:rPr lang="en-US" altLang="ja-JP" dirty="0" smtClean="0"/>
              <a:t>Reduction of usage of virtual methods </a:t>
            </a:r>
          </a:p>
          <a:p>
            <a:endParaRPr lang="en-US" altLang="ja-JP" dirty="0" smtClean="0"/>
          </a:p>
          <a:p>
            <a:r>
              <a:rPr lang="en-US" altLang="ja-JP" dirty="0" smtClean="0"/>
              <a:t>Reuse STL vectors - reduced calls to new and delete for intermediate vectors</a:t>
            </a:r>
          </a:p>
          <a:p>
            <a:endParaRPr lang="en-US" altLang="ja-JP" dirty="0" smtClean="0"/>
          </a:p>
          <a:p>
            <a:r>
              <a:rPr lang="en-US" altLang="ja-JP" dirty="0" smtClean="0"/>
              <a:t>Minor optimization of G4UrbanMscModel code</a:t>
            </a:r>
          </a:p>
          <a:p>
            <a:endParaRPr lang="en-US" altLang="ja-JP" dirty="0" smtClean="0"/>
          </a:p>
          <a:p>
            <a:r>
              <a:rPr lang="en-US" altLang="ja-JP" dirty="0" smtClean="0"/>
              <a:t>Summary effect </a:t>
            </a:r>
            <a:r>
              <a:rPr lang="en-US" altLang="ja-JP" i="1" dirty="0" smtClean="0">
                <a:solidFill>
                  <a:srgbClr val="FFC000"/>
                </a:solidFill>
              </a:rPr>
              <a:t>about 10% </a:t>
            </a:r>
            <a:r>
              <a:rPr lang="en-US" altLang="ja-JP" dirty="0" smtClean="0"/>
              <a:t>for EM showers</a:t>
            </a:r>
            <a:endParaRPr lang="en-US" altLang="ja-JP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90B43-AA9D-4340-B934-A048126ECDB4}" type="slidenum">
              <a:rPr lang="en-US" altLang="ja-JP" smtClean="0"/>
              <a:pPr/>
              <a:t>38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altLang="ja-JP" sz="4000" dirty="0">
                <a:ea typeface="ＭＳ Ｐゴシック" pitchFamily="50" charset="-128"/>
              </a:rPr>
              <a:t>Parallel Geometries &amp; Navigation</a:t>
            </a:r>
            <a:br>
              <a:rPr lang="en-US" altLang="ja-JP" sz="4000" dirty="0">
                <a:ea typeface="ＭＳ Ｐゴシック" pitchFamily="50" charset="-128"/>
              </a:rPr>
            </a:br>
            <a:r>
              <a:rPr lang="en-US" altLang="ja-JP" sz="3200" dirty="0">
                <a:ea typeface="ＭＳ Ｐゴシック" pitchFamily="50" charset="-128"/>
              </a:rPr>
              <a:t> </a:t>
            </a:r>
            <a:r>
              <a:rPr lang="en-US" altLang="ja-JP" sz="2400" i="1" dirty="0">
                <a:solidFill>
                  <a:schemeClr val="accent5">
                    <a:lumMod val="60000"/>
                    <a:lumOff val="40000"/>
                  </a:schemeClr>
                </a:solidFill>
                <a:ea typeface="ＭＳ Ｐゴシック" pitchFamily="50" charset="-128"/>
              </a:rPr>
              <a:t>since 4.8.2, default for biasing in 4.9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66882"/>
            <a:ext cx="8534400" cy="350519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ja-JP" sz="2800" dirty="0">
                <a:ea typeface="ＭＳ Ｐゴシック" pitchFamily="50" charset="-128"/>
              </a:rPr>
              <a:t>Possibility to define geometry trees which are “parallel” and overlapping to the tracking geometry</a:t>
            </a:r>
          </a:p>
          <a:p>
            <a:pPr lvl="1">
              <a:lnSpc>
                <a:spcPct val="90000"/>
              </a:lnSpc>
            </a:pPr>
            <a:r>
              <a:rPr lang="en-US" altLang="ja-JP" sz="2400" dirty="0">
                <a:ea typeface="ＭＳ Ｐゴシック" pitchFamily="50" charset="-128"/>
              </a:rPr>
              <a:t>Each assigned to a dedicated navigator object</a:t>
            </a:r>
          </a:p>
          <a:p>
            <a:pPr lvl="1">
              <a:lnSpc>
                <a:spcPct val="90000"/>
              </a:lnSpc>
            </a:pPr>
            <a:r>
              <a:rPr lang="en-US" altLang="ja-JP" sz="2400" dirty="0">
                <a:ea typeface="ＭＳ Ｐゴシック" pitchFamily="50" charset="-128"/>
              </a:rPr>
              <a:t>Navigation transparently happens in sync with the normal tracking (mass) geometry</a:t>
            </a:r>
          </a:p>
          <a:p>
            <a:pPr lvl="2">
              <a:lnSpc>
                <a:spcPct val="90000"/>
              </a:lnSpc>
            </a:pPr>
            <a:r>
              <a:rPr lang="en-US" altLang="ja-JP" sz="2000" dirty="0">
                <a:ea typeface="ＭＳ Ｐゴシック" pitchFamily="50" charset="-128"/>
              </a:rPr>
              <a:t>Applies transparently to transport in magnetic </a:t>
            </a:r>
            <a:r>
              <a:rPr lang="en-US" altLang="ja-JP" sz="2000" dirty="0" smtClean="0">
                <a:ea typeface="ＭＳ Ｐゴシック" pitchFamily="50" charset="-128"/>
              </a:rPr>
              <a:t>field</a:t>
            </a:r>
            <a:endParaRPr lang="en-US" altLang="ja-JP" sz="2000" dirty="0">
              <a:ea typeface="ＭＳ Ｐゴシック" pitchFamily="50" charset="-128"/>
            </a:endParaRPr>
          </a:p>
          <a:p>
            <a:pPr>
              <a:lnSpc>
                <a:spcPct val="90000"/>
              </a:lnSpc>
            </a:pPr>
            <a:r>
              <a:rPr lang="en-US" altLang="ja-JP" sz="2800" dirty="0">
                <a:ea typeface="ＭＳ Ｐゴシック" pitchFamily="50" charset="-128"/>
              </a:rPr>
              <a:t>Use cases: fast shower </a:t>
            </a:r>
            <a:r>
              <a:rPr lang="en-US" altLang="ja-JP" sz="2800" dirty="0" err="1">
                <a:ea typeface="ＭＳ Ｐゴシック" pitchFamily="50" charset="-128"/>
              </a:rPr>
              <a:t>parameterisation</a:t>
            </a:r>
            <a:r>
              <a:rPr lang="en-US" altLang="ja-JP" sz="2800" dirty="0">
                <a:ea typeface="ＭＳ Ｐゴシック" pitchFamily="50" charset="-128"/>
              </a:rPr>
              <a:t>, geometrical biasing, particle scoring, readout geometries, etc </a:t>
            </a:r>
            <a:r>
              <a:rPr lang="en-US" altLang="ja-JP" sz="2800" dirty="0" smtClean="0">
                <a:ea typeface="ＭＳ Ｐゴシック" pitchFamily="50" charset="-128"/>
              </a:rPr>
              <a:t>...</a:t>
            </a:r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01706" y="4833607"/>
            <a:ext cx="1585800" cy="16621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01376" y="4803208"/>
            <a:ext cx="1643074" cy="17229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2036" y="4786322"/>
            <a:ext cx="1670426" cy="17566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67251460-1A66-497B-9619-48B833F9A30D}" type="slidenum">
              <a:rPr lang="ja-JP" altLang="en-US" smtClean="0"/>
              <a:pPr algn="r"/>
              <a:t>39</a:t>
            </a:fld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042" name="Line 2"/>
          <p:cNvSpPr>
            <a:spLocks noChangeShapeType="1"/>
          </p:cNvSpPr>
          <p:nvPr/>
        </p:nvSpPr>
        <p:spPr bwMode="auto">
          <a:xfrm>
            <a:off x="842987" y="928670"/>
            <a:ext cx="1588" cy="4492625"/>
          </a:xfrm>
          <a:prstGeom prst="line">
            <a:avLst/>
          </a:prstGeom>
          <a:noFill/>
          <a:ln w="9398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99043" name="Line 3"/>
          <p:cNvSpPr>
            <a:spLocks noChangeShapeType="1"/>
          </p:cNvSpPr>
          <p:nvPr/>
        </p:nvSpPr>
        <p:spPr bwMode="auto">
          <a:xfrm>
            <a:off x="842987" y="5421295"/>
            <a:ext cx="6981825" cy="1588"/>
          </a:xfrm>
          <a:prstGeom prst="line">
            <a:avLst/>
          </a:prstGeom>
          <a:noFill/>
          <a:ln w="9398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050950" y="5491145"/>
            <a:ext cx="6953250" cy="523875"/>
            <a:chOff x="720" y="3600"/>
            <a:chExt cx="4828" cy="364"/>
          </a:xfrm>
        </p:grpSpPr>
        <p:sp>
          <p:nvSpPr>
            <p:cNvPr id="599045" name="AutoShape 5"/>
            <p:cNvSpPr>
              <a:spLocks noChangeArrowheads="1"/>
            </p:cNvSpPr>
            <p:nvPr/>
          </p:nvSpPr>
          <p:spPr bwMode="auto">
            <a:xfrm>
              <a:off x="720" y="3600"/>
              <a:ext cx="4829" cy="365"/>
            </a:xfrm>
            <a:prstGeom prst="roundRect">
              <a:avLst>
                <a:gd name="adj" fmla="val 273"/>
              </a:avLst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720" y="3600"/>
              <a:ext cx="4827" cy="363"/>
              <a:chOff x="720" y="3600"/>
              <a:chExt cx="4827" cy="363"/>
            </a:xfrm>
          </p:grpSpPr>
          <p:sp>
            <p:nvSpPr>
              <p:cNvPr id="599047" name="AutoShape 7"/>
              <p:cNvSpPr>
                <a:spLocks noChangeArrowheads="1"/>
              </p:cNvSpPr>
              <p:nvPr/>
            </p:nvSpPr>
            <p:spPr bwMode="auto">
              <a:xfrm>
                <a:off x="720" y="3600"/>
                <a:ext cx="4828" cy="364"/>
              </a:xfrm>
              <a:prstGeom prst="roundRect">
                <a:avLst>
                  <a:gd name="adj" fmla="val 273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grpSp>
            <p:nvGrpSpPr>
              <p:cNvPr id="4" name="Group 8"/>
              <p:cNvGrpSpPr>
                <a:grpSpLocks/>
              </p:cNvGrpSpPr>
              <p:nvPr/>
            </p:nvGrpSpPr>
            <p:grpSpPr bwMode="auto">
              <a:xfrm>
                <a:off x="720" y="3600"/>
                <a:ext cx="4827" cy="363"/>
                <a:chOff x="720" y="3600"/>
                <a:chExt cx="4827" cy="363"/>
              </a:xfrm>
            </p:grpSpPr>
            <p:sp>
              <p:nvSpPr>
                <p:cNvPr id="599049" name="AutoShape 9"/>
                <p:cNvSpPr>
                  <a:spLocks noChangeArrowheads="1"/>
                </p:cNvSpPr>
                <p:nvPr/>
              </p:nvSpPr>
              <p:spPr bwMode="auto">
                <a:xfrm>
                  <a:off x="720" y="3600"/>
                  <a:ext cx="4828" cy="364"/>
                </a:xfrm>
                <a:prstGeom prst="roundRect">
                  <a:avLst>
                    <a:gd name="adj" fmla="val 273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599050" name="AutoShape 10"/>
                <p:cNvSpPr>
                  <a:spLocks noChangeArrowheads="1"/>
                </p:cNvSpPr>
                <p:nvPr/>
              </p:nvSpPr>
              <p:spPr bwMode="auto">
                <a:xfrm>
                  <a:off x="720" y="3600"/>
                  <a:ext cx="4828" cy="364"/>
                </a:xfrm>
                <a:prstGeom prst="roundRect">
                  <a:avLst>
                    <a:gd name="adj" fmla="val 273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lIns="81639" tIns="42452" rIns="81639" bIns="42452" anchor="ctr">
                  <a:spAutoFit/>
                </a:bodyPr>
                <a:lstStyle/>
                <a:p>
                  <a:pPr algn="ctr" defTabSz="828675" hangingPunct="0">
                    <a:lnSpc>
                      <a:spcPct val="93000"/>
                    </a:lnSpc>
                    <a:buClr>
                      <a:srgbClr val="000000"/>
                    </a:buClr>
                    <a:buSzPct val="45000"/>
                    <a:buFont typeface="StarSymbol" charset="0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91150" algn="l"/>
                      <a:tab pos="5805488" algn="l"/>
                      <a:tab pos="6221413" algn="l"/>
                      <a:tab pos="6635750" algn="l"/>
                      <a:tab pos="7050088" algn="l"/>
                      <a:tab pos="7464425" algn="l"/>
                      <a:tab pos="7880350" algn="l"/>
                      <a:tab pos="8294688" algn="l"/>
                    </a:tabLst>
                  </a:pPr>
                  <a:r>
                    <a:rPr kumimoji="0" lang="en-GB" sz="1600">
                      <a:solidFill>
                        <a:srgbClr val="000000"/>
                      </a:solidFill>
                      <a:latin typeface="Times New Roman" pitchFamily="18" charset="0"/>
                    </a:rPr>
                    <a:t>1 MeV        10 MeV       100 MeV       1 GeV       10 GeV       100 GeV       1 TeV</a:t>
                  </a:r>
                </a:p>
              </p:txBody>
            </p:sp>
          </p:grpSp>
        </p:grpSp>
      </p:grp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982687" y="5092683"/>
            <a:ext cx="5321300" cy="309562"/>
            <a:chOff x="672" y="3323"/>
            <a:chExt cx="3696" cy="215"/>
          </a:xfrm>
        </p:grpSpPr>
        <p:sp>
          <p:nvSpPr>
            <p:cNvPr id="599052" name="AutoShape 12"/>
            <p:cNvSpPr>
              <a:spLocks noChangeArrowheads="1"/>
            </p:cNvSpPr>
            <p:nvPr/>
          </p:nvSpPr>
          <p:spPr bwMode="auto">
            <a:xfrm>
              <a:off x="672" y="3360"/>
              <a:ext cx="3697" cy="144"/>
            </a:xfrm>
            <a:prstGeom prst="roundRect">
              <a:avLst>
                <a:gd name="adj" fmla="val 694"/>
              </a:avLst>
            </a:prstGeom>
            <a:solidFill>
              <a:srgbClr val="00FF00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grpSp>
          <p:nvGrpSpPr>
            <p:cNvPr id="6" name="Group 13"/>
            <p:cNvGrpSpPr>
              <a:grpSpLocks/>
            </p:cNvGrpSpPr>
            <p:nvPr/>
          </p:nvGrpSpPr>
          <p:grpSpPr bwMode="auto">
            <a:xfrm>
              <a:off x="672" y="3323"/>
              <a:ext cx="3695" cy="215"/>
              <a:chOff x="672" y="3323"/>
              <a:chExt cx="3695" cy="215"/>
            </a:xfrm>
          </p:grpSpPr>
          <p:sp>
            <p:nvSpPr>
              <p:cNvPr id="599054" name="AutoShape 14"/>
              <p:cNvSpPr>
                <a:spLocks noChangeArrowheads="1"/>
              </p:cNvSpPr>
              <p:nvPr/>
            </p:nvSpPr>
            <p:spPr bwMode="auto">
              <a:xfrm>
                <a:off x="672" y="3323"/>
                <a:ext cx="3696" cy="216"/>
              </a:xfrm>
              <a:prstGeom prst="roundRect">
                <a:avLst>
                  <a:gd name="adj" fmla="val 463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grpSp>
            <p:nvGrpSpPr>
              <p:cNvPr id="7" name="Group 15"/>
              <p:cNvGrpSpPr>
                <a:grpSpLocks/>
              </p:cNvGrpSpPr>
              <p:nvPr/>
            </p:nvGrpSpPr>
            <p:grpSpPr bwMode="auto">
              <a:xfrm>
                <a:off x="672" y="3323"/>
                <a:ext cx="3695" cy="215"/>
                <a:chOff x="672" y="3323"/>
                <a:chExt cx="3695" cy="215"/>
              </a:xfrm>
            </p:grpSpPr>
            <p:sp>
              <p:nvSpPr>
                <p:cNvPr id="599056" name="AutoShape 16"/>
                <p:cNvSpPr>
                  <a:spLocks noChangeArrowheads="1"/>
                </p:cNvSpPr>
                <p:nvPr/>
              </p:nvSpPr>
              <p:spPr bwMode="auto">
                <a:xfrm>
                  <a:off x="672" y="3323"/>
                  <a:ext cx="3696" cy="216"/>
                </a:xfrm>
                <a:prstGeom prst="roundRect">
                  <a:avLst>
                    <a:gd name="adj" fmla="val 463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599057" name="AutoShape 17"/>
                <p:cNvSpPr>
                  <a:spLocks noChangeArrowheads="1"/>
                </p:cNvSpPr>
                <p:nvPr/>
              </p:nvSpPr>
              <p:spPr bwMode="auto">
                <a:xfrm>
                  <a:off x="672" y="3323"/>
                  <a:ext cx="3696" cy="216"/>
                </a:xfrm>
                <a:prstGeom prst="roundRect">
                  <a:avLst>
                    <a:gd name="adj" fmla="val 463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lIns="81639" tIns="42452" rIns="81639" bIns="42452" anchor="ctr">
                  <a:spAutoFit/>
                </a:bodyPr>
                <a:lstStyle/>
                <a:p>
                  <a:pPr algn="ctr" defTabSz="828675" hangingPunct="0">
                    <a:lnSpc>
                      <a:spcPct val="93000"/>
                    </a:lnSpc>
                    <a:buClr>
                      <a:srgbClr val="000000"/>
                    </a:buClr>
                    <a:buSzPct val="45000"/>
                    <a:buFont typeface="StarSymbol" charset="0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91150" algn="l"/>
                      <a:tab pos="5805488" algn="l"/>
                      <a:tab pos="6221413" algn="l"/>
                      <a:tab pos="6635750" algn="l"/>
                      <a:tab pos="7050088" algn="l"/>
                      <a:tab pos="7464425" algn="l"/>
                      <a:tab pos="7880350" algn="l"/>
                      <a:tab pos="8294688" algn="l"/>
                    </a:tabLst>
                  </a:pPr>
                  <a:r>
                    <a:rPr kumimoji="0" lang="en-GB" sz="1600">
                      <a:solidFill>
                        <a:srgbClr val="000000"/>
                      </a:solidFill>
                      <a:latin typeface="Times New Roman" pitchFamily="18" charset="0"/>
                    </a:rPr>
                    <a:t>LEP</a:t>
                  </a:r>
                </a:p>
              </p:txBody>
            </p:sp>
          </p:grpSp>
        </p:grpSp>
      </p:grpSp>
      <p:grpSp>
        <p:nvGrpSpPr>
          <p:cNvPr id="8" name="Group 18"/>
          <p:cNvGrpSpPr>
            <a:grpSpLocks/>
          </p:cNvGrpSpPr>
          <p:nvPr/>
        </p:nvGrpSpPr>
        <p:grpSpPr bwMode="auto">
          <a:xfrm>
            <a:off x="4921275" y="4781533"/>
            <a:ext cx="3013075" cy="309562"/>
            <a:chOff x="3408" y="3107"/>
            <a:chExt cx="2092" cy="215"/>
          </a:xfrm>
        </p:grpSpPr>
        <p:sp>
          <p:nvSpPr>
            <p:cNvPr id="599059" name="AutoShape 19"/>
            <p:cNvSpPr>
              <a:spLocks noChangeArrowheads="1"/>
            </p:cNvSpPr>
            <p:nvPr/>
          </p:nvSpPr>
          <p:spPr bwMode="auto">
            <a:xfrm>
              <a:off x="3408" y="3120"/>
              <a:ext cx="2093" cy="175"/>
            </a:xfrm>
            <a:prstGeom prst="roundRect">
              <a:avLst>
                <a:gd name="adj" fmla="val 574"/>
              </a:avLst>
            </a:prstGeom>
            <a:solidFill>
              <a:srgbClr val="00FF00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grpSp>
          <p:nvGrpSpPr>
            <p:cNvPr id="9" name="Group 20"/>
            <p:cNvGrpSpPr>
              <a:grpSpLocks/>
            </p:cNvGrpSpPr>
            <p:nvPr/>
          </p:nvGrpSpPr>
          <p:grpSpPr bwMode="auto">
            <a:xfrm>
              <a:off x="3408" y="3107"/>
              <a:ext cx="2091" cy="215"/>
              <a:chOff x="3408" y="3107"/>
              <a:chExt cx="2091" cy="215"/>
            </a:xfrm>
          </p:grpSpPr>
          <p:sp>
            <p:nvSpPr>
              <p:cNvPr id="599061" name="AutoShape 21"/>
              <p:cNvSpPr>
                <a:spLocks noChangeArrowheads="1"/>
              </p:cNvSpPr>
              <p:nvPr/>
            </p:nvSpPr>
            <p:spPr bwMode="auto">
              <a:xfrm>
                <a:off x="3408" y="3107"/>
                <a:ext cx="2092" cy="216"/>
              </a:xfrm>
              <a:prstGeom prst="roundRect">
                <a:avLst>
                  <a:gd name="adj" fmla="val 463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grpSp>
            <p:nvGrpSpPr>
              <p:cNvPr id="10" name="Group 22"/>
              <p:cNvGrpSpPr>
                <a:grpSpLocks/>
              </p:cNvGrpSpPr>
              <p:nvPr/>
            </p:nvGrpSpPr>
            <p:grpSpPr bwMode="auto">
              <a:xfrm>
                <a:off x="3408" y="3107"/>
                <a:ext cx="2091" cy="215"/>
                <a:chOff x="3408" y="3107"/>
                <a:chExt cx="2091" cy="215"/>
              </a:xfrm>
            </p:grpSpPr>
            <p:sp>
              <p:nvSpPr>
                <p:cNvPr id="599063" name="AutoShape 23"/>
                <p:cNvSpPr>
                  <a:spLocks noChangeArrowheads="1"/>
                </p:cNvSpPr>
                <p:nvPr/>
              </p:nvSpPr>
              <p:spPr bwMode="auto">
                <a:xfrm>
                  <a:off x="3408" y="3107"/>
                  <a:ext cx="2092" cy="216"/>
                </a:xfrm>
                <a:prstGeom prst="roundRect">
                  <a:avLst>
                    <a:gd name="adj" fmla="val 463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599064" name="AutoShape 24"/>
                <p:cNvSpPr>
                  <a:spLocks noChangeArrowheads="1"/>
                </p:cNvSpPr>
                <p:nvPr/>
              </p:nvSpPr>
              <p:spPr bwMode="auto">
                <a:xfrm>
                  <a:off x="3408" y="3107"/>
                  <a:ext cx="2092" cy="216"/>
                </a:xfrm>
                <a:prstGeom prst="roundRect">
                  <a:avLst>
                    <a:gd name="adj" fmla="val 463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lIns="81639" tIns="42452" rIns="81639" bIns="42452" anchor="ctr">
                  <a:spAutoFit/>
                </a:bodyPr>
                <a:lstStyle/>
                <a:p>
                  <a:pPr algn="ctr" defTabSz="828675" hangingPunct="0">
                    <a:lnSpc>
                      <a:spcPct val="93000"/>
                    </a:lnSpc>
                    <a:buClr>
                      <a:srgbClr val="000000"/>
                    </a:buClr>
                    <a:buSzPct val="45000"/>
                    <a:buFont typeface="StarSymbol" charset="0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91150" algn="l"/>
                      <a:tab pos="5805488" algn="l"/>
                      <a:tab pos="6221413" algn="l"/>
                      <a:tab pos="6635750" algn="l"/>
                      <a:tab pos="7050088" algn="l"/>
                      <a:tab pos="7464425" algn="l"/>
                      <a:tab pos="7880350" algn="l"/>
                      <a:tab pos="8294688" algn="l"/>
                    </a:tabLst>
                  </a:pPr>
                  <a:r>
                    <a:rPr kumimoji="0" lang="en-GB" sz="1600">
                      <a:solidFill>
                        <a:srgbClr val="000000"/>
                      </a:solidFill>
                      <a:latin typeface="Times New Roman" pitchFamily="18" charset="0"/>
                    </a:rPr>
                    <a:t>HEP  ( up to 15 TeV)</a:t>
                  </a:r>
                </a:p>
              </p:txBody>
            </p:sp>
          </p:grpSp>
        </p:grpSp>
      </p:grpSp>
      <p:grpSp>
        <p:nvGrpSpPr>
          <p:cNvPr id="11" name="Group 25"/>
          <p:cNvGrpSpPr>
            <a:grpSpLocks/>
          </p:cNvGrpSpPr>
          <p:nvPr/>
        </p:nvGrpSpPr>
        <p:grpSpPr bwMode="auto">
          <a:xfrm>
            <a:off x="982687" y="3709970"/>
            <a:ext cx="1490663" cy="309563"/>
            <a:chOff x="672" y="2363"/>
            <a:chExt cx="1036" cy="215"/>
          </a:xfrm>
        </p:grpSpPr>
        <p:sp>
          <p:nvSpPr>
            <p:cNvPr id="599066" name="AutoShape 26"/>
            <p:cNvSpPr>
              <a:spLocks noChangeArrowheads="1"/>
            </p:cNvSpPr>
            <p:nvPr/>
          </p:nvSpPr>
          <p:spPr bwMode="auto">
            <a:xfrm>
              <a:off x="672" y="2400"/>
              <a:ext cx="1037" cy="144"/>
            </a:xfrm>
            <a:prstGeom prst="roundRect">
              <a:avLst>
                <a:gd name="adj" fmla="val 694"/>
              </a:avLst>
            </a:prstGeom>
            <a:solidFill>
              <a:srgbClr val="FFCC00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grpSp>
          <p:nvGrpSpPr>
            <p:cNvPr id="12" name="Group 27"/>
            <p:cNvGrpSpPr>
              <a:grpSpLocks/>
            </p:cNvGrpSpPr>
            <p:nvPr/>
          </p:nvGrpSpPr>
          <p:grpSpPr bwMode="auto">
            <a:xfrm>
              <a:off x="672" y="2363"/>
              <a:ext cx="1035" cy="215"/>
              <a:chOff x="672" y="2363"/>
              <a:chExt cx="1035" cy="215"/>
            </a:xfrm>
          </p:grpSpPr>
          <p:sp>
            <p:nvSpPr>
              <p:cNvPr id="599068" name="AutoShape 28"/>
              <p:cNvSpPr>
                <a:spLocks noChangeArrowheads="1"/>
              </p:cNvSpPr>
              <p:nvPr/>
            </p:nvSpPr>
            <p:spPr bwMode="auto">
              <a:xfrm>
                <a:off x="672" y="2363"/>
                <a:ext cx="1036" cy="216"/>
              </a:xfrm>
              <a:prstGeom prst="roundRect">
                <a:avLst>
                  <a:gd name="adj" fmla="val 463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grpSp>
            <p:nvGrpSpPr>
              <p:cNvPr id="13" name="Group 29"/>
              <p:cNvGrpSpPr>
                <a:grpSpLocks/>
              </p:cNvGrpSpPr>
              <p:nvPr/>
            </p:nvGrpSpPr>
            <p:grpSpPr bwMode="auto">
              <a:xfrm>
                <a:off x="672" y="2363"/>
                <a:ext cx="1035" cy="215"/>
                <a:chOff x="672" y="2363"/>
                <a:chExt cx="1035" cy="215"/>
              </a:xfrm>
            </p:grpSpPr>
            <p:sp>
              <p:nvSpPr>
                <p:cNvPr id="599070" name="AutoShape 30"/>
                <p:cNvSpPr>
                  <a:spLocks noChangeArrowheads="1"/>
                </p:cNvSpPr>
                <p:nvPr/>
              </p:nvSpPr>
              <p:spPr bwMode="auto">
                <a:xfrm>
                  <a:off x="672" y="2363"/>
                  <a:ext cx="1036" cy="216"/>
                </a:xfrm>
                <a:prstGeom prst="roundRect">
                  <a:avLst>
                    <a:gd name="adj" fmla="val 463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599071" name="AutoShape 31"/>
                <p:cNvSpPr>
                  <a:spLocks noChangeArrowheads="1"/>
                </p:cNvSpPr>
                <p:nvPr/>
              </p:nvSpPr>
              <p:spPr bwMode="auto">
                <a:xfrm>
                  <a:off x="672" y="2363"/>
                  <a:ext cx="1036" cy="216"/>
                </a:xfrm>
                <a:prstGeom prst="roundRect">
                  <a:avLst>
                    <a:gd name="adj" fmla="val 463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lIns="81639" tIns="42452" rIns="81639" bIns="42452" anchor="ctr">
                  <a:spAutoFit/>
                </a:bodyPr>
                <a:lstStyle/>
                <a:p>
                  <a:pPr algn="ctr" defTabSz="828675" hangingPunct="0">
                    <a:lnSpc>
                      <a:spcPct val="93000"/>
                    </a:lnSpc>
                    <a:buClr>
                      <a:srgbClr val="000000"/>
                    </a:buClr>
                    <a:buSzPct val="45000"/>
                    <a:buFont typeface="StarSymbol" charset="0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91150" algn="l"/>
                      <a:tab pos="5805488" algn="l"/>
                      <a:tab pos="6221413" algn="l"/>
                      <a:tab pos="6635750" algn="l"/>
                      <a:tab pos="7050088" algn="l"/>
                      <a:tab pos="7464425" algn="l"/>
                      <a:tab pos="7880350" algn="l"/>
                      <a:tab pos="8294688" algn="l"/>
                    </a:tabLst>
                  </a:pPr>
                  <a:r>
                    <a:rPr kumimoji="0" lang="en-GB" sz="1600">
                      <a:solidFill>
                        <a:srgbClr val="000000"/>
                      </a:solidFill>
                      <a:latin typeface="Times New Roman" pitchFamily="18" charset="0"/>
                    </a:rPr>
                    <a:t>Photon Evap</a:t>
                  </a:r>
                </a:p>
              </p:txBody>
            </p:sp>
          </p:grpSp>
        </p:grpSp>
      </p:grpSp>
      <p:grpSp>
        <p:nvGrpSpPr>
          <p:cNvPr id="14" name="Group 32"/>
          <p:cNvGrpSpPr>
            <a:grpSpLocks/>
          </p:cNvGrpSpPr>
          <p:nvPr/>
        </p:nvGrpSpPr>
        <p:grpSpPr bwMode="auto">
          <a:xfrm>
            <a:off x="982687" y="3432158"/>
            <a:ext cx="1490663" cy="311150"/>
            <a:chOff x="672" y="2171"/>
            <a:chExt cx="1036" cy="215"/>
          </a:xfrm>
        </p:grpSpPr>
        <p:sp>
          <p:nvSpPr>
            <p:cNvPr id="599073" name="AutoShape 33"/>
            <p:cNvSpPr>
              <a:spLocks noChangeArrowheads="1"/>
            </p:cNvSpPr>
            <p:nvPr/>
          </p:nvSpPr>
          <p:spPr bwMode="auto">
            <a:xfrm>
              <a:off x="672" y="2208"/>
              <a:ext cx="1037" cy="144"/>
            </a:xfrm>
            <a:prstGeom prst="roundRect">
              <a:avLst>
                <a:gd name="adj" fmla="val 694"/>
              </a:avLst>
            </a:prstGeom>
            <a:solidFill>
              <a:srgbClr val="FFCC00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grpSp>
          <p:nvGrpSpPr>
            <p:cNvPr id="15" name="Group 34"/>
            <p:cNvGrpSpPr>
              <a:grpSpLocks/>
            </p:cNvGrpSpPr>
            <p:nvPr/>
          </p:nvGrpSpPr>
          <p:grpSpPr bwMode="auto">
            <a:xfrm>
              <a:off x="672" y="2171"/>
              <a:ext cx="1035" cy="215"/>
              <a:chOff x="672" y="2171"/>
              <a:chExt cx="1035" cy="215"/>
            </a:xfrm>
          </p:grpSpPr>
          <p:sp>
            <p:nvSpPr>
              <p:cNvPr id="599075" name="AutoShape 35"/>
              <p:cNvSpPr>
                <a:spLocks noChangeArrowheads="1"/>
              </p:cNvSpPr>
              <p:nvPr/>
            </p:nvSpPr>
            <p:spPr bwMode="auto">
              <a:xfrm>
                <a:off x="672" y="2171"/>
                <a:ext cx="1036" cy="216"/>
              </a:xfrm>
              <a:prstGeom prst="roundRect">
                <a:avLst>
                  <a:gd name="adj" fmla="val 463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grpSp>
            <p:nvGrpSpPr>
              <p:cNvPr id="16" name="Group 36"/>
              <p:cNvGrpSpPr>
                <a:grpSpLocks/>
              </p:cNvGrpSpPr>
              <p:nvPr/>
            </p:nvGrpSpPr>
            <p:grpSpPr bwMode="auto">
              <a:xfrm>
                <a:off x="672" y="2171"/>
                <a:ext cx="1035" cy="215"/>
                <a:chOff x="672" y="2171"/>
                <a:chExt cx="1035" cy="215"/>
              </a:xfrm>
            </p:grpSpPr>
            <p:sp>
              <p:nvSpPr>
                <p:cNvPr id="599077" name="AutoShape 37"/>
                <p:cNvSpPr>
                  <a:spLocks noChangeArrowheads="1"/>
                </p:cNvSpPr>
                <p:nvPr/>
              </p:nvSpPr>
              <p:spPr bwMode="auto">
                <a:xfrm>
                  <a:off x="672" y="2171"/>
                  <a:ext cx="1036" cy="216"/>
                </a:xfrm>
                <a:prstGeom prst="roundRect">
                  <a:avLst>
                    <a:gd name="adj" fmla="val 463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599078" name="AutoShape 38"/>
                <p:cNvSpPr>
                  <a:spLocks noChangeArrowheads="1"/>
                </p:cNvSpPr>
                <p:nvPr/>
              </p:nvSpPr>
              <p:spPr bwMode="auto">
                <a:xfrm>
                  <a:off x="672" y="2171"/>
                  <a:ext cx="1036" cy="216"/>
                </a:xfrm>
                <a:prstGeom prst="roundRect">
                  <a:avLst>
                    <a:gd name="adj" fmla="val 463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lIns="81639" tIns="42452" rIns="81639" bIns="42452" anchor="ctr">
                  <a:spAutoFit/>
                </a:bodyPr>
                <a:lstStyle/>
                <a:p>
                  <a:pPr algn="ctr" defTabSz="828675" hangingPunct="0">
                    <a:lnSpc>
                      <a:spcPct val="93000"/>
                    </a:lnSpc>
                    <a:buClr>
                      <a:srgbClr val="000000"/>
                    </a:buClr>
                    <a:buSzPct val="45000"/>
                    <a:buFont typeface="StarSymbol" charset="0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91150" algn="l"/>
                      <a:tab pos="5805488" algn="l"/>
                      <a:tab pos="6221413" algn="l"/>
                      <a:tab pos="6635750" algn="l"/>
                      <a:tab pos="7050088" algn="l"/>
                      <a:tab pos="7464425" algn="l"/>
                      <a:tab pos="7880350" algn="l"/>
                      <a:tab pos="8294688" algn="l"/>
                    </a:tabLst>
                  </a:pPr>
                  <a:r>
                    <a:rPr kumimoji="0" lang="en-GB" sz="1600">
                      <a:solidFill>
                        <a:srgbClr val="000000"/>
                      </a:solidFill>
                      <a:latin typeface="Times New Roman" pitchFamily="18" charset="0"/>
                    </a:rPr>
                    <a:t>Multifragment</a:t>
                  </a:r>
                </a:p>
              </p:txBody>
            </p:sp>
          </p:grpSp>
        </p:grpSp>
      </p:grpSp>
      <p:grpSp>
        <p:nvGrpSpPr>
          <p:cNvPr id="17" name="Group 39"/>
          <p:cNvGrpSpPr>
            <a:grpSpLocks/>
          </p:cNvGrpSpPr>
          <p:nvPr/>
        </p:nvGrpSpPr>
        <p:grpSpPr bwMode="auto">
          <a:xfrm>
            <a:off x="982687" y="3155933"/>
            <a:ext cx="1490663" cy="309562"/>
            <a:chOff x="672" y="1979"/>
            <a:chExt cx="1036" cy="215"/>
          </a:xfrm>
        </p:grpSpPr>
        <p:sp>
          <p:nvSpPr>
            <p:cNvPr id="599080" name="AutoShape 40"/>
            <p:cNvSpPr>
              <a:spLocks noChangeArrowheads="1"/>
            </p:cNvSpPr>
            <p:nvPr/>
          </p:nvSpPr>
          <p:spPr bwMode="auto">
            <a:xfrm>
              <a:off x="672" y="2016"/>
              <a:ext cx="1037" cy="144"/>
            </a:xfrm>
            <a:prstGeom prst="roundRect">
              <a:avLst>
                <a:gd name="adj" fmla="val 694"/>
              </a:avLst>
            </a:prstGeom>
            <a:solidFill>
              <a:srgbClr val="FFCC00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grpSp>
          <p:nvGrpSpPr>
            <p:cNvPr id="18" name="Group 41"/>
            <p:cNvGrpSpPr>
              <a:grpSpLocks/>
            </p:cNvGrpSpPr>
            <p:nvPr/>
          </p:nvGrpSpPr>
          <p:grpSpPr bwMode="auto">
            <a:xfrm>
              <a:off x="672" y="1979"/>
              <a:ext cx="1035" cy="215"/>
              <a:chOff x="672" y="1979"/>
              <a:chExt cx="1035" cy="215"/>
            </a:xfrm>
          </p:grpSpPr>
          <p:sp>
            <p:nvSpPr>
              <p:cNvPr id="599082" name="AutoShape 42"/>
              <p:cNvSpPr>
                <a:spLocks noChangeArrowheads="1"/>
              </p:cNvSpPr>
              <p:nvPr/>
            </p:nvSpPr>
            <p:spPr bwMode="auto">
              <a:xfrm>
                <a:off x="672" y="1979"/>
                <a:ext cx="1036" cy="216"/>
              </a:xfrm>
              <a:prstGeom prst="roundRect">
                <a:avLst>
                  <a:gd name="adj" fmla="val 463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grpSp>
            <p:nvGrpSpPr>
              <p:cNvPr id="19" name="Group 43"/>
              <p:cNvGrpSpPr>
                <a:grpSpLocks/>
              </p:cNvGrpSpPr>
              <p:nvPr/>
            </p:nvGrpSpPr>
            <p:grpSpPr bwMode="auto">
              <a:xfrm>
                <a:off x="672" y="1979"/>
                <a:ext cx="1035" cy="215"/>
                <a:chOff x="672" y="1979"/>
                <a:chExt cx="1035" cy="215"/>
              </a:xfrm>
            </p:grpSpPr>
            <p:sp>
              <p:nvSpPr>
                <p:cNvPr id="599084" name="AutoShape 44"/>
                <p:cNvSpPr>
                  <a:spLocks noChangeArrowheads="1"/>
                </p:cNvSpPr>
                <p:nvPr/>
              </p:nvSpPr>
              <p:spPr bwMode="auto">
                <a:xfrm>
                  <a:off x="672" y="1979"/>
                  <a:ext cx="1036" cy="216"/>
                </a:xfrm>
                <a:prstGeom prst="roundRect">
                  <a:avLst>
                    <a:gd name="adj" fmla="val 463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599085" name="AutoShape 45"/>
                <p:cNvSpPr>
                  <a:spLocks noChangeArrowheads="1"/>
                </p:cNvSpPr>
                <p:nvPr/>
              </p:nvSpPr>
              <p:spPr bwMode="auto">
                <a:xfrm>
                  <a:off x="672" y="1979"/>
                  <a:ext cx="1036" cy="216"/>
                </a:xfrm>
                <a:prstGeom prst="roundRect">
                  <a:avLst>
                    <a:gd name="adj" fmla="val 463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lIns="81639" tIns="42452" rIns="81639" bIns="42452" anchor="ctr">
                  <a:spAutoFit/>
                </a:bodyPr>
                <a:lstStyle/>
                <a:p>
                  <a:pPr algn="ctr" defTabSz="828675" hangingPunct="0">
                    <a:lnSpc>
                      <a:spcPct val="93000"/>
                    </a:lnSpc>
                    <a:buClr>
                      <a:srgbClr val="000000"/>
                    </a:buClr>
                    <a:buSzPct val="45000"/>
                    <a:buFont typeface="StarSymbol" charset="0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91150" algn="l"/>
                      <a:tab pos="5805488" algn="l"/>
                      <a:tab pos="6221413" algn="l"/>
                      <a:tab pos="6635750" algn="l"/>
                      <a:tab pos="7050088" algn="l"/>
                      <a:tab pos="7464425" algn="l"/>
                      <a:tab pos="7880350" algn="l"/>
                      <a:tab pos="8294688" algn="l"/>
                    </a:tabLst>
                  </a:pPr>
                  <a:r>
                    <a:rPr kumimoji="0" lang="en-GB" sz="1600">
                      <a:solidFill>
                        <a:srgbClr val="000000"/>
                      </a:solidFill>
                      <a:latin typeface="Times New Roman" pitchFamily="18" charset="0"/>
                    </a:rPr>
                    <a:t>Fermi breakup</a:t>
                  </a:r>
                </a:p>
              </p:txBody>
            </p:sp>
          </p:grpSp>
        </p:grpSp>
      </p:grpSp>
      <p:grpSp>
        <p:nvGrpSpPr>
          <p:cNvPr id="20" name="Group 46"/>
          <p:cNvGrpSpPr>
            <a:grpSpLocks/>
          </p:cNvGrpSpPr>
          <p:nvPr/>
        </p:nvGrpSpPr>
        <p:grpSpPr bwMode="auto">
          <a:xfrm>
            <a:off x="1303362" y="4437045"/>
            <a:ext cx="2244725" cy="309563"/>
            <a:chOff x="895" y="2868"/>
            <a:chExt cx="1559" cy="215"/>
          </a:xfrm>
        </p:grpSpPr>
        <p:sp>
          <p:nvSpPr>
            <p:cNvPr id="599087" name="AutoShape 47"/>
            <p:cNvSpPr>
              <a:spLocks noChangeArrowheads="1"/>
            </p:cNvSpPr>
            <p:nvPr/>
          </p:nvSpPr>
          <p:spPr bwMode="auto">
            <a:xfrm>
              <a:off x="895" y="2905"/>
              <a:ext cx="1560" cy="144"/>
            </a:xfrm>
            <a:prstGeom prst="roundRect">
              <a:avLst>
                <a:gd name="adj" fmla="val 694"/>
              </a:avLst>
            </a:prstGeom>
            <a:solidFill>
              <a:srgbClr val="FFCC00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grpSp>
          <p:nvGrpSpPr>
            <p:cNvPr id="21" name="Group 48"/>
            <p:cNvGrpSpPr>
              <a:grpSpLocks/>
            </p:cNvGrpSpPr>
            <p:nvPr/>
          </p:nvGrpSpPr>
          <p:grpSpPr bwMode="auto">
            <a:xfrm>
              <a:off x="895" y="2868"/>
              <a:ext cx="1558" cy="215"/>
              <a:chOff x="895" y="2868"/>
              <a:chExt cx="1558" cy="215"/>
            </a:xfrm>
          </p:grpSpPr>
          <p:sp>
            <p:nvSpPr>
              <p:cNvPr id="599089" name="AutoShape 49"/>
              <p:cNvSpPr>
                <a:spLocks noChangeArrowheads="1"/>
              </p:cNvSpPr>
              <p:nvPr/>
            </p:nvSpPr>
            <p:spPr bwMode="auto">
              <a:xfrm>
                <a:off x="895" y="2868"/>
                <a:ext cx="1559" cy="216"/>
              </a:xfrm>
              <a:prstGeom prst="roundRect">
                <a:avLst>
                  <a:gd name="adj" fmla="val 463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grpSp>
            <p:nvGrpSpPr>
              <p:cNvPr id="22" name="Group 50"/>
              <p:cNvGrpSpPr>
                <a:grpSpLocks/>
              </p:cNvGrpSpPr>
              <p:nvPr/>
            </p:nvGrpSpPr>
            <p:grpSpPr bwMode="auto">
              <a:xfrm>
                <a:off x="895" y="2868"/>
                <a:ext cx="1558" cy="215"/>
                <a:chOff x="895" y="2868"/>
                <a:chExt cx="1558" cy="215"/>
              </a:xfrm>
            </p:grpSpPr>
            <p:sp>
              <p:nvSpPr>
                <p:cNvPr id="599091" name="AutoShape 51"/>
                <p:cNvSpPr>
                  <a:spLocks noChangeArrowheads="1"/>
                </p:cNvSpPr>
                <p:nvPr/>
              </p:nvSpPr>
              <p:spPr bwMode="auto">
                <a:xfrm>
                  <a:off x="895" y="2868"/>
                  <a:ext cx="1559" cy="216"/>
                </a:xfrm>
                <a:prstGeom prst="roundRect">
                  <a:avLst>
                    <a:gd name="adj" fmla="val 463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599092" name="AutoShape 52"/>
                <p:cNvSpPr>
                  <a:spLocks noChangeArrowheads="1"/>
                </p:cNvSpPr>
                <p:nvPr/>
              </p:nvSpPr>
              <p:spPr bwMode="auto">
                <a:xfrm>
                  <a:off x="895" y="2868"/>
                  <a:ext cx="1559" cy="216"/>
                </a:xfrm>
                <a:prstGeom prst="roundRect">
                  <a:avLst>
                    <a:gd name="adj" fmla="val 463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lIns="81639" tIns="42452" rIns="81639" bIns="42452" anchor="ctr">
                  <a:spAutoFit/>
                </a:bodyPr>
                <a:lstStyle/>
                <a:p>
                  <a:pPr algn="ctr" defTabSz="828675" hangingPunct="0">
                    <a:lnSpc>
                      <a:spcPct val="93000"/>
                    </a:lnSpc>
                    <a:buClr>
                      <a:srgbClr val="000000"/>
                    </a:buClr>
                    <a:buSzPct val="45000"/>
                    <a:buFont typeface="StarSymbol" charset="0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91150" algn="l"/>
                      <a:tab pos="5805488" algn="l"/>
                      <a:tab pos="6221413" algn="l"/>
                      <a:tab pos="6635750" algn="l"/>
                      <a:tab pos="7050088" algn="l"/>
                      <a:tab pos="7464425" algn="l"/>
                      <a:tab pos="7880350" algn="l"/>
                      <a:tab pos="8294688" algn="l"/>
                    </a:tabLst>
                  </a:pPr>
                  <a:r>
                    <a:rPr kumimoji="0" lang="en-GB" sz="1600">
                      <a:solidFill>
                        <a:srgbClr val="000000"/>
                      </a:solidFill>
                      <a:latin typeface="Times New Roman" pitchFamily="18" charset="0"/>
                    </a:rPr>
                    <a:t>Fission</a:t>
                  </a:r>
                </a:p>
              </p:txBody>
            </p:sp>
          </p:grpSp>
        </p:grpSp>
      </p:grpSp>
      <p:grpSp>
        <p:nvGrpSpPr>
          <p:cNvPr id="23" name="Group 53"/>
          <p:cNvGrpSpPr>
            <a:grpSpLocks/>
          </p:cNvGrpSpPr>
          <p:nvPr/>
        </p:nvGrpSpPr>
        <p:grpSpPr bwMode="auto">
          <a:xfrm>
            <a:off x="982687" y="2879708"/>
            <a:ext cx="1490663" cy="309562"/>
            <a:chOff x="672" y="1787"/>
            <a:chExt cx="1036" cy="215"/>
          </a:xfrm>
        </p:grpSpPr>
        <p:sp>
          <p:nvSpPr>
            <p:cNvPr id="599094" name="AutoShape 54"/>
            <p:cNvSpPr>
              <a:spLocks noChangeArrowheads="1"/>
            </p:cNvSpPr>
            <p:nvPr/>
          </p:nvSpPr>
          <p:spPr bwMode="auto">
            <a:xfrm>
              <a:off x="672" y="1824"/>
              <a:ext cx="1037" cy="144"/>
            </a:xfrm>
            <a:prstGeom prst="roundRect">
              <a:avLst>
                <a:gd name="adj" fmla="val 694"/>
              </a:avLst>
            </a:prstGeom>
            <a:solidFill>
              <a:srgbClr val="FFCC00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grpSp>
          <p:nvGrpSpPr>
            <p:cNvPr id="24" name="Group 55"/>
            <p:cNvGrpSpPr>
              <a:grpSpLocks/>
            </p:cNvGrpSpPr>
            <p:nvPr/>
          </p:nvGrpSpPr>
          <p:grpSpPr bwMode="auto">
            <a:xfrm>
              <a:off x="672" y="1787"/>
              <a:ext cx="1035" cy="215"/>
              <a:chOff x="672" y="1787"/>
              <a:chExt cx="1035" cy="215"/>
            </a:xfrm>
          </p:grpSpPr>
          <p:sp>
            <p:nvSpPr>
              <p:cNvPr id="599096" name="AutoShape 56"/>
              <p:cNvSpPr>
                <a:spLocks noChangeArrowheads="1"/>
              </p:cNvSpPr>
              <p:nvPr/>
            </p:nvSpPr>
            <p:spPr bwMode="auto">
              <a:xfrm>
                <a:off x="672" y="1787"/>
                <a:ext cx="1036" cy="216"/>
              </a:xfrm>
              <a:prstGeom prst="roundRect">
                <a:avLst>
                  <a:gd name="adj" fmla="val 463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grpSp>
            <p:nvGrpSpPr>
              <p:cNvPr id="25" name="Group 57"/>
              <p:cNvGrpSpPr>
                <a:grpSpLocks/>
              </p:cNvGrpSpPr>
              <p:nvPr/>
            </p:nvGrpSpPr>
            <p:grpSpPr bwMode="auto">
              <a:xfrm>
                <a:off x="672" y="1787"/>
                <a:ext cx="1035" cy="215"/>
                <a:chOff x="672" y="1787"/>
                <a:chExt cx="1035" cy="215"/>
              </a:xfrm>
            </p:grpSpPr>
            <p:sp>
              <p:nvSpPr>
                <p:cNvPr id="599098" name="AutoShape 58"/>
                <p:cNvSpPr>
                  <a:spLocks noChangeArrowheads="1"/>
                </p:cNvSpPr>
                <p:nvPr/>
              </p:nvSpPr>
              <p:spPr bwMode="auto">
                <a:xfrm>
                  <a:off x="672" y="1787"/>
                  <a:ext cx="1036" cy="216"/>
                </a:xfrm>
                <a:prstGeom prst="roundRect">
                  <a:avLst>
                    <a:gd name="adj" fmla="val 463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599099" name="AutoShape 59"/>
                <p:cNvSpPr>
                  <a:spLocks noChangeArrowheads="1"/>
                </p:cNvSpPr>
                <p:nvPr/>
              </p:nvSpPr>
              <p:spPr bwMode="auto">
                <a:xfrm>
                  <a:off x="672" y="1787"/>
                  <a:ext cx="1036" cy="216"/>
                </a:xfrm>
                <a:prstGeom prst="roundRect">
                  <a:avLst>
                    <a:gd name="adj" fmla="val 463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lIns="81639" tIns="42452" rIns="81639" bIns="42452" anchor="ctr">
                  <a:spAutoFit/>
                </a:bodyPr>
                <a:lstStyle/>
                <a:p>
                  <a:pPr algn="ctr" defTabSz="828675" hangingPunct="0">
                    <a:lnSpc>
                      <a:spcPct val="93000"/>
                    </a:lnSpc>
                    <a:buClr>
                      <a:srgbClr val="000000"/>
                    </a:buClr>
                    <a:buSzPct val="45000"/>
                    <a:buFont typeface="StarSymbol" charset="0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91150" algn="l"/>
                      <a:tab pos="5805488" algn="l"/>
                      <a:tab pos="6221413" algn="l"/>
                      <a:tab pos="6635750" algn="l"/>
                      <a:tab pos="7050088" algn="l"/>
                      <a:tab pos="7464425" algn="l"/>
                      <a:tab pos="7880350" algn="l"/>
                      <a:tab pos="8294688" algn="l"/>
                    </a:tabLst>
                  </a:pPr>
                  <a:r>
                    <a:rPr kumimoji="0" lang="en-GB" sz="1600">
                      <a:solidFill>
                        <a:srgbClr val="000000"/>
                      </a:solidFill>
                      <a:latin typeface="Times New Roman" pitchFamily="18" charset="0"/>
                    </a:rPr>
                    <a:t>Evaporation</a:t>
                  </a:r>
                </a:p>
              </p:txBody>
            </p:sp>
          </p:grpSp>
        </p:grpSp>
      </p:grpSp>
      <p:grpSp>
        <p:nvGrpSpPr>
          <p:cNvPr id="26" name="Group 60"/>
          <p:cNvGrpSpPr>
            <a:grpSpLocks/>
          </p:cNvGrpSpPr>
          <p:nvPr/>
        </p:nvGrpSpPr>
        <p:grpSpPr bwMode="auto">
          <a:xfrm>
            <a:off x="2594000" y="3051158"/>
            <a:ext cx="1077912" cy="557212"/>
            <a:chOff x="1792" y="1906"/>
            <a:chExt cx="748" cy="387"/>
          </a:xfrm>
        </p:grpSpPr>
        <p:sp>
          <p:nvSpPr>
            <p:cNvPr id="599101" name="AutoShape 61"/>
            <p:cNvSpPr>
              <a:spLocks noChangeArrowheads="1"/>
            </p:cNvSpPr>
            <p:nvPr/>
          </p:nvSpPr>
          <p:spPr bwMode="auto">
            <a:xfrm>
              <a:off x="1792" y="1933"/>
              <a:ext cx="749" cy="318"/>
            </a:xfrm>
            <a:prstGeom prst="roundRect">
              <a:avLst>
                <a:gd name="adj" fmla="val 310"/>
              </a:avLst>
            </a:prstGeom>
            <a:solidFill>
              <a:srgbClr val="F5EBC1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grpSp>
          <p:nvGrpSpPr>
            <p:cNvPr id="27" name="Group 62"/>
            <p:cNvGrpSpPr>
              <a:grpSpLocks/>
            </p:cNvGrpSpPr>
            <p:nvPr/>
          </p:nvGrpSpPr>
          <p:grpSpPr bwMode="auto">
            <a:xfrm>
              <a:off x="1792" y="1906"/>
              <a:ext cx="747" cy="387"/>
              <a:chOff x="1792" y="1906"/>
              <a:chExt cx="747" cy="387"/>
            </a:xfrm>
          </p:grpSpPr>
          <p:sp>
            <p:nvSpPr>
              <p:cNvPr id="599103" name="AutoShape 63"/>
              <p:cNvSpPr>
                <a:spLocks noChangeArrowheads="1"/>
              </p:cNvSpPr>
              <p:nvPr/>
            </p:nvSpPr>
            <p:spPr bwMode="auto">
              <a:xfrm>
                <a:off x="1792" y="1906"/>
                <a:ext cx="748" cy="388"/>
              </a:xfrm>
              <a:prstGeom prst="roundRect">
                <a:avLst>
                  <a:gd name="adj" fmla="val 255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grpSp>
            <p:nvGrpSpPr>
              <p:cNvPr id="28" name="Group 64"/>
              <p:cNvGrpSpPr>
                <a:grpSpLocks/>
              </p:cNvGrpSpPr>
              <p:nvPr/>
            </p:nvGrpSpPr>
            <p:grpSpPr bwMode="auto">
              <a:xfrm>
                <a:off x="1792" y="1906"/>
                <a:ext cx="747" cy="387"/>
                <a:chOff x="1792" y="1906"/>
                <a:chExt cx="747" cy="387"/>
              </a:xfrm>
            </p:grpSpPr>
            <p:sp>
              <p:nvSpPr>
                <p:cNvPr id="599105" name="AutoShape 65"/>
                <p:cNvSpPr>
                  <a:spLocks noChangeArrowheads="1"/>
                </p:cNvSpPr>
                <p:nvPr/>
              </p:nvSpPr>
              <p:spPr bwMode="auto">
                <a:xfrm>
                  <a:off x="1792" y="1906"/>
                  <a:ext cx="748" cy="388"/>
                </a:xfrm>
                <a:prstGeom prst="roundRect">
                  <a:avLst>
                    <a:gd name="adj" fmla="val 255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599106" name="AutoShape 66"/>
                <p:cNvSpPr>
                  <a:spLocks noChangeArrowheads="1"/>
                </p:cNvSpPr>
                <p:nvPr/>
              </p:nvSpPr>
              <p:spPr bwMode="auto">
                <a:xfrm>
                  <a:off x="1792" y="1906"/>
                  <a:ext cx="748" cy="388"/>
                </a:xfrm>
                <a:prstGeom prst="roundRect">
                  <a:avLst>
                    <a:gd name="adj" fmla="val 255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lIns="81639" tIns="42452" rIns="81639" bIns="42452" anchor="ctr">
                  <a:spAutoFit/>
                </a:bodyPr>
                <a:lstStyle/>
                <a:p>
                  <a:pPr algn="ctr" defTabSz="828675" hangingPunct="0">
                    <a:lnSpc>
                      <a:spcPct val="93000"/>
                    </a:lnSpc>
                    <a:buClr>
                      <a:srgbClr val="000000"/>
                    </a:buClr>
                    <a:buSzPct val="45000"/>
                    <a:buFont typeface="StarSymbol" charset="0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91150" algn="l"/>
                      <a:tab pos="5805488" algn="l"/>
                      <a:tab pos="6221413" algn="l"/>
                      <a:tab pos="6635750" algn="l"/>
                      <a:tab pos="7050088" algn="l"/>
                      <a:tab pos="7464425" algn="l"/>
                      <a:tab pos="7880350" algn="l"/>
                      <a:tab pos="8294688" algn="l"/>
                    </a:tabLst>
                  </a:pPr>
                  <a:r>
                    <a:rPr kumimoji="0" lang="en-GB" sz="1600">
                      <a:solidFill>
                        <a:srgbClr val="000000"/>
                      </a:solidFill>
                      <a:latin typeface="Times New Roman" pitchFamily="18" charset="0"/>
                    </a:rPr>
                    <a:t>Pre-</a:t>
                  </a:r>
                </a:p>
                <a:p>
                  <a:pPr algn="ctr" defTabSz="828675" hangingPunct="0">
                    <a:buClr>
                      <a:srgbClr val="000000"/>
                    </a:buClr>
                    <a:buSzPct val="45000"/>
                    <a:buFont typeface="StarSymbol" charset="0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91150" algn="l"/>
                      <a:tab pos="5805488" algn="l"/>
                      <a:tab pos="6221413" algn="l"/>
                      <a:tab pos="6635750" algn="l"/>
                      <a:tab pos="7050088" algn="l"/>
                      <a:tab pos="7464425" algn="l"/>
                      <a:tab pos="7880350" algn="l"/>
                      <a:tab pos="8294688" algn="l"/>
                    </a:tabLst>
                  </a:pPr>
                  <a:r>
                    <a:rPr kumimoji="0" lang="en-GB" sz="1600">
                      <a:solidFill>
                        <a:srgbClr val="000000"/>
                      </a:solidFill>
                      <a:latin typeface="Times New Roman" pitchFamily="18" charset="0"/>
                    </a:rPr>
                    <a:t>compound</a:t>
                  </a:r>
                </a:p>
              </p:txBody>
            </p:sp>
          </p:grpSp>
        </p:grpSp>
      </p:grpSp>
      <p:grpSp>
        <p:nvGrpSpPr>
          <p:cNvPr id="29" name="Group 67"/>
          <p:cNvGrpSpPr>
            <a:grpSpLocks/>
          </p:cNvGrpSpPr>
          <p:nvPr/>
        </p:nvGrpSpPr>
        <p:grpSpPr bwMode="auto">
          <a:xfrm>
            <a:off x="2543200" y="4117958"/>
            <a:ext cx="2787650" cy="309562"/>
            <a:chOff x="1756" y="2647"/>
            <a:chExt cx="1936" cy="215"/>
          </a:xfrm>
        </p:grpSpPr>
        <p:sp>
          <p:nvSpPr>
            <p:cNvPr id="599108" name="AutoShape 68"/>
            <p:cNvSpPr>
              <a:spLocks noChangeArrowheads="1"/>
            </p:cNvSpPr>
            <p:nvPr/>
          </p:nvSpPr>
          <p:spPr bwMode="auto">
            <a:xfrm>
              <a:off x="1756" y="2661"/>
              <a:ext cx="1937" cy="176"/>
            </a:xfrm>
            <a:prstGeom prst="roundRect">
              <a:avLst>
                <a:gd name="adj" fmla="val 565"/>
              </a:avLst>
            </a:prstGeom>
            <a:solidFill>
              <a:srgbClr val="F5EBC1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grpSp>
          <p:nvGrpSpPr>
            <p:cNvPr id="30" name="Group 69"/>
            <p:cNvGrpSpPr>
              <a:grpSpLocks/>
            </p:cNvGrpSpPr>
            <p:nvPr/>
          </p:nvGrpSpPr>
          <p:grpSpPr bwMode="auto">
            <a:xfrm>
              <a:off x="1756" y="2647"/>
              <a:ext cx="1935" cy="215"/>
              <a:chOff x="1756" y="2647"/>
              <a:chExt cx="1935" cy="215"/>
            </a:xfrm>
          </p:grpSpPr>
          <p:sp>
            <p:nvSpPr>
              <p:cNvPr id="599110" name="AutoShape 70"/>
              <p:cNvSpPr>
                <a:spLocks noChangeArrowheads="1"/>
              </p:cNvSpPr>
              <p:nvPr/>
            </p:nvSpPr>
            <p:spPr bwMode="auto">
              <a:xfrm>
                <a:off x="1756" y="2647"/>
                <a:ext cx="1936" cy="216"/>
              </a:xfrm>
              <a:prstGeom prst="roundRect">
                <a:avLst>
                  <a:gd name="adj" fmla="val 463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grpSp>
            <p:nvGrpSpPr>
              <p:cNvPr id="31" name="Group 71"/>
              <p:cNvGrpSpPr>
                <a:grpSpLocks/>
              </p:cNvGrpSpPr>
              <p:nvPr/>
            </p:nvGrpSpPr>
            <p:grpSpPr bwMode="auto">
              <a:xfrm>
                <a:off x="1756" y="2647"/>
                <a:ext cx="1935" cy="215"/>
                <a:chOff x="1756" y="2647"/>
                <a:chExt cx="1935" cy="215"/>
              </a:xfrm>
            </p:grpSpPr>
            <p:sp>
              <p:nvSpPr>
                <p:cNvPr id="599112" name="AutoShape 72"/>
                <p:cNvSpPr>
                  <a:spLocks noChangeArrowheads="1"/>
                </p:cNvSpPr>
                <p:nvPr/>
              </p:nvSpPr>
              <p:spPr bwMode="auto">
                <a:xfrm>
                  <a:off x="1756" y="2647"/>
                  <a:ext cx="1936" cy="216"/>
                </a:xfrm>
                <a:prstGeom prst="roundRect">
                  <a:avLst>
                    <a:gd name="adj" fmla="val 463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599113" name="AutoShape 73"/>
                <p:cNvSpPr>
                  <a:spLocks noChangeArrowheads="1"/>
                </p:cNvSpPr>
                <p:nvPr/>
              </p:nvSpPr>
              <p:spPr bwMode="auto">
                <a:xfrm>
                  <a:off x="1756" y="2647"/>
                  <a:ext cx="1936" cy="216"/>
                </a:xfrm>
                <a:prstGeom prst="roundRect">
                  <a:avLst>
                    <a:gd name="adj" fmla="val 463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lIns="81639" tIns="42452" rIns="81639" bIns="42452" anchor="ctr">
                  <a:spAutoFit/>
                </a:bodyPr>
                <a:lstStyle/>
                <a:p>
                  <a:pPr algn="ctr" defTabSz="828675" hangingPunct="0">
                    <a:lnSpc>
                      <a:spcPct val="93000"/>
                    </a:lnSpc>
                    <a:buClr>
                      <a:srgbClr val="000000"/>
                    </a:buClr>
                    <a:buSzPct val="45000"/>
                    <a:buFont typeface="StarSymbol" charset="0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91150" algn="l"/>
                      <a:tab pos="5805488" algn="l"/>
                      <a:tab pos="6221413" algn="l"/>
                      <a:tab pos="6635750" algn="l"/>
                      <a:tab pos="7050088" algn="l"/>
                      <a:tab pos="7464425" algn="l"/>
                      <a:tab pos="7880350" algn="l"/>
                      <a:tab pos="8294688" algn="l"/>
                    </a:tabLst>
                  </a:pPr>
                  <a:r>
                    <a:rPr kumimoji="0" lang="en-GB" sz="1600">
                      <a:solidFill>
                        <a:srgbClr val="000000"/>
                      </a:solidFill>
                      <a:latin typeface="Times New Roman" pitchFamily="18" charset="0"/>
                    </a:rPr>
                    <a:t>Bertini cascade</a:t>
                  </a:r>
                </a:p>
              </p:txBody>
            </p:sp>
          </p:grpSp>
        </p:grpSp>
      </p:grpSp>
      <p:grpSp>
        <p:nvGrpSpPr>
          <p:cNvPr id="599040" name="Group 74"/>
          <p:cNvGrpSpPr>
            <a:grpSpLocks/>
          </p:cNvGrpSpPr>
          <p:nvPr/>
        </p:nvGrpSpPr>
        <p:grpSpPr bwMode="auto">
          <a:xfrm>
            <a:off x="2741637" y="3725845"/>
            <a:ext cx="2189163" cy="309563"/>
            <a:chOff x="1894" y="2374"/>
            <a:chExt cx="1520" cy="215"/>
          </a:xfrm>
        </p:grpSpPr>
        <p:sp>
          <p:nvSpPr>
            <p:cNvPr id="599115" name="AutoShape 75"/>
            <p:cNvSpPr>
              <a:spLocks noChangeArrowheads="1"/>
            </p:cNvSpPr>
            <p:nvPr/>
          </p:nvSpPr>
          <p:spPr bwMode="auto">
            <a:xfrm>
              <a:off x="1894" y="2387"/>
              <a:ext cx="1521" cy="177"/>
            </a:xfrm>
            <a:prstGeom prst="roundRect">
              <a:avLst>
                <a:gd name="adj" fmla="val 565"/>
              </a:avLst>
            </a:prstGeom>
            <a:solidFill>
              <a:srgbClr val="F5EBC1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grpSp>
          <p:nvGrpSpPr>
            <p:cNvPr id="599041" name="Group 76"/>
            <p:cNvGrpSpPr>
              <a:grpSpLocks/>
            </p:cNvGrpSpPr>
            <p:nvPr/>
          </p:nvGrpSpPr>
          <p:grpSpPr bwMode="auto">
            <a:xfrm>
              <a:off x="1894" y="2374"/>
              <a:ext cx="1519" cy="215"/>
              <a:chOff x="1894" y="2374"/>
              <a:chExt cx="1519" cy="215"/>
            </a:xfrm>
          </p:grpSpPr>
          <p:sp>
            <p:nvSpPr>
              <p:cNvPr id="599117" name="AutoShape 77"/>
              <p:cNvSpPr>
                <a:spLocks noChangeArrowheads="1"/>
              </p:cNvSpPr>
              <p:nvPr/>
            </p:nvSpPr>
            <p:spPr bwMode="auto">
              <a:xfrm>
                <a:off x="1894" y="2374"/>
                <a:ext cx="1520" cy="216"/>
              </a:xfrm>
              <a:prstGeom prst="roundRect">
                <a:avLst>
                  <a:gd name="adj" fmla="val 463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grpSp>
            <p:nvGrpSpPr>
              <p:cNvPr id="599044" name="Group 78"/>
              <p:cNvGrpSpPr>
                <a:grpSpLocks/>
              </p:cNvGrpSpPr>
              <p:nvPr/>
            </p:nvGrpSpPr>
            <p:grpSpPr bwMode="auto">
              <a:xfrm>
                <a:off x="1894" y="2374"/>
                <a:ext cx="1519" cy="215"/>
                <a:chOff x="1894" y="2374"/>
                <a:chExt cx="1519" cy="215"/>
              </a:xfrm>
            </p:grpSpPr>
            <p:sp>
              <p:nvSpPr>
                <p:cNvPr id="599119" name="AutoShape 79"/>
                <p:cNvSpPr>
                  <a:spLocks noChangeArrowheads="1"/>
                </p:cNvSpPr>
                <p:nvPr/>
              </p:nvSpPr>
              <p:spPr bwMode="auto">
                <a:xfrm>
                  <a:off x="1894" y="2374"/>
                  <a:ext cx="1520" cy="216"/>
                </a:xfrm>
                <a:prstGeom prst="roundRect">
                  <a:avLst>
                    <a:gd name="adj" fmla="val 463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599120" name="AutoShape 80"/>
                <p:cNvSpPr>
                  <a:spLocks noChangeArrowheads="1"/>
                </p:cNvSpPr>
                <p:nvPr/>
              </p:nvSpPr>
              <p:spPr bwMode="auto">
                <a:xfrm>
                  <a:off x="1894" y="2374"/>
                  <a:ext cx="1520" cy="216"/>
                </a:xfrm>
                <a:prstGeom prst="roundRect">
                  <a:avLst>
                    <a:gd name="adj" fmla="val 463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lIns="81639" tIns="42452" rIns="81639" bIns="42452" anchor="ctr">
                  <a:spAutoFit/>
                </a:bodyPr>
                <a:lstStyle/>
                <a:p>
                  <a:pPr algn="ctr" defTabSz="828675" hangingPunct="0">
                    <a:lnSpc>
                      <a:spcPct val="93000"/>
                    </a:lnSpc>
                    <a:buClr>
                      <a:srgbClr val="000000"/>
                    </a:buClr>
                    <a:buSzPct val="45000"/>
                    <a:buFont typeface="StarSymbol" charset="0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91150" algn="l"/>
                      <a:tab pos="5805488" algn="l"/>
                      <a:tab pos="6221413" algn="l"/>
                      <a:tab pos="6635750" algn="l"/>
                      <a:tab pos="7050088" algn="l"/>
                      <a:tab pos="7464425" algn="l"/>
                      <a:tab pos="7880350" algn="l"/>
                      <a:tab pos="8294688" algn="l"/>
                    </a:tabLst>
                  </a:pPr>
                  <a:r>
                    <a:rPr kumimoji="0" lang="en-GB" sz="1600">
                      <a:solidFill>
                        <a:srgbClr val="000000"/>
                      </a:solidFill>
                      <a:latin typeface="Times New Roman" pitchFamily="18" charset="0"/>
                    </a:rPr>
                    <a:t>Binary cascade</a:t>
                  </a:r>
                </a:p>
              </p:txBody>
            </p:sp>
          </p:grpSp>
        </p:grpSp>
      </p:grpSp>
      <p:grpSp>
        <p:nvGrpSpPr>
          <p:cNvPr id="599046" name="Group 81"/>
          <p:cNvGrpSpPr>
            <a:grpSpLocks/>
          </p:cNvGrpSpPr>
          <p:nvPr/>
        </p:nvGrpSpPr>
        <p:grpSpPr bwMode="auto">
          <a:xfrm>
            <a:off x="5057800" y="3467083"/>
            <a:ext cx="3014662" cy="309562"/>
            <a:chOff x="3502" y="2195"/>
            <a:chExt cx="2094" cy="215"/>
          </a:xfrm>
        </p:grpSpPr>
        <p:sp>
          <p:nvSpPr>
            <p:cNvPr id="599122" name="AutoShape 82"/>
            <p:cNvSpPr>
              <a:spLocks noChangeArrowheads="1"/>
            </p:cNvSpPr>
            <p:nvPr/>
          </p:nvSpPr>
          <p:spPr bwMode="auto">
            <a:xfrm>
              <a:off x="3502" y="2208"/>
              <a:ext cx="2095" cy="177"/>
            </a:xfrm>
            <a:prstGeom prst="roundRect">
              <a:avLst>
                <a:gd name="adj" fmla="val 565"/>
              </a:avLst>
            </a:prstGeom>
            <a:solidFill>
              <a:srgbClr val="F5EBC1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grpSp>
          <p:nvGrpSpPr>
            <p:cNvPr id="599048" name="Group 83"/>
            <p:cNvGrpSpPr>
              <a:grpSpLocks/>
            </p:cNvGrpSpPr>
            <p:nvPr/>
          </p:nvGrpSpPr>
          <p:grpSpPr bwMode="auto">
            <a:xfrm>
              <a:off x="3502" y="2195"/>
              <a:ext cx="2093" cy="215"/>
              <a:chOff x="3502" y="2195"/>
              <a:chExt cx="2093" cy="215"/>
            </a:xfrm>
          </p:grpSpPr>
          <p:sp>
            <p:nvSpPr>
              <p:cNvPr id="599124" name="AutoShape 84"/>
              <p:cNvSpPr>
                <a:spLocks noChangeArrowheads="1"/>
              </p:cNvSpPr>
              <p:nvPr/>
            </p:nvSpPr>
            <p:spPr bwMode="auto">
              <a:xfrm>
                <a:off x="3502" y="2195"/>
                <a:ext cx="2094" cy="216"/>
              </a:xfrm>
              <a:prstGeom prst="roundRect">
                <a:avLst>
                  <a:gd name="adj" fmla="val 463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grpSp>
            <p:nvGrpSpPr>
              <p:cNvPr id="599051" name="Group 85"/>
              <p:cNvGrpSpPr>
                <a:grpSpLocks/>
              </p:cNvGrpSpPr>
              <p:nvPr/>
            </p:nvGrpSpPr>
            <p:grpSpPr bwMode="auto">
              <a:xfrm>
                <a:off x="3502" y="2195"/>
                <a:ext cx="2093" cy="215"/>
                <a:chOff x="3502" y="2195"/>
                <a:chExt cx="2093" cy="215"/>
              </a:xfrm>
            </p:grpSpPr>
            <p:sp>
              <p:nvSpPr>
                <p:cNvPr id="599126" name="AutoShape 86"/>
                <p:cNvSpPr>
                  <a:spLocks noChangeArrowheads="1"/>
                </p:cNvSpPr>
                <p:nvPr/>
              </p:nvSpPr>
              <p:spPr bwMode="auto">
                <a:xfrm>
                  <a:off x="3502" y="2195"/>
                  <a:ext cx="2094" cy="216"/>
                </a:xfrm>
                <a:prstGeom prst="roundRect">
                  <a:avLst>
                    <a:gd name="adj" fmla="val 463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599127" name="AutoShape 87"/>
                <p:cNvSpPr>
                  <a:spLocks noChangeArrowheads="1"/>
                </p:cNvSpPr>
                <p:nvPr/>
              </p:nvSpPr>
              <p:spPr bwMode="auto">
                <a:xfrm>
                  <a:off x="3502" y="2195"/>
                  <a:ext cx="2094" cy="216"/>
                </a:xfrm>
                <a:prstGeom prst="roundRect">
                  <a:avLst>
                    <a:gd name="adj" fmla="val 463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lIns="81639" tIns="42452" rIns="81639" bIns="42452" anchor="ctr">
                  <a:spAutoFit/>
                </a:bodyPr>
                <a:lstStyle/>
                <a:p>
                  <a:pPr algn="ctr" defTabSz="828675" hangingPunct="0">
                    <a:lnSpc>
                      <a:spcPct val="93000"/>
                    </a:lnSpc>
                    <a:buClr>
                      <a:srgbClr val="000000"/>
                    </a:buClr>
                    <a:buSzPct val="45000"/>
                    <a:buFont typeface="StarSymbol" charset="0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91150" algn="l"/>
                      <a:tab pos="5805488" algn="l"/>
                      <a:tab pos="6221413" algn="l"/>
                      <a:tab pos="6635750" algn="l"/>
                      <a:tab pos="7050088" algn="l"/>
                      <a:tab pos="7464425" algn="l"/>
                      <a:tab pos="7880350" algn="l"/>
                      <a:tab pos="8294688" algn="l"/>
                    </a:tabLst>
                  </a:pPr>
                  <a:r>
                    <a:rPr kumimoji="0" lang="en-GB" sz="1600">
                      <a:solidFill>
                        <a:srgbClr val="000000"/>
                      </a:solidFill>
                      <a:latin typeface="Times New Roman" pitchFamily="18" charset="0"/>
                    </a:rPr>
                    <a:t>QG String (up to 100 TeV)</a:t>
                  </a:r>
                </a:p>
              </p:txBody>
            </p:sp>
          </p:grpSp>
        </p:grpSp>
      </p:grpSp>
      <p:grpSp>
        <p:nvGrpSpPr>
          <p:cNvPr id="599053" name="Group 88"/>
          <p:cNvGrpSpPr>
            <a:grpSpLocks/>
          </p:cNvGrpSpPr>
          <p:nvPr/>
        </p:nvGrpSpPr>
        <p:grpSpPr bwMode="auto">
          <a:xfrm>
            <a:off x="5405462" y="3052745"/>
            <a:ext cx="2667000" cy="309563"/>
            <a:chOff x="3744" y="1907"/>
            <a:chExt cx="1852" cy="215"/>
          </a:xfrm>
        </p:grpSpPr>
        <p:sp>
          <p:nvSpPr>
            <p:cNvPr id="599129" name="AutoShape 89"/>
            <p:cNvSpPr>
              <a:spLocks noChangeArrowheads="1"/>
            </p:cNvSpPr>
            <p:nvPr/>
          </p:nvSpPr>
          <p:spPr bwMode="auto">
            <a:xfrm>
              <a:off x="3744" y="1920"/>
              <a:ext cx="1853" cy="177"/>
            </a:xfrm>
            <a:prstGeom prst="roundRect">
              <a:avLst>
                <a:gd name="adj" fmla="val 565"/>
              </a:avLst>
            </a:prstGeom>
            <a:solidFill>
              <a:srgbClr val="F5EBC1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grpSp>
          <p:nvGrpSpPr>
            <p:cNvPr id="599055" name="Group 90"/>
            <p:cNvGrpSpPr>
              <a:grpSpLocks/>
            </p:cNvGrpSpPr>
            <p:nvPr/>
          </p:nvGrpSpPr>
          <p:grpSpPr bwMode="auto">
            <a:xfrm>
              <a:off x="3744" y="1907"/>
              <a:ext cx="1851" cy="215"/>
              <a:chOff x="3744" y="1907"/>
              <a:chExt cx="1851" cy="215"/>
            </a:xfrm>
          </p:grpSpPr>
          <p:sp>
            <p:nvSpPr>
              <p:cNvPr id="599131" name="AutoShape 91"/>
              <p:cNvSpPr>
                <a:spLocks noChangeArrowheads="1"/>
              </p:cNvSpPr>
              <p:nvPr/>
            </p:nvSpPr>
            <p:spPr bwMode="auto">
              <a:xfrm>
                <a:off x="3744" y="1907"/>
                <a:ext cx="1852" cy="216"/>
              </a:xfrm>
              <a:prstGeom prst="roundRect">
                <a:avLst>
                  <a:gd name="adj" fmla="val 463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grpSp>
            <p:nvGrpSpPr>
              <p:cNvPr id="599058" name="Group 92"/>
              <p:cNvGrpSpPr>
                <a:grpSpLocks/>
              </p:cNvGrpSpPr>
              <p:nvPr/>
            </p:nvGrpSpPr>
            <p:grpSpPr bwMode="auto">
              <a:xfrm>
                <a:off x="3744" y="1907"/>
                <a:ext cx="1851" cy="215"/>
                <a:chOff x="3744" y="1907"/>
                <a:chExt cx="1851" cy="215"/>
              </a:xfrm>
            </p:grpSpPr>
            <p:sp>
              <p:nvSpPr>
                <p:cNvPr id="599133" name="AutoShape 93"/>
                <p:cNvSpPr>
                  <a:spLocks noChangeArrowheads="1"/>
                </p:cNvSpPr>
                <p:nvPr/>
              </p:nvSpPr>
              <p:spPr bwMode="auto">
                <a:xfrm>
                  <a:off x="3744" y="1907"/>
                  <a:ext cx="1852" cy="216"/>
                </a:xfrm>
                <a:prstGeom prst="roundRect">
                  <a:avLst>
                    <a:gd name="adj" fmla="val 463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599134" name="AutoShape 94"/>
                <p:cNvSpPr>
                  <a:spLocks noChangeArrowheads="1"/>
                </p:cNvSpPr>
                <p:nvPr/>
              </p:nvSpPr>
              <p:spPr bwMode="auto">
                <a:xfrm>
                  <a:off x="3744" y="1907"/>
                  <a:ext cx="1852" cy="216"/>
                </a:xfrm>
                <a:prstGeom prst="roundRect">
                  <a:avLst>
                    <a:gd name="adj" fmla="val 463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lIns="81639" tIns="42452" rIns="81639" bIns="42452" anchor="ctr">
                  <a:spAutoFit/>
                </a:bodyPr>
                <a:lstStyle/>
                <a:p>
                  <a:pPr algn="ctr" defTabSz="828675" hangingPunct="0">
                    <a:lnSpc>
                      <a:spcPct val="93000"/>
                    </a:lnSpc>
                    <a:buClr>
                      <a:srgbClr val="000000"/>
                    </a:buClr>
                    <a:buSzPct val="45000"/>
                    <a:buFont typeface="StarSymbol" charset="0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91150" algn="l"/>
                      <a:tab pos="5805488" algn="l"/>
                      <a:tab pos="6221413" algn="l"/>
                      <a:tab pos="6635750" algn="l"/>
                      <a:tab pos="7050088" algn="l"/>
                      <a:tab pos="7464425" algn="l"/>
                      <a:tab pos="7880350" algn="l"/>
                      <a:tab pos="8294688" algn="l"/>
                    </a:tabLst>
                  </a:pPr>
                  <a:r>
                    <a:rPr kumimoji="0" lang="en-GB" sz="1600">
                      <a:solidFill>
                        <a:srgbClr val="000000"/>
                      </a:solidFill>
                      <a:latin typeface="Times New Roman" pitchFamily="18" charset="0"/>
                    </a:rPr>
                    <a:t>FTF String (up to 20 TeV)</a:t>
                  </a:r>
                </a:p>
              </p:txBody>
            </p:sp>
          </p:grpSp>
        </p:grpSp>
      </p:grpSp>
      <p:grpSp>
        <p:nvGrpSpPr>
          <p:cNvPr id="599060" name="Group 95"/>
          <p:cNvGrpSpPr>
            <a:grpSpLocks/>
          </p:cNvGrpSpPr>
          <p:nvPr/>
        </p:nvGrpSpPr>
        <p:grpSpPr bwMode="auto">
          <a:xfrm>
            <a:off x="809650" y="2568558"/>
            <a:ext cx="2068512" cy="309562"/>
            <a:chOff x="552" y="1571"/>
            <a:chExt cx="1437" cy="215"/>
          </a:xfrm>
        </p:grpSpPr>
        <p:sp>
          <p:nvSpPr>
            <p:cNvPr id="599136" name="AutoShape 96"/>
            <p:cNvSpPr>
              <a:spLocks noChangeArrowheads="1"/>
            </p:cNvSpPr>
            <p:nvPr/>
          </p:nvSpPr>
          <p:spPr bwMode="auto">
            <a:xfrm>
              <a:off x="576" y="1584"/>
              <a:ext cx="1374" cy="177"/>
            </a:xfrm>
            <a:prstGeom prst="roundRect">
              <a:avLst>
                <a:gd name="adj" fmla="val 565"/>
              </a:avLst>
            </a:prstGeom>
            <a:solidFill>
              <a:srgbClr val="F5EBC1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grpSp>
          <p:nvGrpSpPr>
            <p:cNvPr id="599062" name="Group 97"/>
            <p:cNvGrpSpPr>
              <a:grpSpLocks/>
            </p:cNvGrpSpPr>
            <p:nvPr/>
          </p:nvGrpSpPr>
          <p:grpSpPr bwMode="auto">
            <a:xfrm>
              <a:off x="552" y="1571"/>
              <a:ext cx="1437" cy="215"/>
              <a:chOff x="552" y="1571"/>
              <a:chExt cx="1437" cy="215"/>
            </a:xfrm>
          </p:grpSpPr>
          <p:sp>
            <p:nvSpPr>
              <p:cNvPr id="599138" name="AutoShape 98"/>
              <p:cNvSpPr>
                <a:spLocks noChangeArrowheads="1"/>
              </p:cNvSpPr>
              <p:nvPr/>
            </p:nvSpPr>
            <p:spPr bwMode="auto">
              <a:xfrm>
                <a:off x="552" y="1571"/>
                <a:ext cx="1438" cy="216"/>
              </a:xfrm>
              <a:prstGeom prst="roundRect">
                <a:avLst>
                  <a:gd name="adj" fmla="val 463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grpSp>
            <p:nvGrpSpPr>
              <p:cNvPr id="599065" name="Group 99"/>
              <p:cNvGrpSpPr>
                <a:grpSpLocks/>
              </p:cNvGrpSpPr>
              <p:nvPr/>
            </p:nvGrpSpPr>
            <p:grpSpPr bwMode="auto">
              <a:xfrm>
                <a:off x="552" y="1571"/>
                <a:ext cx="1437" cy="215"/>
                <a:chOff x="552" y="1571"/>
                <a:chExt cx="1437" cy="215"/>
              </a:xfrm>
            </p:grpSpPr>
            <p:sp>
              <p:nvSpPr>
                <p:cNvPr id="599140" name="AutoShape 100"/>
                <p:cNvSpPr>
                  <a:spLocks noChangeArrowheads="1"/>
                </p:cNvSpPr>
                <p:nvPr/>
              </p:nvSpPr>
              <p:spPr bwMode="auto">
                <a:xfrm>
                  <a:off x="552" y="1571"/>
                  <a:ext cx="1438" cy="216"/>
                </a:xfrm>
                <a:prstGeom prst="roundRect">
                  <a:avLst>
                    <a:gd name="adj" fmla="val 463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599141" name="AutoShape 101"/>
                <p:cNvSpPr>
                  <a:spLocks noChangeArrowheads="1"/>
                </p:cNvSpPr>
                <p:nvPr/>
              </p:nvSpPr>
              <p:spPr bwMode="auto">
                <a:xfrm>
                  <a:off x="552" y="1571"/>
                  <a:ext cx="1438" cy="216"/>
                </a:xfrm>
                <a:prstGeom prst="roundRect">
                  <a:avLst>
                    <a:gd name="adj" fmla="val 463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lIns="81639" tIns="42452" rIns="81639" bIns="42452" anchor="ctr">
                  <a:spAutoFit/>
                </a:bodyPr>
                <a:lstStyle/>
                <a:p>
                  <a:pPr algn="ctr" defTabSz="828675" hangingPunct="0">
                    <a:lnSpc>
                      <a:spcPct val="93000"/>
                    </a:lnSpc>
                    <a:buClr>
                      <a:srgbClr val="000000"/>
                    </a:buClr>
                    <a:buSzPct val="45000"/>
                    <a:buFont typeface="StarSymbol" charset="0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91150" algn="l"/>
                      <a:tab pos="5805488" algn="l"/>
                      <a:tab pos="6221413" algn="l"/>
                      <a:tab pos="6635750" algn="l"/>
                      <a:tab pos="7050088" algn="l"/>
                      <a:tab pos="7464425" algn="l"/>
                      <a:tab pos="7880350" algn="l"/>
                      <a:tab pos="8294688" algn="l"/>
                    </a:tabLst>
                  </a:pPr>
                  <a:r>
                    <a:rPr kumimoji="0" lang="en-GB" sz="1600">
                      <a:solidFill>
                        <a:srgbClr val="000000"/>
                      </a:solidFill>
                      <a:latin typeface="Times New Roman" pitchFamily="18" charset="0"/>
                    </a:rPr>
                    <a:t>High precision neutron</a:t>
                  </a:r>
                </a:p>
              </p:txBody>
            </p:sp>
          </p:grpSp>
        </p:grpSp>
      </p:grpSp>
      <p:grpSp>
        <p:nvGrpSpPr>
          <p:cNvPr id="599067" name="Group 102"/>
          <p:cNvGrpSpPr>
            <a:grpSpLocks/>
          </p:cNvGrpSpPr>
          <p:nvPr/>
        </p:nvGrpSpPr>
        <p:grpSpPr bwMode="auto">
          <a:xfrm>
            <a:off x="290537" y="1550970"/>
            <a:ext cx="1422400" cy="822325"/>
            <a:chOff x="192" y="864"/>
            <a:chExt cx="988" cy="571"/>
          </a:xfrm>
        </p:grpSpPr>
        <p:sp>
          <p:nvSpPr>
            <p:cNvPr id="599143" name="AutoShape 103"/>
            <p:cNvSpPr>
              <a:spLocks noChangeArrowheads="1"/>
            </p:cNvSpPr>
            <p:nvPr/>
          </p:nvSpPr>
          <p:spPr bwMode="auto">
            <a:xfrm>
              <a:off x="192" y="864"/>
              <a:ext cx="989" cy="558"/>
            </a:xfrm>
            <a:prstGeom prst="roundRect">
              <a:avLst>
                <a:gd name="adj" fmla="val 176"/>
              </a:avLst>
            </a:prstGeom>
            <a:solidFill>
              <a:srgbClr val="F5EBC1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grpSp>
          <p:nvGrpSpPr>
            <p:cNvPr id="599069" name="Group 104"/>
            <p:cNvGrpSpPr>
              <a:grpSpLocks/>
            </p:cNvGrpSpPr>
            <p:nvPr/>
          </p:nvGrpSpPr>
          <p:grpSpPr bwMode="auto">
            <a:xfrm>
              <a:off x="192" y="864"/>
              <a:ext cx="987" cy="571"/>
              <a:chOff x="192" y="864"/>
              <a:chExt cx="987" cy="571"/>
            </a:xfrm>
          </p:grpSpPr>
          <p:sp>
            <p:nvSpPr>
              <p:cNvPr id="599145" name="AutoShape 105"/>
              <p:cNvSpPr>
                <a:spLocks noChangeArrowheads="1"/>
              </p:cNvSpPr>
              <p:nvPr/>
            </p:nvSpPr>
            <p:spPr bwMode="auto">
              <a:xfrm>
                <a:off x="192" y="864"/>
                <a:ext cx="988" cy="572"/>
              </a:xfrm>
              <a:prstGeom prst="roundRect">
                <a:avLst>
                  <a:gd name="adj" fmla="val 171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grpSp>
            <p:nvGrpSpPr>
              <p:cNvPr id="599072" name="Group 106"/>
              <p:cNvGrpSpPr>
                <a:grpSpLocks/>
              </p:cNvGrpSpPr>
              <p:nvPr/>
            </p:nvGrpSpPr>
            <p:grpSpPr bwMode="auto">
              <a:xfrm>
                <a:off x="192" y="864"/>
                <a:ext cx="987" cy="571"/>
                <a:chOff x="192" y="864"/>
                <a:chExt cx="987" cy="571"/>
              </a:xfrm>
            </p:grpSpPr>
            <p:sp>
              <p:nvSpPr>
                <p:cNvPr id="599147" name="AutoShape 107"/>
                <p:cNvSpPr>
                  <a:spLocks noChangeArrowheads="1"/>
                </p:cNvSpPr>
                <p:nvPr/>
              </p:nvSpPr>
              <p:spPr bwMode="auto">
                <a:xfrm>
                  <a:off x="192" y="864"/>
                  <a:ext cx="988" cy="572"/>
                </a:xfrm>
                <a:prstGeom prst="roundRect">
                  <a:avLst>
                    <a:gd name="adj" fmla="val 171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599148" name="AutoShape 108"/>
                <p:cNvSpPr>
                  <a:spLocks noChangeArrowheads="1"/>
                </p:cNvSpPr>
                <p:nvPr/>
              </p:nvSpPr>
              <p:spPr bwMode="auto">
                <a:xfrm>
                  <a:off x="192" y="864"/>
                  <a:ext cx="988" cy="572"/>
                </a:xfrm>
                <a:prstGeom prst="roundRect">
                  <a:avLst>
                    <a:gd name="adj" fmla="val 171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lIns="81639" tIns="42452" rIns="81639" bIns="42452" anchor="ctr">
                  <a:spAutoFit/>
                </a:bodyPr>
                <a:lstStyle/>
                <a:p>
                  <a:pPr algn="ctr" defTabSz="828675" hangingPunct="0">
                    <a:lnSpc>
                      <a:spcPct val="93000"/>
                    </a:lnSpc>
                    <a:buClr>
                      <a:srgbClr val="000000"/>
                    </a:buClr>
                    <a:buSzPct val="45000"/>
                    <a:buFont typeface="StarSymbol" charset="0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91150" algn="l"/>
                      <a:tab pos="5805488" algn="l"/>
                      <a:tab pos="6221413" algn="l"/>
                      <a:tab pos="6635750" algn="l"/>
                      <a:tab pos="7050088" algn="l"/>
                      <a:tab pos="7464425" algn="l"/>
                      <a:tab pos="7880350" algn="l"/>
                      <a:tab pos="8294688" algn="l"/>
                    </a:tabLst>
                  </a:pPr>
                  <a:r>
                    <a:rPr kumimoji="0" lang="en-GB" sz="1600">
                      <a:solidFill>
                        <a:srgbClr val="000000"/>
                      </a:solidFill>
                      <a:latin typeface="Times New Roman" pitchFamily="18" charset="0"/>
                    </a:rPr>
                    <a:t>At rest </a:t>
                  </a:r>
                </a:p>
                <a:p>
                  <a:pPr algn="ctr" defTabSz="828675" hangingPunct="0">
                    <a:buClr>
                      <a:srgbClr val="000000"/>
                    </a:buClr>
                    <a:buSzPct val="45000"/>
                    <a:buFont typeface="StarSymbol" charset="0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91150" algn="l"/>
                      <a:tab pos="5805488" algn="l"/>
                      <a:tab pos="6221413" algn="l"/>
                      <a:tab pos="6635750" algn="l"/>
                      <a:tab pos="7050088" algn="l"/>
                      <a:tab pos="7464425" algn="l"/>
                      <a:tab pos="7880350" algn="l"/>
                      <a:tab pos="8294688" algn="l"/>
                    </a:tabLst>
                  </a:pPr>
                  <a:r>
                    <a:rPr kumimoji="0" lang="en-GB" sz="1600">
                      <a:solidFill>
                        <a:srgbClr val="000000"/>
                      </a:solidFill>
                      <a:latin typeface="Times New Roman" pitchFamily="18" charset="0"/>
                    </a:rPr>
                    <a:t>Absorption</a:t>
                  </a:r>
                </a:p>
                <a:p>
                  <a:pPr algn="ctr" defTabSz="828675" hangingPunct="0">
                    <a:buClr>
                      <a:srgbClr val="000000"/>
                    </a:buClr>
                    <a:buSzPct val="45000"/>
                    <a:buFont typeface="StarSymbol" charset="0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91150" algn="l"/>
                      <a:tab pos="5805488" algn="l"/>
                      <a:tab pos="6221413" algn="l"/>
                      <a:tab pos="6635750" algn="l"/>
                      <a:tab pos="7050088" algn="l"/>
                      <a:tab pos="7464425" algn="l"/>
                      <a:tab pos="7880350" algn="l"/>
                      <a:tab pos="8294688" algn="l"/>
                    </a:tabLst>
                  </a:pPr>
                  <a:r>
                    <a:rPr kumimoji="0" lang="en-GB" sz="1600">
                      <a:solidFill>
                        <a:srgbClr val="000000"/>
                      </a:solidFill>
                      <a:latin typeface="Symbol" pitchFamily="18" charset="2"/>
                    </a:rPr>
                    <a:t></a:t>
                  </a:r>
                  <a:r>
                    <a:rPr kumimoji="0" lang="en-GB" sz="1600">
                      <a:solidFill>
                        <a:srgbClr val="000000"/>
                      </a:solidFill>
                      <a:latin typeface="Times New Roman" pitchFamily="18" charset="0"/>
                    </a:rPr>
                    <a:t>K, anti-p</a:t>
                  </a:r>
                </a:p>
              </p:txBody>
            </p:sp>
          </p:grpSp>
        </p:grpSp>
      </p:grpSp>
      <p:grpSp>
        <p:nvGrpSpPr>
          <p:cNvPr id="599074" name="Group 109"/>
          <p:cNvGrpSpPr>
            <a:grpSpLocks/>
          </p:cNvGrpSpPr>
          <p:nvPr/>
        </p:nvGrpSpPr>
        <p:grpSpPr bwMode="auto">
          <a:xfrm>
            <a:off x="2709887" y="2154220"/>
            <a:ext cx="5362575" cy="309563"/>
            <a:chOff x="1872" y="1283"/>
            <a:chExt cx="3724" cy="215"/>
          </a:xfrm>
        </p:grpSpPr>
        <p:sp>
          <p:nvSpPr>
            <p:cNvPr id="599150" name="AutoShape 110"/>
            <p:cNvSpPr>
              <a:spLocks noChangeArrowheads="1"/>
            </p:cNvSpPr>
            <p:nvPr/>
          </p:nvSpPr>
          <p:spPr bwMode="auto">
            <a:xfrm>
              <a:off x="1872" y="1296"/>
              <a:ext cx="3725" cy="177"/>
            </a:xfrm>
            <a:prstGeom prst="roundRect">
              <a:avLst>
                <a:gd name="adj" fmla="val 565"/>
              </a:avLst>
            </a:prstGeom>
            <a:solidFill>
              <a:srgbClr val="FF6600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grpSp>
          <p:nvGrpSpPr>
            <p:cNvPr id="599076" name="Group 111"/>
            <p:cNvGrpSpPr>
              <a:grpSpLocks/>
            </p:cNvGrpSpPr>
            <p:nvPr/>
          </p:nvGrpSpPr>
          <p:grpSpPr bwMode="auto">
            <a:xfrm>
              <a:off x="1872" y="1283"/>
              <a:ext cx="3723" cy="215"/>
              <a:chOff x="1872" y="1283"/>
              <a:chExt cx="3723" cy="215"/>
            </a:xfrm>
          </p:grpSpPr>
          <p:sp>
            <p:nvSpPr>
              <p:cNvPr id="599152" name="AutoShape 112"/>
              <p:cNvSpPr>
                <a:spLocks noChangeArrowheads="1"/>
              </p:cNvSpPr>
              <p:nvPr/>
            </p:nvSpPr>
            <p:spPr bwMode="auto">
              <a:xfrm>
                <a:off x="1872" y="1283"/>
                <a:ext cx="3724" cy="216"/>
              </a:xfrm>
              <a:prstGeom prst="roundRect">
                <a:avLst>
                  <a:gd name="adj" fmla="val 463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grpSp>
            <p:nvGrpSpPr>
              <p:cNvPr id="599079" name="Group 113"/>
              <p:cNvGrpSpPr>
                <a:grpSpLocks/>
              </p:cNvGrpSpPr>
              <p:nvPr/>
            </p:nvGrpSpPr>
            <p:grpSpPr bwMode="auto">
              <a:xfrm>
                <a:off x="1872" y="1283"/>
                <a:ext cx="3723" cy="215"/>
                <a:chOff x="1872" y="1283"/>
                <a:chExt cx="3723" cy="215"/>
              </a:xfrm>
            </p:grpSpPr>
            <p:sp>
              <p:nvSpPr>
                <p:cNvPr id="599154" name="AutoShape 114"/>
                <p:cNvSpPr>
                  <a:spLocks noChangeArrowheads="1"/>
                </p:cNvSpPr>
                <p:nvPr/>
              </p:nvSpPr>
              <p:spPr bwMode="auto">
                <a:xfrm>
                  <a:off x="1872" y="1283"/>
                  <a:ext cx="3724" cy="216"/>
                </a:xfrm>
                <a:prstGeom prst="roundRect">
                  <a:avLst>
                    <a:gd name="adj" fmla="val 463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599155" name="AutoShape 115"/>
                <p:cNvSpPr>
                  <a:spLocks noChangeArrowheads="1"/>
                </p:cNvSpPr>
                <p:nvPr/>
              </p:nvSpPr>
              <p:spPr bwMode="auto">
                <a:xfrm>
                  <a:off x="1872" y="1283"/>
                  <a:ext cx="3724" cy="216"/>
                </a:xfrm>
                <a:prstGeom prst="roundRect">
                  <a:avLst>
                    <a:gd name="adj" fmla="val 463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lIns="81639" tIns="42452" rIns="81639" bIns="42452" anchor="ctr">
                  <a:spAutoFit/>
                </a:bodyPr>
                <a:lstStyle/>
                <a:p>
                  <a:pPr algn="ctr" defTabSz="828675" hangingPunct="0">
                    <a:lnSpc>
                      <a:spcPct val="93000"/>
                    </a:lnSpc>
                    <a:buClr>
                      <a:srgbClr val="000000"/>
                    </a:buClr>
                    <a:buSzPct val="45000"/>
                    <a:buFont typeface="StarSymbol" charset="0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91150" algn="l"/>
                      <a:tab pos="5805488" algn="l"/>
                      <a:tab pos="6221413" algn="l"/>
                      <a:tab pos="6635750" algn="l"/>
                      <a:tab pos="7050088" algn="l"/>
                      <a:tab pos="7464425" algn="l"/>
                      <a:tab pos="7880350" algn="l"/>
                      <a:tab pos="8294688" algn="l"/>
                    </a:tabLst>
                  </a:pPr>
                  <a:r>
                    <a:rPr kumimoji="0" lang="en-GB" sz="1600">
                      <a:solidFill>
                        <a:srgbClr val="000000"/>
                      </a:solidFill>
                      <a:latin typeface="Times New Roman" pitchFamily="18" charset="0"/>
                    </a:rPr>
                    <a:t>Photo-nuclear, electro-nuclear </a:t>
                  </a:r>
                </a:p>
              </p:txBody>
            </p:sp>
          </p:grpSp>
        </p:grpSp>
      </p:grpSp>
      <p:grpSp>
        <p:nvGrpSpPr>
          <p:cNvPr id="599081" name="Group 116"/>
          <p:cNvGrpSpPr>
            <a:grpSpLocks/>
          </p:cNvGrpSpPr>
          <p:nvPr/>
        </p:nvGrpSpPr>
        <p:grpSpPr bwMode="auto">
          <a:xfrm>
            <a:off x="2019325" y="1773220"/>
            <a:ext cx="2873375" cy="309563"/>
            <a:chOff x="1392" y="1019"/>
            <a:chExt cx="1996" cy="215"/>
          </a:xfrm>
        </p:grpSpPr>
        <p:sp>
          <p:nvSpPr>
            <p:cNvPr id="599157" name="AutoShape 117"/>
            <p:cNvSpPr>
              <a:spLocks noChangeArrowheads="1"/>
            </p:cNvSpPr>
            <p:nvPr/>
          </p:nvSpPr>
          <p:spPr bwMode="auto">
            <a:xfrm>
              <a:off x="1392" y="1056"/>
              <a:ext cx="1997" cy="144"/>
            </a:xfrm>
            <a:prstGeom prst="roundRect">
              <a:avLst>
                <a:gd name="adj" fmla="val 694"/>
              </a:avLst>
            </a:prstGeom>
            <a:solidFill>
              <a:srgbClr val="F5EBC1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grpSp>
          <p:nvGrpSpPr>
            <p:cNvPr id="599083" name="Group 118"/>
            <p:cNvGrpSpPr>
              <a:grpSpLocks/>
            </p:cNvGrpSpPr>
            <p:nvPr/>
          </p:nvGrpSpPr>
          <p:grpSpPr bwMode="auto">
            <a:xfrm>
              <a:off x="1392" y="1019"/>
              <a:ext cx="1995" cy="215"/>
              <a:chOff x="1392" y="1019"/>
              <a:chExt cx="1995" cy="215"/>
            </a:xfrm>
          </p:grpSpPr>
          <p:sp>
            <p:nvSpPr>
              <p:cNvPr id="599159" name="AutoShape 119"/>
              <p:cNvSpPr>
                <a:spLocks noChangeArrowheads="1"/>
              </p:cNvSpPr>
              <p:nvPr/>
            </p:nvSpPr>
            <p:spPr bwMode="auto">
              <a:xfrm>
                <a:off x="1392" y="1019"/>
                <a:ext cx="1996" cy="216"/>
              </a:xfrm>
              <a:prstGeom prst="roundRect">
                <a:avLst>
                  <a:gd name="adj" fmla="val 463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grpSp>
            <p:nvGrpSpPr>
              <p:cNvPr id="599086" name="Group 120"/>
              <p:cNvGrpSpPr>
                <a:grpSpLocks/>
              </p:cNvGrpSpPr>
              <p:nvPr/>
            </p:nvGrpSpPr>
            <p:grpSpPr bwMode="auto">
              <a:xfrm>
                <a:off x="1392" y="1019"/>
                <a:ext cx="1995" cy="215"/>
                <a:chOff x="1392" y="1019"/>
                <a:chExt cx="1995" cy="215"/>
              </a:xfrm>
            </p:grpSpPr>
            <p:sp>
              <p:nvSpPr>
                <p:cNvPr id="599161" name="AutoShape 121"/>
                <p:cNvSpPr>
                  <a:spLocks noChangeArrowheads="1"/>
                </p:cNvSpPr>
                <p:nvPr/>
              </p:nvSpPr>
              <p:spPr bwMode="auto">
                <a:xfrm>
                  <a:off x="1392" y="1019"/>
                  <a:ext cx="1996" cy="216"/>
                </a:xfrm>
                <a:prstGeom prst="roundRect">
                  <a:avLst>
                    <a:gd name="adj" fmla="val 463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599162" name="AutoShape 122"/>
                <p:cNvSpPr>
                  <a:spLocks noChangeArrowheads="1"/>
                </p:cNvSpPr>
                <p:nvPr/>
              </p:nvSpPr>
              <p:spPr bwMode="auto">
                <a:xfrm>
                  <a:off x="1392" y="1019"/>
                  <a:ext cx="1996" cy="216"/>
                </a:xfrm>
                <a:prstGeom prst="roundRect">
                  <a:avLst>
                    <a:gd name="adj" fmla="val 463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lIns="81639" tIns="42452" rIns="81639" bIns="42452" anchor="ctr">
                  <a:spAutoFit/>
                </a:bodyPr>
                <a:lstStyle/>
                <a:p>
                  <a:pPr algn="ctr" defTabSz="828675" hangingPunct="0">
                    <a:lnSpc>
                      <a:spcPct val="93000"/>
                    </a:lnSpc>
                    <a:buClr>
                      <a:srgbClr val="000000"/>
                    </a:buClr>
                    <a:buSzPct val="45000"/>
                    <a:buFont typeface="StarSymbol" charset="0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91150" algn="l"/>
                      <a:tab pos="5805488" algn="l"/>
                      <a:tab pos="6221413" algn="l"/>
                      <a:tab pos="6635750" algn="l"/>
                      <a:tab pos="7050088" algn="l"/>
                      <a:tab pos="7464425" algn="l"/>
                      <a:tab pos="7880350" algn="l"/>
                      <a:tab pos="8294688" algn="l"/>
                    </a:tabLst>
                  </a:pPr>
                  <a:r>
                    <a:rPr kumimoji="0" lang="en-GB" sz="1600">
                      <a:solidFill>
                        <a:srgbClr val="000000"/>
                      </a:solidFill>
                      <a:latin typeface="Times New Roman" pitchFamily="18" charset="0"/>
                    </a:rPr>
                    <a:t>CHIPS (gamma)</a:t>
                  </a:r>
                </a:p>
              </p:txBody>
            </p:sp>
          </p:grpSp>
        </p:grpSp>
      </p:grpSp>
      <p:grpSp>
        <p:nvGrpSpPr>
          <p:cNvPr id="599088" name="Group 123"/>
          <p:cNvGrpSpPr>
            <a:grpSpLocks/>
          </p:cNvGrpSpPr>
          <p:nvPr/>
        </p:nvGrpSpPr>
        <p:grpSpPr bwMode="auto">
          <a:xfrm>
            <a:off x="290537" y="1220770"/>
            <a:ext cx="1422400" cy="309563"/>
            <a:chOff x="192" y="635"/>
            <a:chExt cx="988" cy="215"/>
          </a:xfrm>
        </p:grpSpPr>
        <p:sp>
          <p:nvSpPr>
            <p:cNvPr id="599164" name="AutoShape 124"/>
            <p:cNvSpPr>
              <a:spLocks noChangeArrowheads="1"/>
            </p:cNvSpPr>
            <p:nvPr/>
          </p:nvSpPr>
          <p:spPr bwMode="auto">
            <a:xfrm>
              <a:off x="192" y="672"/>
              <a:ext cx="989" cy="144"/>
            </a:xfrm>
            <a:prstGeom prst="roundRect">
              <a:avLst>
                <a:gd name="adj" fmla="val 694"/>
              </a:avLst>
            </a:prstGeom>
            <a:solidFill>
              <a:srgbClr val="F5EBC1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grpSp>
          <p:nvGrpSpPr>
            <p:cNvPr id="599090" name="Group 125"/>
            <p:cNvGrpSpPr>
              <a:grpSpLocks/>
            </p:cNvGrpSpPr>
            <p:nvPr/>
          </p:nvGrpSpPr>
          <p:grpSpPr bwMode="auto">
            <a:xfrm>
              <a:off x="192" y="635"/>
              <a:ext cx="987" cy="215"/>
              <a:chOff x="192" y="635"/>
              <a:chExt cx="987" cy="215"/>
            </a:xfrm>
          </p:grpSpPr>
          <p:sp>
            <p:nvSpPr>
              <p:cNvPr id="599166" name="AutoShape 126"/>
              <p:cNvSpPr>
                <a:spLocks noChangeArrowheads="1"/>
              </p:cNvSpPr>
              <p:nvPr/>
            </p:nvSpPr>
            <p:spPr bwMode="auto">
              <a:xfrm>
                <a:off x="192" y="635"/>
                <a:ext cx="988" cy="216"/>
              </a:xfrm>
              <a:prstGeom prst="roundRect">
                <a:avLst>
                  <a:gd name="adj" fmla="val 463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grpSp>
            <p:nvGrpSpPr>
              <p:cNvPr id="599093" name="Group 127"/>
              <p:cNvGrpSpPr>
                <a:grpSpLocks/>
              </p:cNvGrpSpPr>
              <p:nvPr/>
            </p:nvGrpSpPr>
            <p:grpSpPr bwMode="auto">
              <a:xfrm>
                <a:off x="192" y="635"/>
                <a:ext cx="987" cy="215"/>
                <a:chOff x="192" y="635"/>
                <a:chExt cx="987" cy="215"/>
              </a:xfrm>
            </p:grpSpPr>
            <p:sp>
              <p:nvSpPr>
                <p:cNvPr id="599168" name="AutoShape 128"/>
                <p:cNvSpPr>
                  <a:spLocks noChangeArrowheads="1"/>
                </p:cNvSpPr>
                <p:nvPr/>
              </p:nvSpPr>
              <p:spPr bwMode="auto">
                <a:xfrm>
                  <a:off x="192" y="635"/>
                  <a:ext cx="988" cy="216"/>
                </a:xfrm>
                <a:prstGeom prst="roundRect">
                  <a:avLst>
                    <a:gd name="adj" fmla="val 463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599169" name="AutoShape 129"/>
                <p:cNvSpPr>
                  <a:spLocks noChangeArrowheads="1"/>
                </p:cNvSpPr>
                <p:nvPr/>
              </p:nvSpPr>
              <p:spPr bwMode="auto">
                <a:xfrm>
                  <a:off x="192" y="635"/>
                  <a:ext cx="988" cy="216"/>
                </a:xfrm>
                <a:prstGeom prst="roundRect">
                  <a:avLst>
                    <a:gd name="adj" fmla="val 463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lIns="81639" tIns="42452" rIns="81639" bIns="42452" anchor="ctr">
                  <a:spAutoFit/>
                </a:bodyPr>
                <a:lstStyle/>
                <a:p>
                  <a:pPr algn="ctr" defTabSz="828675" hangingPunct="0">
                    <a:lnSpc>
                      <a:spcPct val="93000"/>
                    </a:lnSpc>
                    <a:buClr>
                      <a:srgbClr val="000000"/>
                    </a:buClr>
                    <a:buSzPct val="45000"/>
                    <a:buFont typeface="StarSymbol" charset="0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91150" algn="l"/>
                      <a:tab pos="5805488" algn="l"/>
                      <a:tab pos="6221413" algn="l"/>
                      <a:tab pos="6635750" algn="l"/>
                      <a:tab pos="7050088" algn="l"/>
                      <a:tab pos="7464425" algn="l"/>
                      <a:tab pos="7880350" algn="l"/>
                      <a:tab pos="8294688" algn="l"/>
                    </a:tabLst>
                  </a:pPr>
                  <a:r>
                    <a:rPr kumimoji="0" lang="en-GB" sz="1600">
                      <a:solidFill>
                        <a:srgbClr val="000000"/>
                      </a:solidFill>
                      <a:latin typeface="Times New Roman" pitchFamily="18" charset="0"/>
                    </a:rPr>
                    <a:t>CHIPS</a:t>
                  </a:r>
                </a:p>
              </p:txBody>
            </p:sp>
          </p:grpSp>
        </p:grpSp>
      </p:grpSp>
      <p:grpSp>
        <p:nvGrpSpPr>
          <p:cNvPr id="599102" name="Group 137"/>
          <p:cNvGrpSpPr>
            <a:grpSpLocks/>
          </p:cNvGrpSpPr>
          <p:nvPr/>
        </p:nvGrpSpPr>
        <p:grpSpPr bwMode="auto">
          <a:xfrm>
            <a:off x="1192237" y="4781533"/>
            <a:ext cx="3360738" cy="309562"/>
            <a:chOff x="818" y="3107"/>
            <a:chExt cx="2334" cy="215"/>
          </a:xfrm>
        </p:grpSpPr>
        <p:sp>
          <p:nvSpPr>
            <p:cNvPr id="599178" name="AutoShape 138"/>
            <p:cNvSpPr>
              <a:spLocks noChangeArrowheads="1"/>
            </p:cNvSpPr>
            <p:nvPr/>
          </p:nvSpPr>
          <p:spPr bwMode="auto">
            <a:xfrm>
              <a:off x="818" y="3120"/>
              <a:ext cx="2335" cy="175"/>
            </a:xfrm>
            <a:prstGeom prst="roundRect">
              <a:avLst>
                <a:gd name="adj" fmla="val 574"/>
              </a:avLst>
            </a:prstGeom>
            <a:solidFill>
              <a:srgbClr val="F5EBC1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grpSp>
          <p:nvGrpSpPr>
            <p:cNvPr id="599104" name="Group 139"/>
            <p:cNvGrpSpPr>
              <a:grpSpLocks/>
            </p:cNvGrpSpPr>
            <p:nvPr/>
          </p:nvGrpSpPr>
          <p:grpSpPr bwMode="auto">
            <a:xfrm>
              <a:off x="818" y="3107"/>
              <a:ext cx="2333" cy="215"/>
              <a:chOff x="818" y="3107"/>
              <a:chExt cx="2333" cy="215"/>
            </a:xfrm>
          </p:grpSpPr>
          <p:sp>
            <p:nvSpPr>
              <p:cNvPr id="599180" name="AutoShape 140"/>
              <p:cNvSpPr>
                <a:spLocks noChangeArrowheads="1"/>
              </p:cNvSpPr>
              <p:nvPr/>
            </p:nvSpPr>
            <p:spPr bwMode="auto">
              <a:xfrm>
                <a:off x="818" y="3107"/>
                <a:ext cx="2334" cy="216"/>
              </a:xfrm>
              <a:prstGeom prst="roundRect">
                <a:avLst>
                  <a:gd name="adj" fmla="val 463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grpSp>
            <p:nvGrpSpPr>
              <p:cNvPr id="599107" name="Group 141"/>
              <p:cNvGrpSpPr>
                <a:grpSpLocks/>
              </p:cNvGrpSpPr>
              <p:nvPr/>
            </p:nvGrpSpPr>
            <p:grpSpPr bwMode="auto">
              <a:xfrm>
                <a:off x="818" y="3107"/>
                <a:ext cx="2333" cy="215"/>
                <a:chOff x="818" y="3107"/>
                <a:chExt cx="2333" cy="215"/>
              </a:xfrm>
            </p:grpSpPr>
            <p:sp>
              <p:nvSpPr>
                <p:cNvPr id="599182" name="AutoShape 142"/>
                <p:cNvSpPr>
                  <a:spLocks noChangeArrowheads="1"/>
                </p:cNvSpPr>
                <p:nvPr/>
              </p:nvSpPr>
              <p:spPr bwMode="auto">
                <a:xfrm>
                  <a:off x="818" y="3107"/>
                  <a:ext cx="2334" cy="216"/>
                </a:xfrm>
                <a:prstGeom prst="roundRect">
                  <a:avLst>
                    <a:gd name="adj" fmla="val 463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599183" name="AutoShape 143"/>
                <p:cNvSpPr>
                  <a:spLocks noChangeArrowheads="1"/>
                </p:cNvSpPr>
                <p:nvPr/>
              </p:nvSpPr>
              <p:spPr bwMode="auto">
                <a:xfrm>
                  <a:off x="818" y="3107"/>
                  <a:ext cx="2334" cy="216"/>
                </a:xfrm>
                <a:prstGeom prst="roundRect">
                  <a:avLst>
                    <a:gd name="adj" fmla="val 463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lIns="81639" tIns="42452" rIns="81639" bIns="42452" anchor="ctr">
                  <a:spAutoFit/>
                </a:bodyPr>
                <a:lstStyle/>
                <a:p>
                  <a:pPr algn="ctr" defTabSz="828675" hangingPunct="0">
                    <a:lnSpc>
                      <a:spcPct val="93000"/>
                    </a:lnSpc>
                    <a:buClr>
                      <a:srgbClr val="000000"/>
                    </a:buClr>
                    <a:buSzPct val="45000"/>
                    <a:buFont typeface="StarSymbol" charset="0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91150" algn="l"/>
                      <a:tab pos="5805488" algn="l"/>
                      <a:tab pos="6221413" algn="l"/>
                      <a:tab pos="6635750" algn="l"/>
                      <a:tab pos="7050088" algn="l"/>
                      <a:tab pos="7464425" algn="l"/>
                      <a:tab pos="7880350" algn="l"/>
                      <a:tab pos="8294688" algn="l"/>
                    </a:tabLst>
                  </a:pPr>
                  <a:r>
                    <a:rPr kumimoji="0" lang="en-GB" sz="1600">
                      <a:solidFill>
                        <a:srgbClr val="000000"/>
                      </a:solidFill>
                      <a:latin typeface="Times New Roman" pitchFamily="18" charset="0"/>
                    </a:rPr>
                    <a:t>LE pp, pn</a:t>
                  </a:r>
                </a:p>
              </p:txBody>
            </p:sp>
          </p:grpSp>
        </p:grpSp>
      </p:grpSp>
      <p:grpSp>
        <p:nvGrpSpPr>
          <p:cNvPr id="599109" name="Group 144"/>
          <p:cNvGrpSpPr>
            <a:grpSpLocks/>
          </p:cNvGrpSpPr>
          <p:nvPr/>
        </p:nvGrpSpPr>
        <p:grpSpPr bwMode="auto">
          <a:xfrm>
            <a:off x="273075" y="4084620"/>
            <a:ext cx="1165225" cy="309563"/>
            <a:chOff x="180" y="2624"/>
            <a:chExt cx="809" cy="215"/>
          </a:xfrm>
        </p:grpSpPr>
        <p:sp>
          <p:nvSpPr>
            <p:cNvPr id="599185" name="AutoShape 145"/>
            <p:cNvSpPr>
              <a:spLocks noChangeArrowheads="1"/>
            </p:cNvSpPr>
            <p:nvPr/>
          </p:nvSpPr>
          <p:spPr bwMode="auto">
            <a:xfrm>
              <a:off x="200" y="2637"/>
              <a:ext cx="768" cy="181"/>
            </a:xfrm>
            <a:prstGeom prst="roundRect">
              <a:avLst>
                <a:gd name="adj" fmla="val 556"/>
              </a:avLst>
            </a:prstGeom>
            <a:solidFill>
              <a:srgbClr val="F5EBC1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grpSp>
          <p:nvGrpSpPr>
            <p:cNvPr id="599111" name="Group 146"/>
            <p:cNvGrpSpPr>
              <a:grpSpLocks/>
            </p:cNvGrpSpPr>
            <p:nvPr/>
          </p:nvGrpSpPr>
          <p:grpSpPr bwMode="auto">
            <a:xfrm>
              <a:off x="180" y="2624"/>
              <a:ext cx="809" cy="215"/>
              <a:chOff x="180" y="2624"/>
              <a:chExt cx="809" cy="215"/>
            </a:xfrm>
          </p:grpSpPr>
          <p:sp>
            <p:nvSpPr>
              <p:cNvPr id="599187" name="AutoShape 147"/>
              <p:cNvSpPr>
                <a:spLocks noChangeArrowheads="1"/>
              </p:cNvSpPr>
              <p:nvPr/>
            </p:nvSpPr>
            <p:spPr bwMode="auto">
              <a:xfrm>
                <a:off x="180" y="2624"/>
                <a:ext cx="810" cy="216"/>
              </a:xfrm>
              <a:prstGeom prst="roundRect">
                <a:avLst>
                  <a:gd name="adj" fmla="val 463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grpSp>
            <p:nvGrpSpPr>
              <p:cNvPr id="599114" name="Group 148"/>
              <p:cNvGrpSpPr>
                <a:grpSpLocks/>
              </p:cNvGrpSpPr>
              <p:nvPr/>
            </p:nvGrpSpPr>
            <p:grpSpPr bwMode="auto">
              <a:xfrm>
                <a:off x="180" y="2624"/>
                <a:ext cx="809" cy="215"/>
                <a:chOff x="180" y="2624"/>
                <a:chExt cx="809" cy="215"/>
              </a:xfrm>
            </p:grpSpPr>
            <p:sp>
              <p:nvSpPr>
                <p:cNvPr id="599189" name="AutoShape 149"/>
                <p:cNvSpPr>
                  <a:spLocks noChangeArrowheads="1"/>
                </p:cNvSpPr>
                <p:nvPr/>
              </p:nvSpPr>
              <p:spPr bwMode="auto">
                <a:xfrm>
                  <a:off x="180" y="2624"/>
                  <a:ext cx="810" cy="216"/>
                </a:xfrm>
                <a:prstGeom prst="roundRect">
                  <a:avLst>
                    <a:gd name="adj" fmla="val 463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599190" name="AutoShape 150"/>
                <p:cNvSpPr>
                  <a:spLocks noChangeArrowheads="1"/>
                </p:cNvSpPr>
                <p:nvPr/>
              </p:nvSpPr>
              <p:spPr bwMode="auto">
                <a:xfrm>
                  <a:off x="180" y="2624"/>
                  <a:ext cx="810" cy="216"/>
                </a:xfrm>
                <a:prstGeom prst="roundRect">
                  <a:avLst>
                    <a:gd name="adj" fmla="val 463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lIns="81639" tIns="42452" rIns="81639" bIns="42452" anchor="ctr">
                  <a:spAutoFit/>
                </a:bodyPr>
                <a:lstStyle/>
                <a:p>
                  <a:pPr algn="ctr" defTabSz="828675" hangingPunct="0">
                    <a:lnSpc>
                      <a:spcPct val="93000"/>
                    </a:lnSpc>
                    <a:buClr>
                      <a:srgbClr val="000000"/>
                    </a:buClr>
                    <a:buSzPct val="45000"/>
                    <a:buFont typeface="StarSymbol" charset="0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91150" algn="l"/>
                      <a:tab pos="5805488" algn="l"/>
                      <a:tab pos="6221413" algn="l"/>
                      <a:tab pos="6635750" algn="l"/>
                      <a:tab pos="7050088" algn="l"/>
                      <a:tab pos="7464425" algn="l"/>
                      <a:tab pos="7880350" algn="l"/>
                      <a:tab pos="8294688" algn="l"/>
                    </a:tabLst>
                  </a:pPr>
                  <a:r>
                    <a:rPr kumimoji="0" lang="en-GB" sz="1600">
                      <a:solidFill>
                        <a:srgbClr val="000000"/>
                      </a:solidFill>
                      <a:latin typeface="Times New Roman" pitchFamily="18" charset="0"/>
                    </a:rPr>
                    <a:t>Rad. Decay</a:t>
                  </a:r>
                </a:p>
              </p:txBody>
            </p:sp>
          </p:grpSp>
        </p:grpSp>
      </p:grpSp>
      <p:sp>
        <p:nvSpPr>
          <p:cNvPr id="154" name="タイトル 15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Hadro</a:t>
            </a:r>
            <a:r>
              <a:rPr lang="en-US" altLang="ja-JP" dirty="0" err="1" smtClean="0"/>
              <a:t>n</a:t>
            </a:r>
            <a:r>
              <a:rPr lang="en-US" altLang="ja-JP" dirty="0" smtClean="0"/>
              <a:t> models</a:t>
            </a:r>
            <a:endParaRPr kumimoji="1" lang="ja-JP" altLang="en-US" dirty="0"/>
          </a:p>
        </p:txBody>
      </p:sp>
      <p:sp>
        <p:nvSpPr>
          <p:cNvPr id="157" name="スライド番号プレースホルダ 15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251460-1A66-497B-9619-48B833F9A30D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Error propagation module Geant4e</a:t>
            </a:r>
            <a:endParaRPr kumimoji="1" lang="ja-JP" altLang="en-US" dirty="0"/>
          </a:p>
        </p:txBody>
      </p:sp>
      <p:sp>
        <p:nvSpPr>
          <p:cNvPr id="2" name="スライド番号プレースホル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51460-1A66-497B-9619-48B833F9A30D}" type="slidenum">
              <a:rPr kumimoji="1" lang="ja-JP" altLang="en-US" smtClean="0"/>
              <a:pPr/>
              <a:t>40</a:t>
            </a:fld>
            <a:endParaRPr kumimoji="1" lang="ja-JP" alt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571612"/>
            <a:ext cx="6465887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Stepper performance</a:t>
            </a:r>
            <a:endParaRPr kumimoji="1" lang="ja-JP" altLang="en-US" dirty="0"/>
          </a:p>
        </p:txBody>
      </p:sp>
      <p:sp>
        <p:nvSpPr>
          <p:cNvPr id="2" name="スライド番号プレースホル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251460-1A66-497B-9619-48B833F9A30D}" type="slidenum">
              <a:rPr kumimoji="1" lang="ja-JP" altLang="en-US" smtClean="0"/>
              <a:pPr/>
              <a:t>41</a:t>
            </a:fld>
            <a:endParaRPr kumimoji="1" lang="ja-JP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643050"/>
            <a:ext cx="6380163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Tests on tracking in field</a:t>
            </a:r>
            <a:endParaRPr kumimoji="1" lang="ja-JP" altLang="en-US" dirty="0"/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251460-1A66-497B-9619-48B833F9A30D}" type="slidenum">
              <a:rPr kumimoji="1" lang="ja-JP" altLang="en-US" smtClean="0"/>
              <a:pPr/>
              <a:t>42</a:t>
            </a:fld>
            <a:endParaRPr kumimoji="1" lang="ja-JP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285860"/>
            <a:ext cx="6408737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152400" y="155575"/>
            <a:ext cx="868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ja-JP" sz="2800" dirty="0">
                <a:solidFill>
                  <a:schemeClr val="bg1">
                    <a:lumMod val="95000"/>
                  </a:schemeClr>
                </a:solidFill>
                <a:ea typeface="ＭＳ Ｐゴシック" pitchFamily="50" charset="-128"/>
              </a:rPr>
              <a:t>New solids : G4ExtrudedSolid and G4Paraboloid</a:t>
            </a:r>
          </a:p>
        </p:txBody>
      </p:sp>
      <p:pic>
        <p:nvPicPr>
          <p:cNvPr id="26627" name="Picture 3" descr="aParaboloi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1524000"/>
            <a:ext cx="2133600" cy="1906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5486400" y="3733800"/>
            <a:ext cx="368921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000" dirty="0">
                <a:solidFill>
                  <a:schemeClr val="bg1">
                    <a:lumMod val="95000"/>
                  </a:schemeClr>
                </a:solidFill>
                <a:ea typeface="ＭＳ Ｐゴシック" pitchFamily="50" charset="-128"/>
              </a:rPr>
              <a:t>G4Paraboloid by</a:t>
            </a:r>
          </a:p>
          <a:p>
            <a:r>
              <a:rPr lang="en-US" altLang="ja-JP" sz="2000" dirty="0">
                <a:solidFill>
                  <a:schemeClr val="bg1">
                    <a:lumMod val="95000"/>
                  </a:schemeClr>
                </a:solidFill>
                <a:ea typeface="ＭＳ Ｐゴシック" pitchFamily="50" charset="-128"/>
              </a:rPr>
              <a:t>Lukas </a:t>
            </a:r>
            <a:r>
              <a:rPr lang="en-US" altLang="ja-JP" sz="2000" dirty="0" err="1">
                <a:solidFill>
                  <a:schemeClr val="bg1">
                    <a:lumMod val="95000"/>
                  </a:schemeClr>
                </a:solidFill>
                <a:ea typeface="ＭＳ Ｐゴシック" pitchFamily="50" charset="-128"/>
              </a:rPr>
              <a:t>Lindroos</a:t>
            </a:r>
            <a:r>
              <a:rPr lang="en-US" altLang="ja-JP" sz="2000" dirty="0">
                <a:solidFill>
                  <a:schemeClr val="bg1">
                    <a:lumMod val="95000"/>
                  </a:schemeClr>
                </a:solidFill>
                <a:ea typeface="ＭＳ Ｐゴシック" pitchFamily="50" charset="-128"/>
              </a:rPr>
              <a:t> (Summer Student)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5334000" y="4648200"/>
            <a:ext cx="3188693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b="1" dirty="0">
                <a:solidFill>
                  <a:schemeClr val="bg1">
                    <a:lumMod val="95000"/>
                  </a:schemeClr>
                </a:solidFill>
                <a:ea typeface="ＭＳ Ｐゴシック" pitchFamily="50" charset="-128"/>
              </a:rPr>
              <a:t>G4Paraboloid</a:t>
            </a:r>
            <a:r>
              <a:rPr lang="en-US" altLang="ja-JP" sz="1400" dirty="0">
                <a:solidFill>
                  <a:schemeClr val="bg1">
                    <a:lumMod val="95000"/>
                  </a:schemeClr>
                </a:solidFill>
                <a:ea typeface="ＭＳ Ｐゴシック" pitchFamily="50" charset="-128"/>
              </a:rPr>
              <a:t> </a:t>
            </a:r>
            <a:r>
              <a:rPr lang="en-US" altLang="ja-JP" sz="1600" dirty="0">
                <a:solidFill>
                  <a:schemeClr val="bg1">
                    <a:lumMod val="95000"/>
                  </a:schemeClr>
                </a:solidFill>
                <a:ea typeface="ＭＳ Ｐゴシック" pitchFamily="50" charset="-128"/>
              </a:rPr>
              <a:t>is a full </a:t>
            </a:r>
            <a:r>
              <a:rPr lang="en-US" altLang="ja-JP" sz="1600" dirty="0" err="1">
                <a:solidFill>
                  <a:schemeClr val="bg1">
                    <a:lumMod val="95000"/>
                  </a:schemeClr>
                </a:solidFill>
                <a:ea typeface="ＭＳ Ｐゴシック" pitchFamily="50" charset="-128"/>
              </a:rPr>
              <a:t>Paraboloid</a:t>
            </a:r>
            <a:endParaRPr lang="en-US" altLang="ja-JP" sz="1600" dirty="0">
              <a:solidFill>
                <a:schemeClr val="bg1">
                  <a:lumMod val="95000"/>
                </a:schemeClr>
              </a:solidFill>
              <a:ea typeface="ＭＳ Ｐゴシック" pitchFamily="50" charset="-128"/>
            </a:endParaRPr>
          </a:p>
          <a:p>
            <a:r>
              <a:rPr lang="en-US" altLang="ja-JP" sz="1600" dirty="0">
                <a:solidFill>
                  <a:schemeClr val="bg1">
                    <a:lumMod val="95000"/>
                  </a:schemeClr>
                </a:solidFill>
                <a:ea typeface="ＭＳ Ｐゴシック" pitchFamily="50" charset="-128"/>
              </a:rPr>
              <a:t>                           with possible cut in Z</a:t>
            </a:r>
          </a:p>
          <a:p>
            <a:pPr>
              <a:buFontTx/>
              <a:buChar char="•"/>
            </a:pPr>
            <a:r>
              <a:rPr lang="en-US" altLang="ja-JP" sz="1600" dirty="0">
                <a:solidFill>
                  <a:schemeClr val="bg1">
                    <a:lumMod val="95000"/>
                  </a:schemeClr>
                </a:solidFill>
                <a:ea typeface="ＭＳ Ｐゴシック" pitchFamily="50" charset="-128"/>
              </a:rPr>
              <a:t> Equation : z = a*r</a:t>
            </a:r>
            <a:r>
              <a:rPr lang="en-US" altLang="ja-JP" sz="1600" baseline="30000" dirty="0">
                <a:solidFill>
                  <a:schemeClr val="bg1">
                    <a:lumMod val="95000"/>
                  </a:schemeClr>
                </a:solidFill>
                <a:ea typeface="ＭＳ Ｐゴシック" pitchFamily="50" charset="-128"/>
              </a:rPr>
              <a:t>2</a:t>
            </a:r>
            <a:r>
              <a:rPr lang="en-US" altLang="ja-JP" sz="1600" dirty="0">
                <a:solidFill>
                  <a:schemeClr val="bg1">
                    <a:lumMod val="95000"/>
                  </a:schemeClr>
                </a:solidFill>
                <a:ea typeface="ＭＳ Ｐゴシック" pitchFamily="50" charset="-128"/>
              </a:rPr>
              <a:t>+b</a:t>
            </a:r>
          </a:p>
          <a:p>
            <a:pPr>
              <a:buFontTx/>
              <a:buChar char="•"/>
            </a:pPr>
            <a:r>
              <a:rPr lang="en-US" altLang="ja-JP" sz="1600" u="sng" dirty="0">
                <a:solidFill>
                  <a:schemeClr val="bg1">
                    <a:lumMod val="95000"/>
                  </a:schemeClr>
                </a:solidFill>
                <a:ea typeface="ＭＳ Ｐゴシック" pitchFamily="50" charset="-128"/>
              </a:rPr>
              <a:t> On the picture</a:t>
            </a:r>
            <a:r>
              <a:rPr lang="en-US" altLang="ja-JP" sz="1600" dirty="0">
                <a:solidFill>
                  <a:schemeClr val="bg1">
                    <a:lumMod val="95000"/>
                  </a:schemeClr>
                </a:solidFill>
                <a:ea typeface="ＭＳ Ｐゴシック" pitchFamily="50" charset="-128"/>
              </a:rPr>
              <a:t>:  </a:t>
            </a:r>
          </a:p>
          <a:p>
            <a:r>
              <a:rPr lang="en-US" altLang="ja-JP" sz="1600" dirty="0">
                <a:solidFill>
                  <a:schemeClr val="bg1">
                    <a:lumMod val="95000"/>
                  </a:schemeClr>
                </a:solidFill>
                <a:ea typeface="ＭＳ Ｐゴシック" pitchFamily="50" charset="-128"/>
              </a:rPr>
              <a:t>  G4Paraboloid(Name,dz,R1,R2)</a:t>
            </a:r>
          </a:p>
          <a:p>
            <a:r>
              <a:rPr lang="en-US" altLang="ja-JP" sz="1600" dirty="0">
                <a:solidFill>
                  <a:schemeClr val="bg1">
                    <a:lumMod val="95000"/>
                  </a:schemeClr>
                </a:solidFill>
                <a:ea typeface="ＭＳ Ｐゴシック" pitchFamily="50" charset="-128"/>
              </a:rPr>
              <a:t>                        </a:t>
            </a:r>
            <a:r>
              <a:rPr lang="en-US" altLang="ja-JP" sz="1600" dirty="0" err="1">
                <a:solidFill>
                  <a:schemeClr val="bg1">
                    <a:lumMod val="95000"/>
                  </a:schemeClr>
                </a:solidFill>
                <a:ea typeface="ＭＳ Ｐゴシック" pitchFamily="50" charset="-128"/>
              </a:rPr>
              <a:t>dZ</a:t>
            </a:r>
            <a:r>
              <a:rPr lang="en-US" altLang="ja-JP" sz="1600" dirty="0">
                <a:solidFill>
                  <a:schemeClr val="bg1">
                    <a:lumMod val="95000"/>
                  </a:schemeClr>
                </a:solidFill>
                <a:ea typeface="ＭＳ Ｐゴシック" pitchFamily="50" charset="-128"/>
              </a:rPr>
              <a:t> = 20 and</a:t>
            </a:r>
          </a:p>
          <a:p>
            <a:r>
              <a:rPr lang="en-US" altLang="ja-JP" sz="1600" dirty="0">
                <a:solidFill>
                  <a:schemeClr val="bg1">
                    <a:lumMod val="95000"/>
                  </a:schemeClr>
                </a:solidFill>
                <a:ea typeface="ＭＳ Ｐゴシック" pitchFamily="50" charset="-128"/>
              </a:rPr>
              <a:t>                        R1 = 20 (at z=-20)</a:t>
            </a:r>
          </a:p>
          <a:p>
            <a:r>
              <a:rPr lang="en-US" altLang="ja-JP" sz="1600" dirty="0">
                <a:solidFill>
                  <a:schemeClr val="bg1">
                    <a:lumMod val="95000"/>
                  </a:schemeClr>
                </a:solidFill>
                <a:ea typeface="ＭＳ Ｐゴシック" pitchFamily="50" charset="-128"/>
              </a:rPr>
              <a:t>                        R2 = 35 (at z=20)</a:t>
            </a:r>
          </a:p>
        </p:txBody>
      </p:sp>
      <p:pic>
        <p:nvPicPr>
          <p:cNvPr id="26634" name="Picture 10" descr="ExtrudedSoli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371600"/>
            <a:ext cx="2379663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228600" y="3886200"/>
            <a:ext cx="408791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000" dirty="0">
                <a:solidFill>
                  <a:schemeClr val="bg1">
                    <a:lumMod val="95000"/>
                  </a:schemeClr>
                </a:solidFill>
                <a:ea typeface="ＭＳ Ｐゴシック" pitchFamily="50" charset="-128"/>
              </a:rPr>
              <a:t>G4ExtrudedSolid by</a:t>
            </a:r>
          </a:p>
          <a:p>
            <a:r>
              <a:rPr lang="en-US" altLang="ja-JP" sz="2000" dirty="0" err="1">
                <a:solidFill>
                  <a:schemeClr val="bg1">
                    <a:lumMod val="95000"/>
                  </a:schemeClr>
                </a:solidFill>
                <a:ea typeface="ＭＳ Ｐゴシック" pitchFamily="50" charset="-128"/>
              </a:rPr>
              <a:t>Ivana</a:t>
            </a:r>
            <a:r>
              <a:rPr lang="en-US" altLang="ja-JP" sz="2000" dirty="0">
                <a:solidFill>
                  <a:schemeClr val="bg1">
                    <a:lumMod val="95000"/>
                  </a:schemeClr>
                </a:solidFill>
                <a:ea typeface="ＭＳ Ｐゴシック" pitchFamily="50" charset="-128"/>
              </a:rPr>
              <a:t> </a:t>
            </a:r>
            <a:r>
              <a:rPr lang="en-US" altLang="ja-JP" sz="2000" dirty="0" err="1">
                <a:solidFill>
                  <a:schemeClr val="bg1">
                    <a:lumMod val="95000"/>
                  </a:schemeClr>
                </a:solidFill>
                <a:ea typeface="ＭＳ Ｐゴシック" pitchFamily="50" charset="-128"/>
              </a:rPr>
              <a:t>Hrivnacova</a:t>
            </a:r>
            <a:r>
              <a:rPr lang="en-US" altLang="ja-JP" sz="2000" dirty="0">
                <a:solidFill>
                  <a:schemeClr val="bg1">
                    <a:lumMod val="95000"/>
                  </a:schemeClr>
                </a:solidFill>
                <a:ea typeface="ＭＳ Ｐゴシック" pitchFamily="50" charset="-128"/>
              </a:rPr>
              <a:t> (</a:t>
            </a:r>
            <a:r>
              <a:rPr lang="en-US" altLang="ja-JP" sz="2000" dirty="0" err="1">
                <a:solidFill>
                  <a:schemeClr val="bg1">
                    <a:lumMod val="95000"/>
                  </a:schemeClr>
                </a:solidFill>
                <a:ea typeface="ＭＳ Ｐゴシック" pitchFamily="50" charset="-128"/>
              </a:rPr>
              <a:t>IPN,Orsay,France</a:t>
            </a:r>
            <a:r>
              <a:rPr lang="en-US" altLang="ja-JP" sz="2000" dirty="0">
                <a:solidFill>
                  <a:schemeClr val="bg1">
                    <a:lumMod val="95000"/>
                  </a:schemeClr>
                </a:solidFill>
                <a:ea typeface="ＭＳ Ｐゴシック" pitchFamily="50" charset="-128"/>
              </a:rPr>
              <a:t> )</a:t>
            </a:r>
          </a:p>
        </p:txBody>
      </p:sp>
      <p:sp>
        <p:nvSpPr>
          <p:cNvPr id="26636" name="Text Box 12"/>
          <p:cNvSpPr txBox="1">
            <a:spLocks noChangeArrowheads="1"/>
          </p:cNvSpPr>
          <p:nvPr/>
        </p:nvSpPr>
        <p:spPr bwMode="auto">
          <a:xfrm>
            <a:off x="152400" y="4648200"/>
            <a:ext cx="4648200" cy="158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ja-JP" b="1" dirty="0">
                <a:solidFill>
                  <a:schemeClr val="bg1">
                    <a:lumMod val="95000"/>
                  </a:schemeClr>
                </a:solidFill>
                <a:ea typeface="ＭＳ Ｐゴシック" pitchFamily="50" charset="-128"/>
              </a:rPr>
              <a:t>G4ExtrudedSolid </a:t>
            </a:r>
            <a:r>
              <a:rPr lang="en-US" altLang="ja-JP" sz="1600" dirty="0">
                <a:solidFill>
                  <a:schemeClr val="bg1">
                    <a:lumMod val="95000"/>
                  </a:schemeClr>
                </a:solidFill>
                <a:ea typeface="ＭＳ Ｐゴシック" pitchFamily="50" charset="-128"/>
              </a:rPr>
              <a:t>represents  the extrusion  </a:t>
            </a:r>
          </a:p>
          <a:p>
            <a:r>
              <a:rPr lang="en-US" altLang="ja-JP" sz="1600" dirty="0">
                <a:solidFill>
                  <a:schemeClr val="bg1">
                    <a:lumMod val="95000"/>
                  </a:schemeClr>
                </a:solidFill>
                <a:ea typeface="ＭＳ Ｐゴシック" pitchFamily="50" charset="-128"/>
              </a:rPr>
              <a:t>Z direction of an arbitrary polygon </a:t>
            </a:r>
          </a:p>
          <a:p>
            <a:pPr>
              <a:buFontTx/>
              <a:buChar char="•"/>
            </a:pPr>
            <a:r>
              <a:rPr lang="en-US" altLang="ja-JP" sz="1600" dirty="0">
                <a:solidFill>
                  <a:schemeClr val="bg1">
                    <a:lumMod val="95000"/>
                  </a:schemeClr>
                </a:solidFill>
                <a:ea typeface="ＭＳ Ｐゴシック" pitchFamily="50" charset="-128"/>
              </a:rPr>
              <a:t> For each Z section position with </a:t>
            </a:r>
          </a:p>
          <a:p>
            <a:r>
              <a:rPr lang="en-US" altLang="ja-JP" sz="1600" dirty="0">
                <a:solidFill>
                  <a:schemeClr val="bg1">
                    <a:lumMod val="95000"/>
                  </a:schemeClr>
                </a:solidFill>
                <a:ea typeface="ＭＳ Ｐゴシック" pitchFamily="50" charset="-128"/>
              </a:rPr>
              <a:t>    offset and scale factor is defined. </a:t>
            </a:r>
          </a:p>
          <a:p>
            <a:pPr>
              <a:buFontTx/>
              <a:buChar char="•"/>
            </a:pPr>
            <a:r>
              <a:rPr lang="en-US" altLang="ja-JP" sz="1600" dirty="0">
                <a:solidFill>
                  <a:schemeClr val="bg1">
                    <a:lumMod val="95000"/>
                  </a:schemeClr>
                </a:solidFill>
                <a:ea typeface="ＭＳ Ｐゴシック" pitchFamily="50" charset="-128"/>
              </a:rPr>
              <a:t> The solid is implemented as a</a:t>
            </a:r>
          </a:p>
          <a:p>
            <a:r>
              <a:rPr lang="en-US" altLang="ja-JP" sz="1600" dirty="0">
                <a:solidFill>
                  <a:schemeClr val="bg1">
                    <a:lumMod val="95000"/>
                  </a:schemeClr>
                </a:solidFill>
                <a:ea typeface="ＭＳ Ｐゴシック" pitchFamily="50" charset="-128"/>
              </a:rPr>
              <a:t>    specification of G4TessellatedSolid</a:t>
            </a:r>
          </a:p>
        </p:txBody>
      </p:sp>
      <p:sp>
        <p:nvSpPr>
          <p:cNvPr id="26637" name="Text Box 13"/>
          <p:cNvSpPr txBox="1">
            <a:spLocks noChangeArrowheads="1"/>
          </p:cNvSpPr>
          <p:nvPr/>
        </p:nvSpPr>
        <p:spPr bwMode="auto">
          <a:xfrm>
            <a:off x="914400" y="838200"/>
            <a:ext cx="1146175" cy="3762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ja-JP">
                <a:ea typeface="ＭＳ Ｐゴシック" pitchFamily="50" charset="-128"/>
              </a:rPr>
              <a:t>Since 8.3</a:t>
            </a:r>
          </a:p>
        </p:txBody>
      </p:sp>
      <p:sp>
        <p:nvSpPr>
          <p:cNvPr id="26638" name="Text Box 14"/>
          <p:cNvSpPr txBox="1">
            <a:spLocks noChangeArrowheads="1"/>
          </p:cNvSpPr>
          <p:nvPr/>
        </p:nvSpPr>
        <p:spPr bwMode="auto">
          <a:xfrm>
            <a:off x="5562600" y="838200"/>
            <a:ext cx="2174875" cy="3762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ja-JP">
                <a:ea typeface="ＭＳ Ｐゴシック" pitchFamily="50" charset="-128"/>
              </a:rPr>
              <a:t>Scheduled for 4.9.1</a:t>
            </a:r>
          </a:p>
        </p:txBody>
      </p:sp>
      <p:sp>
        <p:nvSpPr>
          <p:cNvPr id="11" name="スライド番号プレースホルダ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251460-1A66-497B-9619-48B833F9A30D}" type="slidenum">
              <a:rPr kumimoji="1" lang="ja-JP" altLang="en-US" smtClean="0"/>
              <a:pPr/>
              <a:t>43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E769F-9BA4-42FB-ABDF-8529C34E8026}" type="slidenum">
              <a:rPr lang="en-US" altLang="ja-JP"/>
              <a:pPr/>
              <a:t>44</a:t>
            </a:fld>
            <a:endParaRPr lang="en-US" altLang="ja-JP"/>
          </a:p>
        </p:txBody>
      </p:sp>
      <p:sp>
        <p:nvSpPr>
          <p:cNvPr id="368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ea typeface="ＭＳ Ｐゴシック" charset="-128"/>
              </a:rPr>
              <a:t>Multiple scattering options in </a:t>
            </a:r>
            <a:r>
              <a:rPr lang="en-US" altLang="ja-JP" dirty="0" smtClean="0">
                <a:ea typeface="ＭＳ Ｐゴシック" charset="-128"/>
              </a:rPr>
              <a:t>G4 </a:t>
            </a:r>
            <a:r>
              <a:rPr lang="en-US" altLang="ja-JP" dirty="0">
                <a:ea typeface="ＭＳ Ｐゴシック" charset="-128"/>
              </a:rPr>
              <a:t>9.0</a:t>
            </a:r>
          </a:p>
        </p:txBody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ja-JP" sz="2400" dirty="0">
                <a:solidFill>
                  <a:srgbClr val="FFC000"/>
                </a:solidFill>
                <a:ea typeface="ＭＳ Ｐゴシック" charset="-128"/>
              </a:rPr>
              <a:t>G4SafetyHelper</a:t>
            </a:r>
            <a:r>
              <a:rPr lang="en-US" altLang="ja-JP" sz="2400" dirty="0">
                <a:ea typeface="ＭＳ Ｐゴシック" charset="-128"/>
              </a:rPr>
              <a:t> class have been </a:t>
            </a:r>
            <a:r>
              <a:rPr lang="en-US" altLang="ja-JP" sz="2400" dirty="0" smtClean="0">
                <a:ea typeface="ＭＳ Ｐゴシック" charset="-128"/>
              </a:rPr>
              <a:t>introduced</a:t>
            </a:r>
          </a:p>
          <a:p>
            <a:pPr>
              <a:lnSpc>
                <a:spcPct val="80000"/>
              </a:lnSpc>
            </a:pPr>
            <a:endParaRPr lang="en-US" altLang="ja-JP" sz="2400" dirty="0">
              <a:ea typeface="ＭＳ Ｐゴシック" charset="-128"/>
            </a:endParaRPr>
          </a:p>
          <a:p>
            <a:pPr>
              <a:lnSpc>
                <a:spcPct val="80000"/>
              </a:lnSpc>
            </a:pPr>
            <a:r>
              <a:rPr lang="en-US" altLang="ja-JP" sz="2400" dirty="0">
                <a:ea typeface="ＭＳ Ｐゴシック" charset="-128"/>
              </a:rPr>
              <a:t>G4MscStepLimitType</a:t>
            </a:r>
          </a:p>
          <a:p>
            <a:pPr lvl="1">
              <a:lnSpc>
                <a:spcPct val="80000"/>
              </a:lnSpc>
            </a:pPr>
            <a:r>
              <a:rPr lang="en-US" altLang="ja-JP" sz="2000" dirty="0">
                <a:solidFill>
                  <a:srgbClr val="FFFF00"/>
                </a:solidFill>
                <a:ea typeface="ＭＳ Ｐゴシック" charset="-128"/>
              </a:rPr>
              <a:t>Minimal</a:t>
            </a:r>
            <a:r>
              <a:rPr lang="en-US" altLang="ja-JP" sz="2000" dirty="0">
                <a:ea typeface="ＭＳ Ｐゴシック" charset="-128"/>
              </a:rPr>
              <a:t> - equivalent to the algorithm of Geant4 7.1 and earlier releases </a:t>
            </a:r>
            <a:r>
              <a:rPr lang="en-US" altLang="ja-JP" sz="2000" dirty="0">
                <a:solidFill>
                  <a:srgbClr val="33CC33"/>
                </a:solidFill>
                <a:ea typeface="ＭＳ Ｐゴシック" charset="-128"/>
              </a:rPr>
              <a:t>(QGSP_EMV Physics Lists) </a:t>
            </a:r>
            <a:endParaRPr lang="en-US" altLang="ja-JP" sz="2000" dirty="0" smtClean="0">
              <a:solidFill>
                <a:srgbClr val="33CC33"/>
              </a:solidFill>
              <a:ea typeface="ＭＳ Ｐゴシック" charset="-128"/>
            </a:endParaRPr>
          </a:p>
          <a:p>
            <a:pPr lvl="1">
              <a:lnSpc>
                <a:spcPct val="80000"/>
              </a:lnSpc>
            </a:pPr>
            <a:endParaRPr lang="en-US" altLang="ja-JP" sz="2000" dirty="0">
              <a:solidFill>
                <a:srgbClr val="33CC33"/>
              </a:solidFill>
              <a:ea typeface="ＭＳ Ｐゴシック" charset="-128"/>
            </a:endParaRPr>
          </a:p>
          <a:p>
            <a:pPr lvl="1">
              <a:lnSpc>
                <a:spcPct val="80000"/>
              </a:lnSpc>
            </a:pPr>
            <a:r>
              <a:rPr lang="en-US" altLang="ja-JP" sz="2000" dirty="0" err="1">
                <a:solidFill>
                  <a:srgbClr val="FFFF00"/>
                </a:solidFill>
                <a:ea typeface="ＭＳ Ｐゴシック" charset="-128"/>
              </a:rPr>
              <a:t>UseSafety</a:t>
            </a:r>
            <a:r>
              <a:rPr lang="en-US" altLang="ja-JP" sz="2000" dirty="0">
                <a:ea typeface="ＭＳ Ｐゴシック" charset="-128"/>
              </a:rPr>
              <a:t> - the current default, uses geometrical safety </a:t>
            </a:r>
            <a:r>
              <a:rPr lang="en-US" altLang="ja-JP" sz="2000" dirty="0">
                <a:solidFill>
                  <a:srgbClr val="33CC33"/>
                </a:solidFill>
                <a:ea typeface="ＭＳ Ｐゴシック" charset="-128"/>
              </a:rPr>
              <a:t>(QGSP and QGSP_EMX Physics Lists)</a:t>
            </a:r>
          </a:p>
          <a:p>
            <a:pPr lvl="2">
              <a:lnSpc>
                <a:spcPct val="80000"/>
              </a:lnSpc>
            </a:pPr>
            <a:r>
              <a:rPr lang="en-US" altLang="ja-JP" sz="1800" i="1" dirty="0">
                <a:ea typeface="ＭＳ Ｐゴシック" charset="-128"/>
              </a:rPr>
              <a:t>QGSP_EMX includes sub-cutoff option </a:t>
            </a:r>
          </a:p>
          <a:p>
            <a:pPr lvl="1">
              <a:lnSpc>
                <a:spcPct val="80000"/>
              </a:lnSpc>
            </a:pPr>
            <a:endParaRPr lang="en-US" altLang="ja-JP" sz="2000" dirty="0" smtClean="0">
              <a:solidFill>
                <a:srgbClr val="FFFF00"/>
              </a:solidFill>
              <a:ea typeface="ＭＳ Ｐゴシック" charset="-128"/>
            </a:endParaRPr>
          </a:p>
          <a:p>
            <a:pPr lvl="1">
              <a:lnSpc>
                <a:spcPct val="80000"/>
              </a:lnSpc>
            </a:pPr>
            <a:r>
              <a:rPr lang="en-US" altLang="ja-JP" sz="2000" dirty="0" err="1" smtClean="0">
                <a:solidFill>
                  <a:srgbClr val="FFFF00"/>
                </a:solidFill>
                <a:ea typeface="ＭＳ Ｐゴシック" charset="-128"/>
              </a:rPr>
              <a:t>UseDistanceToBoundary</a:t>
            </a:r>
            <a:r>
              <a:rPr lang="en-US" altLang="ja-JP" sz="2000" dirty="0" smtClean="0">
                <a:ea typeface="ＭＳ Ｐゴシック" charset="-128"/>
              </a:rPr>
              <a:t> </a:t>
            </a:r>
            <a:r>
              <a:rPr lang="en-US" altLang="ja-JP" sz="2000" dirty="0">
                <a:ea typeface="ＭＳ Ｐゴシック" charset="-128"/>
              </a:rPr>
              <a:t>- the most advanced, recommended for accurate computations in the cases, where no magnetic field is set</a:t>
            </a:r>
          </a:p>
          <a:p>
            <a:pPr lvl="2">
              <a:lnSpc>
                <a:spcPct val="80000"/>
              </a:lnSpc>
            </a:pPr>
            <a:r>
              <a:rPr lang="en-US" altLang="ja-JP" sz="1800" i="1" dirty="0">
                <a:solidFill>
                  <a:srgbClr val="FFC000"/>
                </a:solidFill>
                <a:ea typeface="ＭＳ Ｐゴシック" charset="-128"/>
              </a:rPr>
              <a:t>also option is recommended: skin = 2</a:t>
            </a:r>
          </a:p>
          <a:p>
            <a:pPr>
              <a:lnSpc>
                <a:spcPct val="80000"/>
              </a:lnSpc>
            </a:pPr>
            <a:endParaRPr lang="en-US" altLang="ja-JP" sz="2400" dirty="0" smtClean="0">
              <a:ea typeface="ＭＳ Ｐゴシック" charset="-128"/>
            </a:endParaRPr>
          </a:p>
          <a:p>
            <a:pPr>
              <a:lnSpc>
                <a:spcPct val="80000"/>
              </a:lnSpc>
            </a:pPr>
            <a:r>
              <a:rPr lang="en-US" altLang="ja-JP" sz="2400" dirty="0" smtClean="0">
                <a:ea typeface="ＭＳ Ｐゴシック" charset="-128"/>
              </a:rPr>
              <a:t>Multiple </a:t>
            </a:r>
            <a:r>
              <a:rPr lang="en-US" altLang="ja-JP" sz="2400" dirty="0">
                <a:ea typeface="ＭＳ Ｐゴシック" charset="-128"/>
              </a:rPr>
              <a:t>scattering options configurable via </a:t>
            </a:r>
            <a:r>
              <a:rPr lang="en-US" altLang="ja-JP" sz="2400" dirty="0" smtClean="0">
                <a:ea typeface="ＭＳ Ｐゴシック" charset="-128"/>
              </a:rPr>
              <a:t>UI.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77813"/>
            <a:ext cx="4033838" cy="1139825"/>
          </a:xfrm>
        </p:spPr>
        <p:txBody>
          <a:bodyPr>
            <a:normAutofit fontScale="90000"/>
          </a:bodyPr>
          <a:lstStyle/>
          <a:p>
            <a:r>
              <a:rPr lang="en-US" altLang="ja-JP" sz="4000">
                <a:ea typeface="ＭＳ Ｐゴシック" charset="-128"/>
              </a:rPr>
              <a:t>Calorimeter tests</a:t>
            </a:r>
            <a:br>
              <a:rPr lang="en-US" altLang="ja-JP" sz="4000">
                <a:ea typeface="ＭＳ Ｐゴシック" charset="-128"/>
              </a:rPr>
            </a:br>
            <a:r>
              <a:rPr lang="en-US" altLang="ja-JP" sz="4000">
                <a:ea typeface="ＭＳ Ｐゴシック" charset="-128"/>
              </a:rPr>
              <a:t>ATLAS barrel type</a:t>
            </a:r>
          </a:p>
        </p:txBody>
      </p:sp>
      <p:sp>
        <p:nvSpPr>
          <p:cNvPr id="404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00213"/>
            <a:ext cx="3609975" cy="4430712"/>
          </a:xfrm>
        </p:spPr>
        <p:txBody>
          <a:bodyPr/>
          <a:lstStyle/>
          <a:p>
            <a:r>
              <a:rPr lang="en-US" altLang="ja-JP" sz="2400" dirty="0">
                <a:ea typeface="ＭＳ Ｐゴシック" charset="-128"/>
              </a:rPr>
              <a:t>Practically no difference between 8.3 and 9.0 </a:t>
            </a:r>
          </a:p>
          <a:p>
            <a:r>
              <a:rPr lang="en-US" altLang="ja-JP" sz="2400" i="1" dirty="0">
                <a:ea typeface="ＭＳ Ｐゴシック" charset="-128"/>
              </a:rPr>
              <a:t>EMV</a:t>
            </a:r>
            <a:r>
              <a:rPr lang="en-US" altLang="ja-JP" sz="2400" dirty="0">
                <a:ea typeface="ＭＳ Ｐゴシック" charset="-128"/>
              </a:rPr>
              <a:t> results are the same as for 7.1p01</a:t>
            </a:r>
          </a:p>
          <a:p>
            <a:r>
              <a:rPr lang="en-US" altLang="ja-JP" sz="2400" dirty="0">
                <a:solidFill>
                  <a:srgbClr val="FFC000"/>
                </a:solidFill>
                <a:ea typeface="ＭＳ Ｐゴシック" charset="-128"/>
              </a:rPr>
              <a:t>Sub-cutoff option (EMX, cut = 7 mm) was optimized</a:t>
            </a:r>
          </a:p>
          <a:p>
            <a:pPr lvl="1"/>
            <a:r>
              <a:rPr lang="en-US" altLang="ja-JP" sz="2000" dirty="0">
                <a:ea typeface="ＭＳ Ｐゴシック" charset="-128"/>
              </a:rPr>
              <a:t>G4SafetyHelper</a:t>
            </a:r>
          </a:p>
        </p:txBody>
      </p:sp>
      <p:pic>
        <p:nvPicPr>
          <p:cNvPr id="404484" name="Picture 4" descr="atlasbar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211638" y="188913"/>
            <a:ext cx="4752975" cy="6048375"/>
          </a:xfrm>
          <a:noFill/>
          <a:ln/>
        </p:spPr>
      </p:pic>
      <p:sp>
        <p:nvSpPr>
          <p:cNvPr id="8" name="スライド番号プレースホルダ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5D7BF2-B343-4E64-AF0E-2E3F7E44B6D0}" type="slidenum">
              <a:rPr lang="en-US" altLang="ja-JP" smtClean="0"/>
              <a:pPr/>
              <a:t>45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675A4-066C-4A2B-A0A8-B6C880F974AF}" type="slidenum">
              <a:rPr lang="en-US" altLang="ja-JP"/>
              <a:pPr/>
              <a:t>46</a:t>
            </a:fld>
            <a:endParaRPr lang="en-US" altLang="ja-JP"/>
          </a:p>
        </p:txBody>
      </p:sp>
      <p:sp>
        <p:nvSpPr>
          <p:cNvPr id="406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ea typeface="ＭＳ Ｐゴシック" charset="-128"/>
              </a:rPr>
              <a:t>Interface change with </a:t>
            </a:r>
            <a:r>
              <a:rPr lang="en-US" altLang="ja-JP" dirty="0" smtClean="0">
                <a:ea typeface="ＭＳ Ｐゴシック" charset="-128"/>
              </a:rPr>
              <a:t>G4 </a:t>
            </a:r>
            <a:r>
              <a:rPr lang="en-US" altLang="ja-JP" dirty="0">
                <a:ea typeface="ＭＳ Ｐゴシック" charset="-128"/>
              </a:rPr>
              <a:t>9.0</a:t>
            </a:r>
          </a:p>
        </p:txBody>
      </p:sp>
      <p:sp>
        <p:nvSpPr>
          <p:cNvPr id="406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1214422"/>
            <a:ext cx="8501122" cy="4929222"/>
          </a:xfrm>
        </p:spPr>
        <p:txBody>
          <a:bodyPr/>
          <a:lstStyle/>
          <a:p>
            <a:r>
              <a:rPr lang="en-US" altLang="ja-JP" sz="2400" dirty="0">
                <a:solidFill>
                  <a:srgbClr val="FFC000"/>
                </a:solidFill>
                <a:ea typeface="ＭＳ Ｐゴシック" charset="-128"/>
              </a:rPr>
              <a:t>EM base classes</a:t>
            </a:r>
          </a:p>
          <a:p>
            <a:pPr lvl="1"/>
            <a:r>
              <a:rPr lang="en-US" altLang="ja-JP" sz="2000" dirty="0">
                <a:ea typeface="ＭＳ Ｐゴシック" charset="-128"/>
              </a:rPr>
              <a:t>Renamed Physics Lists optional builders</a:t>
            </a:r>
          </a:p>
          <a:p>
            <a:pPr lvl="1"/>
            <a:r>
              <a:rPr lang="en-US" altLang="ja-JP" sz="2000" dirty="0">
                <a:ea typeface="ＭＳ Ｐゴシック" charset="-128"/>
              </a:rPr>
              <a:t>Renamed EM standard components in examples</a:t>
            </a:r>
          </a:p>
          <a:p>
            <a:pPr lvl="1"/>
            <a:r>
              <a:rPr lang="en-US" altLang="ja-JP" sz="2000" dirty="0">
                <a:ea typeface="ＭＳ Ｐゴシック" charset="-128"/>
              </a:rPr>
              <a:t>Renamed methods of G4EmProcessOptions</a:t>
            </a:r>
          </a:p>
          <a:p>
            <a:pPr lvl="1"/>
            <a:r>
              <a:rPr lang="en-US" altLang="ja-JP" sz="2000" dirty="0">
                <a:ea typeface="ＭＳ Ｐゴシック" charset="-128"/>
              </a:rPr>
              <a:t>New UI commands</a:t>
            </a:r>
          </a:p>
          <a:p>
            <a:pPr lvl="2"/>
            <a:r>
              <a:rPr lang="en-US" altLang="ja-JP" sz="1800" i="1" dirty="0">
                <a:solidFill>
                  <a:srgbClr val="FFFF00"/>
                </a:solidFill>
                <a:ea typeface="ＭＳ Ｐゴシック" charset="-128"/>
              </a:rPr>
              <a:t>/process/</a:t>
            </a:r>
            <a:r>
              <a:rPr lang="en-US" altLang="ja-JP" sz="1800" i="1" dirty="0" err="1">
                <a:solidFill>
                  <a:srgbClr val="FFFF00"/>
                </a:solidFill>
                <a:ea typeface="ＭＳ Ｐゴシック" charset="-128"/>
              </a:rPr>
              <a:t>msc</a:t>
            </a:r>
            <a:r>
              <a:rPr lang="en-US" altLang="ja-JP" sz="1800" i="1" dirty="0">
                <a:solidFill>
                  <a:srgbClr val="FFFF00"/>
                </a:solidFill>
                <a:ea typeface="ＭＳ Ｐゴシック" charset="-128"/>
              </a:rPr>
              <a:t>/</a:t>
            </a:r>
          </a:p>
          <a:p>
            <a:pPr lvl="1"/>
            <a:r>
              <a:rPr lang="en-US" altLang="ja-JP" sz="2000" dirty="0">
                <a:ea typeface="ＭＳ Ｐゴシック" charset="-128"/>
              </a:rPr>
              <a:t>Updated interface to G4UrbanMscModel</a:t>
            </a:r>
          </a:p>
          <a:p>
            <a:pPr lvl="2"/>
            <a:r>
              <a:rPr lang="en-US" altLang="ja-JP" sz="1800" dirty="0">
                <a:ea typeface="ＭＳ Ｐゴシック" charset="-128"/>
              </a:rPr>
              <a:t>Parameters can be changed between runs</a:t>
            </a:r>
          </a:p>
          <a:p>
            <a:pPr lvl="1"/>
            <a:r>
              <a:rPr lang="en-US" altLang="ja-JP" sz="2000" dirty="0">
                <a:ea typeface="ＭＳ Ｐゴシック" charset="-128"/>
              </a:rPr>
              <a:t>Use only G4SafetyHelper</a:t>
            </a:r>
          </a:p>
          <a:p>
            <a:pPr lvl="2"/>
            <a:r>
              <a:rPr lang="en-US" altLang="ja-JP" sz="1800" dirty="0">
                <a:solidFill>
                  <a:srgbClr val="FFFF00"/>
                </a:solidFill>
                <a:ea typeface="ＭＳ Ｐゴシック" charset="-128"/>
              </a:rPr>
              <a:t> not G4Navigator anymore </a:t>
            </a:r>
          </a:p>
          <a:p>
            <a:pPr lvl="1"/>
            <a:r>
              <a:rPr lang="en-US" altLang="ja-JP" sz="2000" dirty="0">
                <a:ea typeface="ＭＳ Ｐゴシック" charset="-128"/>
              </a:rPr>
              <a:t>Removed 52-type processes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EM Status Summary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67251460-1A66-497B-9619-48B833F9A30D}" type="slidenum">
              <a:rPr lang="ja-JP" altLang="en-US" smtClean="0"/>
              <a:pPr algn="r"/>
              <a:t>47</a:t>
            </a:fld>
            <a:endParaRPr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66838" y="1300163"/>
            <a:ext cx="6408737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Next release, Geant4 </a:t>
            </a:r>
            <a:r>
              <a:rPr kumimoji="1" lang="en-US" altLang="ja-JP" dirty="0" smtClean="0"/>
              <a:t>9.1</a:t>
            </a:r>
            <a:endParaRPr kumimoji="1" lang="ja-JP" altLang="en-US" dirty="0"/>
          </a:p>
        </p:txBody>
      </p:sp>
      <p:sp>
        <p:nvSpPr>
          <p:cNvPr id="4" name="コンテンツ プレースホルダ 3"/>
          <p:cNvSpPr>
            <a:spLocks noGrp="1"/>
          </p:cNvSpPr>
          <p:nvPr>
            <p:ph idx="1"/>
          </p:nvPr>
        </p:nvSpPr>
        <p:spPr>
          <a:xfrm>
            <a:off x="285720" y="2643182"/>
            <a:ext cx="8715436" cy="571504"/>
          </a:xfrm>
          <a:effectLst>
            <a:reflection blurRad="6350" stA="50000" endA="300" endPos="90000" dir="5400000" sy="-100000" algn="bl" rotWithShape="0"/>
          </a:effectLst>
        </p:spPr>
        <p:txBody>
          <a:bodyPr>
            <a:normAutofit lnSpcReduction="10000"/>
          </a:bodyPr>
          <a:lstStyle/>
          <a:p>
            <a:r>
              <a:rPr kumimoji="1" lang="en-US" altLang="ja-JP" i="1" dirty="0" smtClean="0">
                <a:solidFill>
                  <a:srgbClr val="FFFF00"/>
                </a:solidFill>
                <a:effectLst/>
              </a:rPr>
              <a:t>14 Dec/2007</a:t>
            </a:r>
            <a:r>
              <a:rPr kumimoji="1" lang="en-US" altLang="ja-JP" dirty="0" smtClean="0">
                <a:effectLst/>
              </a:rPr>
              <a:t> is the scheduled date for </a:t>
            </a:r>
            <a:r>
              <a:rPr kumimoji="1" lang="en-US" altLang="ja-JP" dirty="0" smtClean="0">
                <a:solidFill>
                  <a:srgbClr val="FFFF00"/>
                </a:solidFill>
                <a:effectLst/>
              </a:rPr>
              <a:t>Geant4 9.1</a:t>
            </a:r>
            <a:r>
              <a:rPr kumimoji="1" lang="en-US" altLang="ja-JP" dirty="0" smtClean="0">
                <a:effectLst/>
              </a:rPr>
              <a:t>.</a:t>
            </a:r>
            <a:endParaRPr kumimoji="1" lang="ja-JP" altLang="en-US" dirty="0">
              <a:effectLst/>
            </a:endParaRPr>
          </a:p>
        </p:txBody>
      </p:sp>
      <p:sp>
        <p:nvSpPr>
          <p:cNvPr id="2" name="スライド番号プレースホル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51460-1A66-497B-9619-48B833F9A30D}" type="slidenum">
              <a:rPr kumimoji="1" lang="ja-JP" altLang="en-US" smtClean="0"/>
              <a:pPr/>
              <a:t>48</a:t>
            </a:fld>
            <a:endParaRPr kumimoji="1" lang="ja-JP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Groups of lists – hadronic options</a:t>
            </a:r>
            <a:endParaRPr lang="en-US" altLang="ja-JP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ja-JP" dirty="0" smtClean="0">
                <a:solidFill>
                  <a:srgbClr val="FFC000"/>
                </a:solidFill>
              </a:rPr>
              <a:t>LHEP</a:t>
            </a:r>
            <a:r>
              <a:rPr lang="en-US" altLang="ja-JP" dirty="0" smtClean="0"/>
              <a:t> using parameterized models</a:t>
            </a:r>
          </a:p>
          <a:p>
            <a:endParaRPr lang="en-US" altLang="ja-JP" dirty="0" smtClean="0"/>
          </a:p>
          <a:p>
            <a:r>
              <a:rPr lang="en-US" altLang="ja-JP" dirty="0" smtClean="0">
                <a:solidFill>
                  <a:srgbClr val="FFC000"/>
                </a:solidFill>
              </a:rPr>
              <a:t>QGS/FTF</a:t>
            </a:r>
            <a:r>
              <a:rPr lang="en-US" altLang="ja-JP" dirty="0" smtClean="0"/>
              <a:t> series replaces parameterized high energy model</a:t>
            </a:r>
          </a:p>
          <a:p>
            <a:pPr lvl="1"/>
            <a:r>
              <a:rPr lang="en-US" altLang="ja-JP" dirty="0" smtClean="0"/>
              <a:t>theory driven string model used for </a:t>
            </a:r>
            <a:r>
              <a:rPr lang="en-US" altLang="ja-JP" dirty="0" err="1" smtClean="0"/>
              <a:t>pion</a:t>
            </a:r>
            <a:r>
              <a:rPr lang="en-US" altLang="ja-JP" dirty="0" smtClean="0"/>
              <a:t>, protons, neutrons, </a:t>
            </a:r>
            <a:r>
              <a:rPr lang="en-US" altLang="ja-JP" dirty="0" err="1" smtClean="0"/>
              <a:t>kaons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Improved cross-sections</a:t>
            </a:r>
          </a:p>
          <a:p>
            <a:pPr lvl="1"/>
            <a:r>
              <a:rPr lang="en-US" altLang="ja-JP" dirty="0" smtClean="0"/>
              <a:t>Better description for stopping particles using CHIPS modeling</a:t>
            </a:r>
          </a:p>
          <a:p>
            <a:pPr lvl="1"/>
            <a:r>
              <a:rPr lang="en-US" altLang="ja-JP" dirty="0" smtClean="0"/>
              <a:t>Revised elastic scattering</a:t>
            </a:r>
          </a:p>
          <a:p>
            <a:endParaRPr lang="en-US" altLang="ja-JP" dirty="0" smtClean="0"/>
          </a:p>
          <a:p>
            <a:r>
              <a:rPr lang="en-US" altLang="ja-JP" dirty="0" smtClean="0"/>
              <a:t>Variations for modeling at medium and low energies (e.g. </a:t>
            </a:r>
            <a:r>
              <a:rPr lang="en-US" altLang="ja-JP" i="1" dirty="0" smtClean="0"/>
              <a:t>QGSP_BIC</a:t>
            </a:r>
            <a:r>
              <a:rPr lang="en-US" altLang="ja-JP" dirty="0" smtClean="0"/>
              <a:t>)</a:t>
            </a:r>
          </a:p>
          <a:p>
            <a:pPr lvl="1"/>
            <a:r>
              <a:rPr lang="en-US" altLang="ja-JP" dirty="0" smtClean="0"/>
              <a:t>Cascade model, </a:t>
            </a:r>
            <a:r>
              <a:rPr lang="en-US" altLang="ja-JP" dirty="0" err="1" smtClean="0"/>
              <a:t>precompound</a:t>
            </a:r>
            <a:r>
              <a:rPr lang="en-US" altLang="ja-JP" dirty="0" smtClean="0"/>
              <a:t> model, CHIPS, low energy neutron transport </a:t>
            </a:r>
            <a:endParaRPr lang="en-US" altLang="ja-JP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356AD-CABB-4470-9597-4CD6780EB01C}" type="slidenum">
              <a:rPr lang="en-US" altLang="ja-JP" smtClean="0"/>
              <a:pPr/>
              <a:t>5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スライド番号プレースホルダ 6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1A67B57B-95E9-42CD-8653-66CF709FE838}" type="slidenum">
              <a:rPr lang="en-US" altLang="ja-JP"/>
              <a:pPr/>
              <a:t>6</a:t>
            </a:fld>
            <a:endParaRPr lang="en-US" altLang="ja-JP"/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sz="4000">
                <a:ea typeface="ＭＳ Ｐゴシック" charset="-128"/>
              </a:rPr>
              <a:t>Inventory of Reference PL (G4 8.3)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47800"/>
            <a:ext cx="2590800" cy="4800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ja-JP" sz="1800" dirty="0">
                <a:ea typeface="ＭＳ Ｐゴシック" charset="-128"/>
              </a:rPr>
              <a:t>LHEP</a:t>
            </a:r>
          </a:p>
          <a:p>
            <a:pPr>
              <a:lnSpc>
                <a:spcPct val="80000"/>
              </a:lnSpc>
            </a:pPr>
            <a:r>
              <a:rPr lang="en-US" altLang="ja-JP" sz="1800" dirty="0">
                <a:ea typeface="ＭＳ Ｐゴシック" charset="-128"/>
              </a:rPr>
              <a:t>LHEP_EMV</a:t>
            </a:r>
          </a:p>
          <a:p>
            <a:pPr>
              <a:lnSpc>
                <a:spcPct val="80000"/>
              </a:lnSpc>
            </a:pPr>
            <a:r>
              <a:rPr lang="en-US" altLang="ja-JP" sz="1800" dirty="0">
                <a:ea typeface="ＭＳ Ｐゴシック" charset="-128"/>
              </a:rPr>
              <a:t>LHEP_BERT</a:t>
            </a:r>
          </a:p>
          <a:p>
            <a:pPr>
              <a:lnSpc>
                <a:spcPct val="80000"/>
              </a:lnSpc>
            </a:pPr>
            <a:r>
              <a:rPr lang="en-US" altLang="ja-JP" sz="1800" dirty="0">
                <a:ea typeface="ＭＳ Ｐゴシック" charset="-128"/>
              </a:rPr>
              <a:t>LHEP_BERT_HP</a:t>
            </a:r>
          </a:p>
          <a:p>
            <a:pPr>
              <a:lnSpc>
                <a:spcPct val="80000"/>
              </a:lnSpc>
            </a:pPr>
            <a:r>
              <a:rPr lang="en-US" altLang="ja-JP" sz="1800" i="1" dirty="0">
                <a:solidFill>
                  <a:schemeClr val="accent4">
                    <a:lumMod val="60000"/>
                    <a:lumOff val="40000"/>
                  </a:schemeClr>
                </a:solidFill>
                <a:ea typeface="ＭＳ Ｐゴシック" charset="-128"/>
              </a:rPr>
              <a:t>LHEP_BIC</a:t>
            </a:r>
          </a:p>
          <a:p>
            <a:pPr>
              <a:lnSpc>
                <a:spcPct val="80000"/>
              </a:lnSpc>
            </a:pPr>
            <a:r>
              <a:rPr lang="en-US" altLang="ja-JP" sz="1800" i="1" dirty="0">
                <a:solidFill>
                  <a:schemeClr val="accent4">
                    <a:lumMod val="60000"/>
                    <a:lumOff val="40000"/>
                  </a:schemeClr>
                </a:solidFill>
                <a:ea typeface="ＭＳ Ｐゴシック" charset="-128"/>
              </a:rPr>
              <a:t>LHEP_BIC_HP</a:t>
            </a:r>
          </a:p>
          <a:p>
            <a:pPr>
              <a:lnSpc>
                <a:spcPct val="80000"/>
              </a:lnSpc>
            </a:pPr>
            <a:r>
              <a:rPr lang="en-US" altLang="ja-JP" sz="1800" i="1" dirty="0">
                <a:solidFill>
                  <a:schemeClr val="accent4">
                    <a:lumMod val="60000"/>
                    <a:lumOff val="40000"/>
                  </a:schemeClr>
                </a:solidFill>
                <a:ea typeface="ＭＳ Ｐゴシック" charset="-128"/>
              </a:rPr>
              <a:t>LHEP_PRECO</a:t>
            </a:r>
          </a:p>
          <a:p>
            <a:pPr>
              <a:lnSpc>
                <a:spcPct val="80000"/>
              </a:lnSpc>
            </a:pPr>
            <a:r>
              <a:rPr lang="en-US" altLang="ja-JP" sz="1800" dirty="0">
                <a:ea typeface="ＭＳ Ｐゴシック" charset="-128"/>
              </a:rPr>
              <a:t>LHEP_PRECO_HP</a:t>
            </a:r>
          </a:p>
          <a:p>
            <a:pPr>
              <a:lnSpc>
                <a:spcPct val="80000"/>
              </a:lnSpc>
            </a:pPr>
            <a:r>
              <a:rPr lang="en-US" altLang="ja-JP" sz="1800" i="1" dirty="0" smtClean="0">
                <a:solidFill>
                  <a:schemeClr val="accent4">
                    <a:lumMod val="60000"/>
                    <a:lumOff val="40000"/>
                  </a:schemeClr>
                </a:solidFill>
                <a:ea typeface="ＭＳ Ｐゴシック" charset="-128"/>
              </a:rPr>
              <a:t>LHEP_HP</a:t>
            </a:r>
            <a:endParaRPr lang="en-US" altLang="ja-JP" sz="1800" i="1" dirty="0">
              <a:solidFill>
                <a:schemeClr val="accent4">
                  <a:lumMod val="60000"/>
                  <a:lumOff val="40000"/>
                </a:schemeClr>
              </a:solidFill>
              <a:ea typeface="ＭＳ Ｐゴシック" charset="-128"/>
            </a:endParaRPr>
          </a:p>
          <a:p>
            <a:pPr>
              <a:lnSpc>
                <a:spcPct val="80000"/>
              </a:lnSpc>
            </a:pPr>
            <a:r>
              <a:rPr lang="en-US" altLang="ja-JP" sz="1800" i="1" dirty="0">
                <a:solidFill>
                  <a:schemeClr val="accent4">
                    <a:lumMod val="60000"/>
                    <a:lumOff val="40000"/>
                  </a:schemeClr>
                </a:solidFill>
                <a:ea typeface="ＭＳ Ｐゴシック" charset="-128"/>
              </a:rPr>
              <a:t>LHEP_LEAD</a:t>
            </a:r>
          </a:p>
          <a:p>
            <a:pPr>
              <a:lnSpc>
                <a:spcPct val="80000"/>
              </a:lnSpc>
            </a:pPr>
            <a:r>
              <a:rPr lang="en-US" altLang="ja-JP" sz="1800" i="1" dirty="0">
                <a:solidFill>
                  <a:schemeClr val="accent4">
                    <a:lumMod val="60000"/>
                    <a:lumOff val="40000"/>
                  </a:schemeClr>
                </a:solidFill>
                <a:ea typeface="ＭＳ Ｐゴシック" charset="-128"/>
              </a:rPr>
              <a:t>LHEP_LEAD_HP</a:t>
            </a:r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3200400" y="1447800"/>
            <a:ext cx="2590800" cy="4800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ja-JP" sz="1800" dirty="0">
                <a:ea typeface="ＭＳ Ｐゴシック" charset="-128"/>
              </a:rPr>
              <a:t>QGSP</a:t>
            </a:r>
          </a:p>
          <a:p>
            <a:pPr>
              <a:lnSpc>
                <a:spcPct val="80000"/>
              </a:lnSpc>
            </a:pPr>
            <a:r>
              <a:rPr lang="en-US" altLang="ja-JP" sz="1800" dirty="0">
                <a:ea typeface="ＭＳ Ｐゴシック" charset="-128"/>
              </a:rPr>
              <a:t>QGSP_EMV</a:t>
            </a:r>
          </a:p>
          <a:p>
            <a:pPr>
              <a:lnSpc>
                <a:spcPct val="80000"/>
              </a:lnSpc>
            </a:pPr>
            <a:r>
              <a:rPr lang="en-US" altLang="ja-JP" sz="1800" dirty="0">
                <a:ea typeface="ＭＳ Ｐゴシック" charset="-128"/>
              </a:rPr>
              <a:t>QGSP_EMX</a:t>
            </a:r>
          </a:p>
          <a:p>
            <a:pPr>
              <a:lnSpc>
                <a:spcPct val="80000"/>
              </a:lnSpc>
            </a:pPr>
            <a:r>
              <a:rPr lang="en-US" altLang="ja-JP" sz="1800" dirty="0">
                <a:ea typeface="ＭＳ Ｐゴシック" charset="-128"/>
              </a:rPr>
              <a:t>QGSP_NQE</a:t>
            </a:r>
          </a:p>
          <a:p>
            <a:pPr>
              <a:lnSpc>
                <a:spcPct val="80000"/>
              </a:lnSpc>
            </a:pPr>
            <a:r>
              <a:rPr lang="en-US" altLang="ja-JP" sz="1800" dirty="0">
                <a:ea typeface="ＭＳ Ｐゴシック" charset="-128"/>
              </a:rPr>
              <a:t>QGSP_EMV_NQE</a:t>
            </a:r>
          </a:p>
          <a:p>
            <a:pPr>
              <a:lnSpc>
                <a:spcPct val="80000"/>
              </a:lnSpc>
            </a:pPr>
            <a:r>
              <a:rPr lang="en-US" altLang="ja-JP" sz="1800" dirty="0">
                <a:ea typeface="ＭＳ Ｐゴシック" charset="-128"/>
              </a:rPr>
              <a:t>QGSP_BERT</a:t>
            </a:r>
          </a:p>
          <a:p>
            <a:pPr>
              <a:lnSpc>
                <a:spcPct val="80000"/>
              </a:lnSpc>
            </a:pPr>
            <a:r>
              <a:rPr lang="en-US" altLang="ja-JP" sz="1800" dirty="0">
                <a:ea typeface="ＭＳ Ｐゴシック" charset="-128"/>
              </a:rPr>
              <a:t>QGSP_BERT_EMV</a:t>
            </a:r>
          </a:p>
          <a:p>
            <a:pPr>
              <a:lnSpc>
                <a:spcPct val="80000"/>
              </a:lnSpc>
            </a:pPr>
            <a:r>
              <a:rPr lang="en-US" altLang="ja-JP" sz="1800" dirty="0">
                <a:ea typeface="ＭＳ Ｐゴシック" charset="-128"/>
              </a:rPr>
              <a:t>QGSP_BERT_HP</a:t>
            </a:r>
          </a:p>
          <a:p>
            <a:pPr>
              <a:lnSpc>
                <a:spcPct val="80000"/>
              </a:lnSpc>
            </a:pPr>
            <a:r>
              <a:rPr lang="en-US" altLang="ja-JP" sz="1800" dirty="0">
                <a:ea typeface="ＭＳ Ｐゴシック" charset="-128"/>
              </a:rPr>
              <a:t>QGSP_BERT_NQE</a:t>
            </a:r>
          </a:p>
          <a:p>
            <a:pPr>
              <a:lnSpc>
                <a:spcPct val="80000"/>
              </a:lnSpc>
            </a:pPr>
            <a:r>
              <a:rPr lang="en-US" altLang="ja-JP" sz="1800" dirty="0">
                <a:ea typeface="ＭＳ Ｐゴシック" charset="-128"/>
              </a:rPr>
              <a:t>QGSP_BERT_TRV</a:t>
            </a:r>
          </a:p>
          <a:p>
            <a:pPr>
              <a:lnSpc>
                <a:spcPct val="80000"/>
              </a:lnSpc>
            </a:pPr>
            <a:r>
              <a:rPr lang="en-US" altLang="ja-JP" sz="1800" dirty="0">
                <a:ea typeface="ＭＳ Ｐゴシック" charset="-128"/>
              </a:rPr>
              <a:t>QGSP_BIC</a:t>
            </a:r>
          </a:p>
          <a:p>
            <a:pPr>
              <a:lnSpc>
                <a:spcPct val="80000"/>
              </a:lnSpc>
            </a:pPr>
            <a:r>
              <a:rPr lang="en-US" altLang="ja-JP" sz="1800" dirty="0">
                <a:ea typeface="ＭＳ Ｐゴシック" charset="-128"/>
              </a:rPr>
              <a:t>QGSP_BIC_HP</a:t>
            </a:r>
          </a:p>
          <a:p>
            <a:pPr>
              <a:lnSpc>
                <a:spcPct val="80000"/>
              </a:lnSpc>
            </a:pPr>
            <a:r>
              <a:rPr lang="en-US" altLang="ja-JP" sz="1800" i="1" dirty="0">
                <a:solidFill>
                  <a:schemeClr val="accent4">
                    <a:lumMod val="60000"/>
                    <a:lumOff val="40000"/>
                  </a:schemeClr>
                </a:solidFill>
                <a:ea typeface="ＭＳ Ｐゴシック" charset="-128"/>
              </a:rPr>
              <a:t>QGSP_HP</a:t>
            </a:r>
          </a:p>
          <a:p>
            <a:pPr>
              <a:lnSpc>
                <a:spcPct val="80000"/>
              </a:lnSpc>
            </a:pPr>
            <a:r>
              <a:rPr lang="en-US" altLang="ja-JP" sz="1800" dirty="0">
                <a:ea typeface="ＭＳ Ｐゴシック" charset="-128"/>
              </a:rPr>
              <a:t>QGSP_QEL</a:t>
            </a:r>
          </a:p>
          <a:p>
            <a:pPr>
              <a:lnSpc>
                <a:spcPct val="80000"/>
              </a:lnSpc>
            </a:pPr>
            <a:r>
              <a:rPr lang="en-US" altLang="ja-JP" sz="1800" dirty="0">
                <a:ea typeface="ＭＳ Ｐゴシック" charset="-128"/>
              </a:rPr>
              <a:t/>
            </a:r>
            <a:br>
              <a:rPr lang="en-US" altLang="ja-JP" sz="1800" dirty="0">
                <a:ea typeface="ＭＳ Ｐゴシック" charset="-128"/>
              </a:rPr>
            </a:br>
            <a:endParaRPr lang="en-US" altLang="ja-JP" sz="1800" dirty="0">
              <a:ea typeface="ＭＳ Ｐゴシック" charset="-128"/>
            </a:endParaRPr>
          </a:p>
        </p:txBody>
      </p:sp>
      <p:sp>
        <p:nvSpPr>
          <p:cNvPr id="72711" name="Rectangle 7"/>
          <p:cNvSpPr>
            <a:spLocks noChangeArrowheads="1"/>
          </p:cNvSpPr>
          <p:nvPr/>
        </p:nvSpPr>
        <p:spPr bwMode="auto">
          <a:xfrm>
            <a:off x="6553200" y="1447800"/>
            <a:ext cx="2590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en-US" altLang="ja-JP" dirty="0">
                <a:solidFill>
                  <a:schemeClr val="bg1"/>
                </a:solidFill>
                <a:ea typeface="ＭＳ Ｐゴシック" charset="-128"/>
              </a:rPr>
              <a:t>QGSC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en-US" altLang="ja-JP" dirty="0">
                <a:solidFill>
                  <a:schemeClr val="bg1"/>
                </a:solidFill>
                <a:ea typeface="ＭＳ Ｐゴシック" charset="-128"/>
              </a:rPr>
              <a:t>QGSC_EMV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en-US" altLang="ja-JP" dirty="0">
                <a:solidFill>
                  <a:schemeClr val="bg1"/>
                </a:solidFill>
                <a:ea typeface="ＭＳ Ｐゴシック" charset="-128"/>
              </a:rPr>
              <a:t>QGSC_EFLOW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en-US" altLang="ja-JP" i="1" dirty="0">
                <a:solidFill>
                  <a:schemeClr val="accent4">
                    <a:lumMod val="60000"/>
                    <a:lumOff val="40000"/>
                  </a:schemeClr>
                </a:solidFill>
                <a:ea typeface="ＭＳ Ｐゴシック" charset="-128"/>
              </a:rPr>
              <a:t>QGSC_LEAD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en-US" altLang="ja-JP" i="1" dirty="0">
                <a:solidFill>
                  <a:schemeClr val="accent4">
                    <a:lumMod val="60000"/>
                    <a:lumOff val="40000"/>
                  </a:schemeClr>
                </a:solidFill>
                <a:ea typeface="ＭＳ Ｐゴシック" charset="-128"/>
              </a:rPr>
              <a:t>QGSC_LEAD_HP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20000"/>
            </a:pPr>
            <a:endParaRPr lang="en-US" altLang="ja-JP" i="1" dirty="0">
              <a:solidFill>
                <a:schemeClr val="bg1"/>
              </a:solidFill>
              <a:ea typeface="ＭＳ Ｐゴシック" charset="-128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en-US" altLang="ja-JP" dirty="0">
                <a:solidFill>
                  <a:schemeClr val="bg1"/>
                </a:solidFill>
                <a:ea typeface="ＭＳ Ｐゴシック" charset="-128"/>
              </a:rPr>
              <a:t>LBE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20000"/>
            </a:pPr>
            <a:endParaRPr lang="en-US" altLang="ja-JP" dirty="0">
              <a:solidFill>
                <a:schemeClr val="bg1"/>
              </a:solidFill>
              <a:ea typeface="ＭＳ Ｐゴシック" charset="-128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en-US" altLang="ja-JP" dirty="0">
                <a:solidFill>
                  <a:schemeClr val="bg1"/>
                </a:solidFill>
                <a:ea typeface="ＭＳ Ｐゴシック" charset="-128"/>
              </a:rPr>
              <a:t>FTFC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en-US" altLang="ja-JP" dirty="0">
                <a:solidFill>
                  <a:schemeClr val="bg1"/>
                </a:solidFill>
                <a:ea typeface="ＭＳ Ｐゴシック" charset="-128"/>
              </a:rPr>
              <a:t>FTFP_EMV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en-US" altLang="ja-JP" dirty="0">
                <a:solidFill>
                  <a:schemeClr val="bg1"/>
                </a:solidFill>
                <a:ea typeface="ＭＳ Ｐゴシック" charset="-128"/>
              </a:rPr>
              <a:t>FTFP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20000"/>
            </a:pPr>
            <a:endParaRPr lang="en-US" altLang="ja-JP" dirty="0">
              <a:solidFill>
                <a:schemeClr val="bg1"/>
              </a:solidFill>
              <a:ea typeface="ＭＳ Ｐゴシック" charset="-128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en-US" altLang="ja-JP" dirty="0">
                <a:solidFill>
                  <a:schemeClr val="bg1"/>
                </a:solidFill>
                <a:ea typeface="ＭＳ Ｐゴシック" charset="-128"/>
              </a:rPr>
              <a:t>QBBC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20000"/>
            </a:pPr>
            <a:endParaRPr lang="en-US" altLang="ja-JP" sz="1400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72712" name="Text Box 8"/>
          <p:cNvSpPr txBox="1">
            <a:spLocks noChangeArrowheads="1"/>
          </p:cNvSpPr>
          <p:nvPr/>
        </p:nvSpPr>
        <p:spPr bwMode="auto">
          <a:xfrm>
            <a:off x="228600" y="5638800"/>
            <a:ext cx="26310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i="1" dirty="0">
                <a:solidFill>
                  <a:schemeClr val="accent4">
                    <a:lumMod val="60000"/>
                    <a:lumOff val="40000"/>
                  </a:schemeClr>
                </a:solidFill>
                <a:ea typeface="ＭＳ Ｐゴシック" charset="-128"/>
              </a:rPr>
              <a:t>Lists in italic deleted in 9.0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Examples</a:t>
            </a:r>
            <a:endParaRPr lang="en-US" altLang="ja-JP" dirty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857232"/>
            <a:ext cx="8715436" cy="5786454"/>
          </a:xfrm>
        </p:spPr>
        <p:txBody>
          <a:bodyPr>
            <a:normAutofit fontScale="62500" lnSpcReduction="20000"/>
          </a:bodyPr>
          <a:lstStyle/>
          <a:p>
            <a:r>
              <a:rPr lang="en-US" altLang="ja-JP" i="1" dirty="0" smtClean="0">
                <a:solidFill>
                  <a:srgbClr val="FFC000"/>
                </a:solidFill>
              </a:rPr>
              <a:t>LHEP</a:t>
            </a:r>
            <a:r>
              <a:rPr lang="en-US" altLang="ja-JP" dirty="0" smtClean="0"/>
              <a:t>: </a:t>
            </a:r>
          </a:p>
          <a:p>
            <a:pPr lvl="1"/>
            <a:r>
              <a:rPr lang="en-US" altLang="ja-JP" dirty="0" smtClean="0"/>
              <a:t>fast, for shower simulation in calorimeter</a:t>
            </a:r>
          </a:p>
          <a:p>
            <a:pPr lvl="1"/>
            <a:r>
              <a:rPr lang="en-US" altLang="ja-JP" dirty="0" err="1" smtClean="0"/>
              <a:t>Paratmeterized</a:t>
            </a:r>
            <a:r>
              <a:rPr lang="en-US" altLang="ja-JP" dirty="0" smtClean="0"/>
              <a:t> modeling for all </a:t>
            </a:r>
            <a:r>
              <a:rPr lang="en-US" altLang="ja-JP" dirty="0" err="1" smtClean="0"/>
              <a:t>hadronic</a:t>
            </a:r>
            <a:r>
              <a:rPr lang="en-US" altLang="ja-JP" dirty="0" smtClean="0"/>
              <a:t> interactions</a:t>
            </a:r>
          </a:p>
          <a:p>
            <a:pPr lvl="1"/>
            <a:r>
              <a:rPr lang="en-US" altLang="ja-JP" dirty="0" smtClean="0"/>
              <a:t>Standard EM physics</a:t>
            </a:r>
          </a:p>
          <a:p>
            <a:r>
              <a:rPr lang="en-US" altLang="ja-JP" i="1" dirty="0" smtClean="0">
                <a:solidFill>
                  <a:srgbClr val="FFC000"/>
                </a:solidFill>
              </a:rPr>
              <a:t>QGSP</a:t>
            </a:r>
          </a:p>
          <a:p>
            <a:pPr lvl="1"/>
            <a:r>
              <a:rPr lang="en-US" altLang="ja-JP" dirty="0" smtClean="0"/>
              <a:t>QGS for high energy interaction, using </a:t>
            </a:r>
            <a:r>
              <a:rPr lang="en-US" altLang="ja-JP" dirty="0" err="1" smtClean="0"/>
              <a:t>Precompound</a:t>
            </a:r>
            <a:r>
              <a:rPr lang="en-US" altLang="ja-JP" dirty="0" smtClean="0"/>
              <a:t> for nuclear de-excitation</a:t>
            </a:r>
          </a:p>
          <a:p>
            <a:pPr lvl="1"/>
            <a:r>
              <a:rPr lang="en-US" altLang="ja-JP" dirty="0" smtClean="0"/>
              <a:t>LEP for  low energy ( &lt; 12-25 </a:t>
            </a:r>
            <a:r>
              <a:rPr lang="en-US" altLang="ja-JP" dirty="0" err="1" smtClean="0"/>
              <a:t>GeV</a:t>
            </a:r>
            <a:r>
              <a:rPr lang="en-US" altLang="ja-JP" dirty="0" smtClean="0"/>
              <a:t>)</a:t>
            </a:r>
          </a:p>
          <a:p>
            <a:pPr lvl="1"/>
            <a:r>
              <a:rPr lang="en-US" altLang="ja-JP" dirty="0" smtClean="0"/>
              <a:t>LHEP models for particles other than proton, neutron, </a:t>
            </a:r>
            <a:r>
              <a:rPr lang="en-US" altLang="ja-JP" dirty="0" err="1" smtClean="0"/>
              <a:t>pion</a:t>
            </a:r>
            <a:r>
              <a:rPr lang="en-US" altLang="ja-JP" dirty="0" smtClean="0"/>
              <a:t>, </a:t>
            </a:r>
            <a:r>
              <a:rPr lang="en-US" altLang="ja-JP" dirty="0" err="1" smtClean="0"/>
              <a:t>Kaon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Elastic scattering was changing</a:t>
            </a:r>
          </a:p>
          <a:p>
            <a:pPr lvl="1"/>
            <a:r>
              <a:rPr lang="en-US" altLang="ja-JP" dirty="0" smtClean="0"/>
              <a:t>Standard EM physics</a:t>
            </a:r>
            <a:endParaRPr lang="en-US" altLang="ja-JP" i="1" dirty="0" smtClean="0">
              <a:solidFill>
                <a:srgbClr val="FFC000"/>
              </a:solidFill>
            </a:endParaRPr>
          </a:p>
          <a:p>
            <a:r>
              <a:rPr lang="en-US" altLang="ja-JP" i="1" dirty="0" smtClean="0">
                <a:solidFill>
                  <a:srgbClr val="FFC000"/>
                </a:solidFill>
              </a:rPr>
              <a:t>QGSP_BERT_HP</a:t>
            </a:r>
          </a:p>
          <a:p>
            <a:pPr lvl="1"/>
            <a:r>
              <a:rPr lang="en-US" altLang="ja-JP" dirty="0" smtClean="0"/>
              <a:t>Radiation background studies – good modeling for neutron production and transport</a:t>
            </a:r>
          </a:p>
          <a:p>
            <a:pPr lvl="1"/>
            <a:r>
              <a:rPr lang="en-US" altLang="ja-JP" dirty="0" smtClean="0"/>
              <a:t>Usage of LEP reduced by BERT for nucleons, </a:t>
            </a:r>
            <a:r>
              <a:rPr lang="en-US" altLang="ja-JP" dirty="0" err="1" smtClean="0"/>
              <a:t>pions</a:t>
            </a:r>
            <a:r>
              <a:rPr lang="en-US" altLang="ja-JP" dirty="0" smtClean="0"/>
              <a:t>, </a:t>
            </a:r>
            <a:r>
              <a:rPr lang="en-US" altLang="ja-JP" dirty="0" err="1" smtClean="0"/>
              <a:t>kaons</a:t>
            </a:r>
            <a:r>
              <a:rPr lang="en-US" altLang="ja-JP" dirty="0" smtClean="0"/>
              <a:t> below 10 </a:t>
            </a:r>
            <a:r>
              <a:rPr lang="en-US" altLang="ja-JP" dirty="0" err="1" smtClean="0"/>
              <a:t>GeV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Add HP neutron transport for neutrons &lt; 20MeV  </a:t>
            </a:r>
            <a:endParaRPr lang="en-US" altLang="ja-JP" i="1" dirty="0" smtClean="0">
              <a:solidFill>
                <a:srgbClr val="FFC000"/>
              </a:solidFill>
            </a:endParaRPr>
          </a:p>
          <a:p>
            <a:r>
              <a:rPr lang="en-US" altLang="ja-JP" i="1" dirty="0" smtClean="0">
                <a:solidFill>
                  <a:srgbClr val="FFC000"/>
                </a:solidFill>
              </a:rPr>
              <a:t>QGSC</a:t>
            </a:r>
          </a:p>
          <a:p>
            <a:pPr lvl="1"/>
            <a:r>
              <a:rPr lang="en-US" altLang="ja-JP" dirty="0" smtClean="0"/>
              <a:t>Like QGSP with improved nuclear fragmentation provided by CHIPS</a:t>
            </a:r>
          </a:p>
          <a:p>
            <a:r>
              <a:rPr lang="en-US" altLang="ja-JP" i="1" dirty="0" smtClean="0">
                <a:solidFill>
                  <a:srgbClr val="FFC000"/>
                </a:solidFill>
              </a:rPr>
              <a:t>FTFP</a:t>
            </a:r>
          </a:p>
          <a:p>
            <a:pPr lvl="1"/>
            <a:r>
              <a:rPr lang="en-US" altLang="ja-JP" dirty="0" smtClean="0"/>
              <a:t>Alternative string model, under revision</a:t>
            </a:r>
          </a:p>
          <a:p>
            <a:r>
              <a:rPr lang="en-US" altLang="ja-JP" i="1" dirty="0" smtClean="0">
                <a:solidFill>
                  <a:srgbClr val="FFC000"/>
                </a:solidFill>
              </a:rPr>
              <a:t>QGSP_EMV, LHEP_EMV</a:t>
            </a:r>
          </a:p>
          <a:p>
            <a:pPr lvl="1"/>
            <a:r>
              <a:rPr lang="en-US" altLang="ja-JP" dirty="0" smtClean="0"/>
              <a:t>Alternate EM physics, using  faster multiple scattering similar to 7.1</a:t>
            </a:r>
            <a:endParaRPr lang="en-US" altLang="ja-JP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8D10-866A-47C6-B767-C8D7D3347CD8}" type="slidenum">
              <a:rPr lang="en-US" altLang="ja-JP" smtClean="0"/>
              <a:pPr/>
              <a:t>7</a:t>
            </a:fld>
            <a:endParaRPr lang="en-US" altLang="ja-JP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Updates in 9.0</a:t>
            </a:r>
            <a:endParaRPr lang="en-US" altLang="ja-JP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ja-JP" dirty="0" smtClean="0"/>
              <a:t>Rename components for EM physics</a:t>
            </a:r>
          </a:p>
          <a:p>
            <a:pPr lvl="1"/>
            <a:r>
              <a:rPr lang="en-US" altLang="ja-JP" dirty="0" smtClean="0"/>
              <a:t>G4EMStandardPhysics, the default EM option</a:t>
            </a:r>
          </a:p>
          <a:p>
            <a:pPr lvl="1"/>
            <a:r>
              <a:rPr lang="en-US" altLang="ja-JP" dirty="0" smtClean="0"/>
              <a:t>G4EMStandardPhysics_option1, used by _EMV variants</a:t>
            </a:r>
          </a:p>
          <a:p>
            <a:pPr lvl="2"/>
            <a:r>
              <a:rPr lang="en-US" altLang="ja-JP" dirty="0" smtClean="0"/>
              <a:t>Was G4EMStandardPhysics71</a:t>
            </a:r>
          </a:p>
          <a:p>
            <a:pPr lvl="1"/>
            <a:r>
              <a:rPr lang="en-US" altLang="ja-JP" dirty="0" smtClean="0"/>
              <a:t>G4EMStandardPhysics_option2, used by _EMX variants</a:t>
            </a:r>
          </a:p>
          <a:p>
            <a:pPr lvl="2"/>
            <a:r>
              <a:rPr lang="en-US" altLang="ja-JP" dirty="0" smtClean="0"/>
              <a:t>Was G4EMStandardPhysics72</a:t>
            </a:r>
          </a:p>
          <a:p>
            <a:pPr lvl="2"/>
            <a:endParaRPr lang="en-US" altLang="ja-JP" dirty="0" smtClean="0"/>
          </a:p>
          <a:p>
            <a:r>
              <a:rPr lang="en-US" altLang="ja-JP" dirty="0" smtClean="0"/>
              <a:t>Removed obsolete lists</a:t>
            </a:r>
          </a:p>
          <a:p>
            <a:endParaRPr lang="en-US" altLang="ja-JP" dirty="0" smtClean="0"/>
          </a:p>
          <a:p>
            <a:r>
              <a:rPr lang="en-US" altLang="ja-JP" dirty="0" smtClean="0"/>
              <a:t>Threshold for use of FTF model lowered to 5GeV </a:t>
            </a:r>
          </a:p>
          <a:p>
            <a:pPr lvl="1"/>
            <a:r>
              <a:rPr lang="en-US" altLang="ja-JP" dirty="0" smtClean="0"/>
              <a:t>FTF is under development</a:t>
            </a:r>
            <a:endParaRPr lang="en-US" altLang="ja-JP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0D1BF-AC31-4F07-A064-A216BB286AE3}" type="slidenum">
              <a:rPr lang="en-US" altLang="ja-JP" smtClean="0"/>
              <a:pPr/>
              <a:t>8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Plans</a:t>
            </a:r>
            <a:endParaRPr lang="en-US" altLang="ja-JP" dirty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ja-JP" dirty="0" smtClean="0"/>
              <a:t>Improve documentation</a:t>
            </a:r>
          </a:p>
          <a:p>
            <a:pPr lvl="1"/>
            <a:r>
              <a:rPr lang="en-US" altLang="ja-JP" dirty="0" smtClean="0"/>
              <a:t>draft pages available at </a:t>
            </a:r>
            <a:r>
              <a:rPr lang="en-US" altLang="ja-JP" i="1" dirty="0" smtClean="0">
                <a:solidFill>
                  <a:srgbClr val="FFFF00"/>
                </a:solidFill>
              </a:rPr>
              <a:t>http://cern.ch/geant4/support/proc_mod_catalog/physics_lists/physicsLists.shtml</a:t>
            </a:r>
            <a:endParaRPr lang="en-US" altLang="ja-JP" dirty="0" smtClean="0"/>
          </a:p>
          <a:p>
            <a:pPr lvl="1"/>
            <a:endParaRPr lang="en-US" altLang="ja-JP" dirty="0" smtClean="0"/>
          </a:p>
          <a:p>
            <a:r>
              <a:rPr lang="en-US" altLang="ja-JP" dirty="0" smtClean="0"/>
              <a:t>Continue to provide new model developments</a:t>
            </a:r>
          </a:p>
          <a:p>
            <a:pPr lvl="1"/>
            <a:r>
              <a:rPr lang="en-US" altLang="ja-JP" dirty="0" smtClean="0"/>
              <a:t>e.g. add quasi-elastic channel for string models</a:t>
            </a:r>
          </a:p>
          <a:p>
            <a:pPr lvl="1"/>
            <a:r>
              <a:rPr lang="en-US" altLang="ja-JP" dirty="0" smtClean="0"/>
              <a:t>New options as new (experimental) physics lists</a:t>
            </a:r>
          </a:p>
          <a:p>
            <a:pPr lvl="1"/>
            <a:r>
              <a:rPr lang="en-US" altLang="ja-JP" dirty="0" smtClean="0"/>
              <a:t>Adopt mature options</a:t>
            </a:r>
          </a:p>
          <a:p>
            <a:endParaRPr lang="en-US" altLang="ja-JP" dirty="0" smtClean="0"/>
          </a:p>
          <a:p>
            <a:r>
              <a:rPr lang="en-US" altLang="ja-JP" dirty="0" smtClean="0"/>
              <a:t>Better integrate physics lists for communities like underground experiments, space users, … </a:t>
            </a:r>
            <a:endParaRPr lang="en-US" altLang="ja-JP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36ED3-971B-46D1-9CED-0F0482AF5D53}" type="slidenum">
              <a:rPr lang="en-US" altLang="ja-JP" smtClean="0"/>
              <a:pPr/>
              <a:t>9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eave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ple">
      <a:majorFont>
        <a:latin typeface="Calibri"/>
        <a:ea typeface="ヒラギノ丸ゴ Pro W4"/>
        <a:cs typeface=""/>
      </a:majorFont>
      <a:minorFont>
        <a:latin typeface="Calibri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steave2</Template>
  <TotalTime>425</TotalTime>
  <Words>2567</Words>
  <Application>Microsoft Office PowerPoint</Application>
  <PresentationFormat>画面に合わせる (4:3)</PresentationFormat>
  <Paragraphs>590</Paragraphs>
  <Slides>48</Slides>
  <Notes>4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48</vt:i4>
      </vt:variant>
    </vt:vector>
  </HeadingPairs>
  <TitlesOfParts>
    <vt:vector size="49" baseType="lpstr">
      <vt:lpstr>steave2</vt:lpstr>
      <vt:lpstr>Advanced Topics and Recent Topics</vt:lpstr>
      <vt:lpstr>Outline</vt:lpstr>
      <vt:lpstr>supplemental about packaged physics list</vt:lpstr>
      <vt:lpstr>Hadron models</vt:lpstr>
      <vt:lpstr>Groups of lists – hadronic options</vt:lpstr>
      <vt:lpstr>Inventory of Reference PL (G4 8.3)</vt:lpstr>
      <vt:lpstr>Examples</vt:lpstr>
      <vt:lpstr>Updates in 9.0</vt:lpstr>
      <vt:lpstr>Plans</vt:lpstr>
      <vt:lpstr>Stack management</vt:lpstr>
      <vt:lpstr>Track stacks in Geant4</vt:lpstr>
      <vt:lpstr>Stacking mechanism</vt:lpstr>
      <vt:lpstr>G4UserStackingAction</vt:lpstr>
      <vt:lpstr>ExN04StackingAction</vt:lpstr>
      <vt:lpstr>ExN04StackingAction</vt:lpstr>
      <vt:lpstr>ExN04StackingAction</vt:lpstr>
      <vt:lpstr>Fast simulation </vt:lpstr>
      <vt:lpstr>Fast simulation - Generalities</vt:lpstr>
      <vt:lpstr>Parameterization features</vt:lpstr>
      <vt:lpstr>Models and envelope</vt:lpstr>
      <vt:lpstr>Fast Simulation</vt:lpstr>
      <vt:lpstr>G4FastSimulationManagerProcess</vt:lpstr>
      <vt:lpstr>Ghost Volume</vt:lpstr>
      <vt:lpstr>pre-assigned decay table</vt:lpstr>
      <vt:lpstr>Pre-assigned decay products</vt:lpstr>
      <vt:lpstr>python interface</vt:lpstr>
      <vt:lpstr>スライド 27</vt:lpstr>
      <vt:lpstr>Exposed Classes</vt:lpstr>
      <vt:lpstr>An Example of C++ vs. Python</vt:lpstr>
      <vt:lpstr>Practical Notes for Installation</vt:lpstr>
      <vt:lpstr>12th  Geant4 Collaboration Workshop</vt:lpstr>
      <vt:lpstr>Hot/Key issues</vt:lpstr>
      <vt:lpstr>Physics validation activities</vt:lpstr>
      <vt:lpstr>Hadron validation suite</vt:lpstr>
      <vt:lpstr>Improvements</vt:lpstr>
      <vt:lpstr>ATLAS experience with G4 performance</vt:lpstr>
      <vt:lpstr>CPU performance monitor, an example</vt:lpstr>
      <vt:lpstr>CPU optimization for Geant4 9.0</vt:lpstr>
      <vt:lpstr>Parallel Geometries &amp; Navigation  since 4.8.2, default for biasing in 4.9</vt:lpstr>
      <vt:lpstr>Error propagation module Geant4e</vt:lpstr>
      <vt:lpstr>Stepper performance</vt:lpstr>
      <vt:lpstr>Tests on tracking in field</vt:lpstr>
      <vt:lpstr>スライド 43</vt:lpstr>
      <vt:lpstr>Multiple scattering options in G4 9.0</vt:lpstr>
      <vt:lpstr>Calorimeter tests ATLAS barrel type</vt:lpstr>
      <vt:lpstr>Interface change with G4 9.0</vt:lpstr>
      <vt:lpstr>EM Status Summary</vt:lpstr>
      <vt:lpstr>Next release, Geant4 9.1</vt:lpstr>
    </vt:vector>
  </TitlesOfParts>
  <Company>KEK/CRC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Koichi Murakami</dc:creator>
  <cp:lastModifiedBy>Koichi Murakami </cp:lastModifiedBy>
  <cp:revision>326</cp:revision>
  <dcterms:created xsi:type="dcterms:W3CDTF">2007-10-04T06:43:14Z</dcterms:created>
  <dcterms:modified xsi:type="dcterms:W3CDTF">2007-10-29T02:05:40Z</dcterms:modified>
</cp:coreProperties>
</file>